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368" r:id="rId3"/>
    <p:sldId id="369" r:id="rId4"/>
    <p:sldId id="371" r:id="rId5"/>
    <p:sldId id="370" r:id="rId6"/>
    <p:sldId id="372" r:id="rId7"/>
    <p:sldId id="373" r:id="rId8"/>
    <p:sldId id="374" r:id="rId9"/>
    <p:sldId id="375" r:id="rId10"/>
    <p:sldId id="376" r:id="rId11"/>
    <p:sldId id="377" r:id="rId12"/>
    <p:sldId id="379" r:id="rId13"/>
    <p:sldId id="378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90" r:id="rId24"/>
    <p:sldId id="391" r:id="rId25"/>
    <p:sldId id="394" r:id="rId26"/>
    <p:sldId id="393" r:id="rId27"/>
    <p:sldId id="401" r:id="rId28"/>
    <p:sldId id="398" r:id="rId29"/>
    <p:sldId id="400" r:id="rId30"/>
    <p:sldId id="402" r:id="rId31"/>
    <p:sldId id="399" r:id="rId32"/>
    <p:sldId id="403" r:id="rId33"/>
    <p:sldId id="395" r:id="rId34"/>
    <p:sldId id="396" r:id="rId35"/>
    <p:sldId id="397" r:id="rId36"/>
    <p:sldId id="392" r:id="rId37"/>
  </p:sldIdLst>
  <p:sldSz cx="9906000" cy="6858000" type="A4"/>
  <p:notesSz cx="6708775" cy="98361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4DE"/>
    <a:srgbClr val="7030A0"/>
    <a:srgbClr val="376092"/>
    <a:srgbClr val="0070C0"/>
    <a:srgbClr val="FF0000"/>
    <a:srgbClr val="CC3399"/>
    <a:srgbClr val="BFBFBF"/>
    <a:srgbClr val="1C1FAE"/>
    <a:srgbClr val="0066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74" autoAdjust="0"/>
    <p:restoredTop sz="94624" autoAdjust="0"/>
  </p:normalViewPr>
  <p:slideViewPr>
    <p:cSldViewPr>
      <p:cViewPr>
        <p:scale>
          <a:sx n="66" d="100"/>
          <a:sy n="66" d="100"/>
        </p:scale>
        <p:origin x="-1188" y="-27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 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1" name="Title Placeholder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sz="4000"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247812" name="Text Placeholder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308FFB-0368-414E-AB32-4432F7135FC9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AB346F-E856-4417-805E-E04C81BDF9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8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CE8F-3590-4192-A7C7-152F125E0C0C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4557-360D-438E-A8E8-81E0A8308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1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1976-88E0-4A16-B40E-31CBA99B0EE4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8634-C66F-4B34-B41F-3F5E209E7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9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BC18-DE26-4041-87A9-739CF8BD6006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0464-8163-4A27-B7C9-093F29008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4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76250"/>
            <a:ext cx="89154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41287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1287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9056-BCC5-493D-BE43-E537CB5074D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D2E7-C886-43D2-870B-A5B2362B3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1176-E55D-40F0-AF23-BA360FE669E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44FC-AE2C-4360-A62D-93E4BF4E4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ED2F-EB7C-4305-B992-A8844DD6FCC5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8023-6A82-4E51-BE62-FF54875EC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0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1922-F252-42A6-ADC2-9A3A7B6D365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EFB0-B408-4B08-AEF7-DBCEBEE59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4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1A27-EC55-4DE4-ADB4-3A34BB0A3ABA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C08A-88C7-458C-A8E3-E9B6EE46D8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7632-667D-41AA-9D54-7267DF59F2FE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DBB6-8C28-4C38-9E2E-20C242400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5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48D2-FEA0-4FFA-A381-3343D7F9AF67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6B95-AE9C-4636-89FE-FE108029C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8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FDDF-748B-4CBC-850B-5DB02DB96F97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AC45-24D4-4F00-B9BD-AB5315311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3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15D9-1CBA-4560-A43E-D864EEBB9DB0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82A5-8E1B-4118-ACC3-C92DB4B81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5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lide backgroun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47625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41287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131240A-71DF-4293-B5F5-93EDF235B0BA}" type="datetime1">
              <a:rPr lang="en-US">
                <a:ea typeface="ＭＳ Ｐゴシック" pitchFamily="24" charset="-128"/>
              </a:rPr>
              <a:pPr>
                <a:defRPr/>
              </a:pPr>
              <a:t>7/2/2020</a:t>
            </a:fld>
            <a:endParaRPr lang="en-GB">
              <a:ea typeface="ＭＳ Ｐゴシック" pitchFamily="2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>
              <a:ea typeface="ＭＳ Ｐゴシック" pitchFamily="2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1449B2E-61B3-4D9B-AD6E-9D5D71C82DF2}" type="slidenum">
              <a:rPr lang="en-GB">
                <a:ea typeface="ＭＳ Ｐゴシック" pitchFamily="24" charset="-128"/>
              </a:rPr>
              <a:pPr>
                <a:defRPr/>
              </a:pPr>
              <a:t>‹#›</a:t>
            </a:fld>
            <a:endParaRPr lang="en-GB">
              <a:ea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81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 sz="24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wmf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wmf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8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16c</a:t>
            </a:r>
            <a:b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 at Minimum Level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47890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Aim - as syllabus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33889" y="764704"/>
            <a:ext cx="84201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GB" sz="4400" b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Phase 6</a:t>
            </a:r>
            <a:r>
              <a:rPr lang="en-GB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8049344" y="6381328"/>
            <a:ext cx="1569660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dirty="0">
                <a:latin typeface="Trebuchet MS" panose="020B0603020202020204" pitchFamily="34" charset="0"/>
              </a:rPr>
              <a:t>Copyright </a:t>
            </a:r>
            <a:r>
              <a:rPr lang="en-GB" sz="800" dirty="0" smtClean="0">
                <a:latin typeface="Trebuchet MS" panose="020B0603020202020204" pitchFamily="34" charset="0"/>
              </a:rPr>
              <a:t>Marcus </a:t>
            </a:r>
            <a:r>
              <a:rPr lang="en-GB" sz="800" dirty="0" err="1">
                <a:latin typeface="Trebuchet MS" panose="020B0603020202020204" pitchFamily="34" charset="0"/>
              </a:rPr>
              <a:t>Furniss</a:t>
            </a:r>
            <a:r>
              <a:rPr lang="en-GB" sz="800" dirty="0">
                <a:latin typeface="Trebuchet MS" panose="020B0603020202020204" pitchFamily="34" charset="0"/>
              </a:rPr>
              <a:t> </a:t>
            </a:r>
            <a:r>
              <a:rPr lang="en-GB" sz="800" dirty="0" smtClean="0">
                <a:latin typeface="Trebuchet MS" panose="020B0603020202020204" pitchFamily="34" charset="0"/>
              </a:rPr>
              <a:t>2019</a:t>
            </a:r>
            <a:endParaRPr lang="en-GB" sz="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3009" b="7961"/>
          <a:stretch/>
        </p:blipFill>
        <p:spPr bwMode="auto">
          <a:xfrm>
            <a:off x="-150337" y="-630609"/>
            <a:ext cx="10357097" cy="755114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828920" y="-1467544"/>
            <a:ext cx="619125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/>
              <a:t>   Keep in balance during turns and monitor safe A/S</a:t>
            </a:r>
          </a:p>
          <a:p>
            <a:pPr eaLnBrk="1" hangingPunct="1"/>
            <a:r>
              <a:rPr lang="en-GB" altLang="en-US" sz="1400" dirty="0"/>
              <a:t>   Try to limit turns to 30 </a:t>
            </a:r>
            <a:r>
              <a:rPr lang="en-GB" altLang="en-US" sz="1400" dirty="0" err="1"/>
              <a:t>deg</a:t>
            </a:r>
            <a:r>
              <a:rPr lang="en-GB" altLang="en-US" sz="1400" dirty="0"/>
              <a:t> bank angle</a:t>
            </a:r>
          </a:p>
          <a:p>
            <a:pPr eaLnBrk="1" hangingPunct="1"/>
            <a:r>
              <a:rPr lang="en-GB" altLang="en-US" sz="1400" dirty="0"/>
              <a:t>   Flaps as appropriate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8014049" y="6237312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800 AGL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Operation at minimum level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6342" y="-203515"/>
            <a:ext cx="1132166" cy="2448273"/>
            <a:chOff x="7172603" y="-98653"/>
            <a:chExt cx="1132166" cy="2448273"/>
          </a:xfrm>
        </p:grpSpPr>
        <p:sp>
          <p:nvSpPr>
            <p:cNvPr id="88" name="Right Arrow 87"/>
            <p:cNvSpPr/>
            <p:nvPr/>
          </p:nvSpPr>
          <p:spPr>
            <a:xfrm rot="5400000">
              <a:off x="6514549" y="559401"/>
              <a:ext cx="2448273" cy="1132166"/>
            </a:xfrm>
            <a:prstGeom prst="rightArrow">
              <a:avLst>
                <a:gd name="adj1" fmla="val 50000"/>
                <a:gd name="adj2" fmla="val 70301"/>
              </a:avLst>
            </a:prstGeom>
            <a:solidFill>
              <a:srgbClr val="BFBFBF">
                <a:alpha val="5411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Title 1"/>
            <p:cNvSpPr txBox="1">
              <a:spLocks/>
            </p:cNvSpPr>
            <p:nvPr/>
          </p:nvSpPr>
          <p:spPr bwMode="auto">
            <a:xfrm>
              <a:off x="7353513" y="1629539"/>
              <a:ext cx="770348" cy="34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Wind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87" name="Text Box 65"/>
          <p:cNvSpPr txBox="1">
            <a:spLocks noChangeArrowheads="1"/>
          </p:cNvSpPr>
          <p:nvPr/>
        </p:nvSpPr>
        <p:spPr bwMode="auto">
          <a:xfrm rot="19870696">
            <a:off x="1351468" y="4100039"/>
            <a:ext cx="16759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rgbClr val="C9C4DE"/>
                </a:solidFill>
                <a:latin typeface="Trebuchet MS" panose="020B0603020202020204" pitchFamily="34" charset="0"/>
              </a:rPr>
              <a:t>Intended Track</a:t>
            </a:r>
            <a:endParaRPr lang="en-GB" altLang="en-US" sz="1600" b="1" dirty="0">
              <a:solidFill>
                <a:srgbClr val="C9C4DE"/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49"/>
          <p:cNvSpPr>
            <a:spLocks noChangeShapeType="1"/>
          </p:cNvSpPr>
          <p:nvPr/>
        </p:nvSpPr>
        <p:spPr bwMode="auto">
          <a:xfrm flipV="1">
            <a:off x="57179" y="5013176"/>
            <a:ext cx="3867366" cy="739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49"/>
          <p:cNvSpPr>
            <a:spLocks noChangeShapeType="1"/>
          </p:cNvSpPr>
          <p:nvPr/>
        </p:nvSpPr>
        <p:spPr bwMode="auto">
          <a:xfrm flipH="1">
            <a:off x="57178" y="352497"/>
            <a:ext cx="9705528" cy="5400599"/>
          </a:xfrm>
          <a:prstGeom prst="line">
            <a:avLst/>
          </a:prstGeom>
          <a:noFill/>
          <a:ln w="38100">
            <a:solidFill>
              <a:srgbClr val="BFBFBF"/>
            </a:solidFill>
            <a:prstDash val="sysDash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Arc 1"/>
          <p:cNvSpPr/>
          <p:nvPr/>
        </p:nvSpPr>
        <p:spPr>
          <a:xfrm rot="5400000">
            <a:off x="2252357" y="2378924"/>
            <a:ext cx="2676213" cy="2676213"/>
          </a:xfrm>
          <a:prstGeom prst="arc">
            <a:avLst>
              <a:gd name="adj1" fmla="val 16308238"/>
              <a:gd name="adj2" fmla="val 20581452"/>
            </a:avLst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00" y="3344178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2333199" y="5173658"/>
            <a:ext cx="366810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2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ENGINE FAILURE</a:t>
            </a:r>
            <a:endParaRPr lang="en-GB" sz="20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75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3009" b="7961"/>
          <a:stretch/>
        </p:blipFill>
        <p:spPr bwMode="auto">
          <a:xfrm>
            <a:off x="-150337" y="-630609"/>
            <a:ext cx="10357097" cy="755114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828920" y="-1467544"/>
            <a:ext cx="619125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/>
              <a:t>   Keep in balance during turns and monitor safe A/S</a:t>
            </a:r>
          </a:p>
          <a:p>
            <a:pPr eaLnBrk="1" hangingPunct="1"/>
            <a:r>
              <a:rPr lang="en-GB" altLang="en-US" sz="1400" dirty="0"/>
              <a:t>   Try to limit turns to 30 </a:t>
            </a:r>
            <a:r>
              <a:rPr lang="en-GB" altLang="en-US" sz="1400" dirty="0" err="1"/>
              <a:t>deg</a:t>
            </a:r>
            <a:r>
              <a:rPr lang="en-GB" altLang="en-US" sz="1400" dirty="0"/>
              <a:t> bank angle</a:t>
            </a:r>
          </a:p>
          <a:p>
            <a:pPr eaLnBrk="1" hangingPunct="1"/>
            <a:r>
              <a:rPr lang="en-GB" altLang="en-US" sz="1400" dirty="0"/>
              <a:t>   Flaps as appropriate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8014049" y="6237312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800 AGL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Operation at minimum level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6342" y="-203515"/>
            <a:ext cx="1132166" cy="2448273"/>
            <a:chOff x="7172603" y="-98653"/>
            <a:chExt cx="1132166" cy="2448273"/>
          </a:xfrm>
        </p:grpSpPr>
        <p:sp>
          <p:nvSpPr>
            <p:cNvPr id="88" name="Right Arrow 87"/>
            <p:cNvSpPr/>
            <p:nvPr/>
          </p:nvSpPr>
          <p:spPr>
            <a:xfrm rot="5400000">
              <a:off x="6514549" y="559401"/>
              <a:ext cx="2448273" cy="1132166"/>
            </a:xfrm>
            <a:prstGeom prst="rightArrow">
              <a:avLst>
                <a:gd name="adj1" fmla="val 50000"/>
                <a:gd name="adj2" fmla="val 70301"/>
              </a:avLst>
            </a:prstGeom>
            <a:solidFill>
              <a:srgbClr val="BFBFBF">
                <a:alpha val="5411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Title 1"/>
            <p:cNvSpPr txBox="1">
              <a:spLocks/>
            </p:cNvSpPr>
            <p:nvPr/>
          </p:nvSpPr>
          <p:spPr bwMode="auto">
            <a:xfrm>
              <a:off x="7353513" y="1629539"/>
              <a:ext cx="770348" cy="34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Wind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87" name="Text Box 65"/>
          <p:cNvSpPr txBox="1">
            <a:spLocks noChangeArrowheads="1"/>
          </p:cNvSpPr>
          <p:nvPr/>
        </p:nvSpPr>
        <p:spPr bwMode="auto">
          <a:xfrm rot="19870696">
            <a:off x="1351468" y="4100039"/>
            <a:ext cx="16759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rgbClr val="C9C4DE"/>
                </a:solidFill>
                <a:latin typeface="Trebuchet MS" panose="020B0603020202020204" pitchFamily="34" charset="0"/>
              </a:rPr>
              <a:t>Intended Track</a:t>
            </a:r>
            <a:endParaRPr lang="en-GB" altLang="en-US" sz="1600" b="1" dirty="0">
              <a:solidFill>
                <a:srgbClr val="C9C4DE"/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49"/>
          <p:cNvSpPr>
            <a:spLocks noChangeShapeType="1"/>
          </p:cNvSpPr>
          <p:nvPr/>
        </p:nvSpPr>
        <p:spPr bwMode="auto">
          <a:xfrm flipV="1">
            <a:off x="227205" y="5013176"/>
            <a:ext cx="3697339" cy="7050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49"/>
          <p:cNvSpPr>
            <a:spLocks noChangeShapeType="1"/>
          </p:cNvSpPr>
          <p:nvPr/>
        </p:nvSpPr>
        <p:spPr bwMode="auto">
          <a:xfrm flipH="1">
            <a:off x="57178" y="352497"/>
            <a:ext cx="9705528" cy="5400599"/>
          </a:xfrm>
          <a:prstGeom prst="line">
            <a:avLst/>
          </a:prstGeom>
          <a:noFill/>
          <a:ln w="38100">
            <a:solidFill>
              <a:srgbClr val="BFBFBF"/>
            </a:solidFill>
            <a:prstDash val="sysDash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" name="Line 49"/>
          <p:cNvSpPr>
            <a:spLocks noChangeShapeType="1"/>
          </p:cNvSpPr>
          <p:nvPr/>
        </p:nvSpPr>
        <p:spPr bwMode="auto">
          <a:xfrm flipV="1">
            <a:off x="3924544" y="2848262"/>
            <a:ext cx="2143247" cy="2164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5662">
            <a:off x="5442846" y="2987958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3009" b="7961"/>
          <a:stretch/>
        </p:blipFill>
        <p:spPr bwMode="auto">
          <a:xfrm>
            <a:off x="-150337" y="-630609"/>
            <a:ext cx="10357097" cy="755114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828920" y="-1467544"/>
            <a:ext cx="619125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/>
              <a:t>   Keep in balance during turns and monitor safe A/S</a:t>
            </a:r>
          </a:p>
          <a:p>
            <a:pPr eaLnBrk="1" hangingPunct="1"/>
            <a:r>
              <a:rPr lang="en-GB" altLang="en-US" sz="1400" dirty="0"/>
              <a:t>   Try to limit turns to 30 </a:t>
            </a:r>
            <a:r>
              <a:rPr lang="en-GB" altLang="en-US" sz="1400" dirty="0" err="1"/>
              <a:t>deg</a:t>
            </a:r>
            <a:r>
              <a:rPr lang="en-GB" altLang="en-US" sz="1400" dirty="0"/>
              <a:t> bank angle</a:t>
            </a:r>
          </a:p>
          <a:p>
            <a:pPr eaLnBrk="1" hangingPunct="1"/>
            <a:r>
              <a:rPr lang="en-GB" altLang="en-US" sz="1400" dirty="0"/>
              <a:t>   Flaps as appropriate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8014049" y="6237312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800 AGL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Operation at minimum level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6342" y="-203515"/>
            <a:ext cx="1132166" cy="2448273"/>
            <a:chOff x="7172603" y="-98653"/>
            <a:chExt cx="1132166" cy="2448273"/>
          </a:xfrm>
        </p:grpSpPr>
        <p:sp>
          <p:nvSpPr>
            <p:cNvPr id="88" name="Right Arrow 87"/>
            <p:cNvSpPr/>
            <p:nvPr/>
          </p:nvSpPr>
          <p:spPr>
            <a:xfrm rot="5400000">
              <a:off x="6514549" y="559401"/>
              <a:ext cx="2448273" cy="1132166"/>
            </a:xfrm>
            <a:prstGeom prst="rightArrow">
              <a:avLst>
                <a:gd name="adj1" fmla="val 50000"/>
                <a:gd name="adj2" fmla="val 70301"/>
              </a:avLst>
            </a:prstGeom>
            <a:solidFill>
              <a:srgbClr val="BFBFBF">
                <a:alpha val="5411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Title 1"/>
            <p:cNvSpPr txBox="1">
              <a:spLocks/>
            </p:cNvSpPr>
            <p:nvPr/>
          </p:nvSpPr>
          <p:spPr bwMode="auto">
            <a:xfrm>
              <a:off x="7353513" y="1629539"/>
              <a:ext cx="770348" cy="34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Wind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87" name="Text Box 65"/>
          <p:cNvSpPr txBox="1">
            <a:spLocks noChangeArrowheads="1"/>
          </p:cNvSpPr>
          <p:nvPr/>
        </p:nvSpPr>
        <p:spPr bwMode="auto">
          <a:xfrm rot="19870696">
            <a:off x="1351468" y="4100039"/>
            <a:ext cx="16759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rgbClr val="C9C4DE"/>
                </a:solidFill>
                <a:latin typeface="Trebuchet MS" panose="020B0603020202020204" pitchFamily="34" charset="0"/>
              </a:rPr>
              <a:t>Intended Track</a:t>
            </a:r>
            <a:endParaRPr lang="en-GB" altLang="en-US" sz="1600" b="1" dirty="0">
              <a:solidFill>
                <a:srgbClr val="C9C4DE"/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49"/>
          <p:cNvSpPr>
            <a:spLocks noChangeShapeType="1"/>
          </p:cNvSpPr>
          <p:nvPr/>
        </p:nvSpPr>
        <p:spPr bwMode="auto">
          <a:xfrm flipV="1">
            <a:off x="227205" y="5013176"/>
            <a:ext cx="3697339" cy="7050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49"/>
          <p:cNvSpPr>
            <a:spLocks noChangeShapeType="1"/>
          </p:cNvSpPr>
          <p:nvPr/>
        </p:nvSpPr>
        <p:spPr bwMode="auto">
          <a:xfrm flipH="1">
            <a:off x="57178" y="352497"/>
            <a:ext cx="9705528" cy="5400599"/>
          </a:xfrm>
          <a:prstGeom prst="line">
            <a:avLst/>
          </a:prstGeom>
          <a:noFill/>
          <a:ln w="38100">
            <a:solidFill>
              <a:srgbClr val="BFBFBF"/>
            </a:solidFill>
            <a:prstDash val="sysDash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" name="Line 49"/>
          <p:cNvSpPr>
            <a:spLocks noChangeShapeType="1"/>
          </p:cNvSpPr>
          <p:nvPr/>
        </p:nvSpPr>
        <p:spPr bwMode="auto">
          <a:xfrm flipV="1">
            <a:off x="3924544" y="2848262"/>
            <a:ext cx="2143247" cy="2164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" name="Arc 103"/>
          <p:cNvSpPr/>
          <p:nvPr/>
        </p:nvSpPr>
        <p:spPr>
          <a:xfrm rot="5400000">
            <a:off x="4552425" y="1395288"/>
            <a:ext cx="1748689" cy="1748689"/>
          </a:xfrm>
          <a:prstGeom prst="arc">
            <a:avLst>
              <a:gd name="adj1" fmla="val 16308238"/>
              <a:gd name="adj2" fmla="val 19249749"/>
            </a:avLst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46">
            <a:off x="6023743" y="1882714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4981766" y="3427312"/>
            <a:ext cx="366810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2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ENGINE FAILURE</a:t>
            </a:r>
            <a:endParaRPr lang="en-GB" sz="20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18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3009" b="7961"/>
          <a:stretch/>
        </p:blipFill>
        <p:spPr bwMode="auto">
          <a:xfrm>
            <a:off x="-150337" y="-630609"/>
            <a:ext cx="10357097" cy="755114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828920" y="-1467544"/>
            <a:ext cx="619125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/>
              <a:t>   Keep in balance during turns and monitor safe A/S</a:t>
            </a:r>
          </a:p>
          <a:p>
            <a:pPr eaLnBrk="1" hangingPunct="1"/>
            <a:r>
              <a:rPr lang="en-GB" altLang="en-US" sz="1400" dirty="0"/>
              <a:t>   Try to limit turns to 30 </a:t>
            </a:r>
            <a:r>
              <a:rPr lang="en-GB" altLang="en-US" sz="1400" dirty="0" err="1"/>
              <a:t>deg</a:t>
            </a:r>
            <a:r>
              <a:rPr lang="en-GB" altLang="en-US" sz="1400" dirty="0"/>
              <a:t> bank angle</a:t>
            </a:r>
          </a:p>
          <a:p>
            <a:pPr eaLnBrk="1" hangingPunct="1"/>
            <a:r>
              <a:rPr lang="en-GB" altLang="en-US" sz="1400" dirty="0"/>
              <a:t>   Flaps as appropriate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8014049" y="6237312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800 AGL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Operation at minimum level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6342" y="-203515"/>
            <a:ext cx="1132166" cy="2448273"/>
            <a:chOff x="7172603" y="-98653"/>
            <a:chExt cx="1132166" cy="2448273"/>
          </a:xfrm>
        </p:grpSpPr>
        <p:sp>
          <p:nvSpPr>
            <p:cNvPr id="88" name="Right Arrow 87"/>
            <p:cNvSpPr/>
            <p:nvPr/>
          </p:nvSpPr>
          <p:spPr>
            <a:xfrm rot="5400000">
              <a:off x="6514549" y="559401"/>
              <a:ext cx="2448273" cy="1132166"/>
            </a:xfrm>
            <a:prstGeom prst="rightArrow">
              <a:avLst>
                <a:gd name="adj1" fmla="val 50000"/>
                <a:gd name="adj2" fmla="val 70301"/>
              </a:avLst>
            </a:prstGeom>
            <a:solidFill>
              <a:srgbClr val="BFBFBF">
                <a:alpha val="5411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Title 1"/>
            <p:cNvSpPr txBox="1">
              <a:spLocks/>
            </p:cNvSpPr>
            <p:nvPr/>
          </p:nvSpPr>
          <p:spPr bwMode="auto">
            <a:xfrm>
              <a:off x="7353513" y="1629539"/>
              <a:ext cx="770348" cy="34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Wind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87" name="Text Box 65"/>
          <p:cNvSpPr txBox="1">
            <a:spLocks noChangeArrowheads="1"/>
          </p:cNvSpPr>
          <p:nvPr/>
        </p:nvSpPr>
        <p:spPr bwMode="auto">
          <a:xfrm rot="19870696">
            <a:off x="1351468" y="4100039"/>
            <a:ext cx="16759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rgbClr val="C9C4DE"/>
                </a:solidFill>
                <a:latin typeface="Trebuchet MS" panose="020B0603020202020204" pitchFamily="34" charset="0"/>
              </a:rPr>
              <a:t>Intended Track</a:t>
            </a:r>
            <a:endParaRPr lang="en-GB" altLang="en-US" sz="1600" b="1" dirty="0">
              <a:solidFill>
                <a:srgbClr val="C9C4DE"/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49"/>
          <p:cNvSpPr>
            <a:spLocks noChangeShapeType="1"/>
          </p:cNvSpPr>
          <p:nvPr/>
        </p:nvSpPr>
        <p:spPr bwMode="auto">
          <a:xfrm flipV="1">
            <a:off x="227205" y="5013176"/>
            <a:ext cx="3697339" cy="7050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49"/>
          <p:cNvSpPr>
            <a:spLocks noChangeShapeType="1"/>
          </p:cNvSpPr>
          <p:nvPr/>
        </p:nvSpPr>
        <p:spPr bwMode="auto">
          <a:xfrm flipH="1">
            <a:off x="57178" y="352497"/>
            <a:ext cx="9705528" cy="5400599"/>
          </a:xfrm>
          <a:prstGeom prst="line">
            <a:avLst/>
          </a:prstGeom>
          <a:noFill/>
          <a:ln w="38100">
            <a:solidFill>
              <a:srgbClr val="BFBFBF"/>
            </a:solidFill>
            <a:prstDash val="sysDash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" name="Line 49"/>
          <p:cNvSpPr>
            <a:spLocks noChangeShapeType="1"/>
          </p:cNvSpPr>
          <p:nvPr/>
        </p:nvSpPr>
        <p:spPr bwMode="auto">
          <a:xfrm flipV="1">
            <a:off x="3924544" y="2848262"/>
            <a:ext cx="2143247" cy="2164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49"/>
          <p:cNvSpPr>
            <a:spLocks noChangeShapeType="1"/>
          </p:cNvSpPr>
          <p:nvPr/>
        </p:nvSpPr>
        <p:spPr bwMode="auto">
          <a:xfrm flipV="1">
            <a:off x="6067791" y="476672"/>
            <a:ext cx="3694915" cy="23762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2086">
            <a:off x="8772099" y="746608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1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Effect of wind at Low Level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3725" y="4077072"/>
            <a:ext cx="8567747" cy="2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Wind will cause lift, sink and turbulence as it flows over terrain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Don’t fly immediately downwind of hills in a strong wind</a:t>
            </a: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33122" y="3058584"/>
            <a:ext cx="6330350" cy="1120748"/>
            <a:chOff x="1960508" y="3058584"/>
            <a:chExt cx="6330350" cy="1120748"/>
          </a:xfrm>
        </p:grpSpPr>
        <p:sp>
          <p:nvSpPr>
            <p:cNvPr id="5" name="Arc 441"/>
            <p:cNvSpPr>
              <a:spLocks/>
            </p:cNvSpPr>
            <p:nvPr/>
          </p:nvSpPr>
          <p:spPr bwMode="auto">
            <a:xfrm rot="6300000">
              <a:off x="3708302" y="3437098"/>
              <a:ext cx="680897" cy="671206"/>
            </a:xfrm>
            <a:custGeom>
              <a:avLst/>
              <a:gdLst>
                <a:gd name="G0" fmla="+- 3911 0 0"/>
                <a:gd name="G1" fmla="+- 21600 0 0"/>
                <a:gd name="G2" fmla="+- 21600 0 0"/>
                <a:gd name="T0" fmla="*/ 0 w 20448"/>
                <a:gd name="T1" fmla="*/ 357 h 21600"/>
                <a:gd name="T2" fmla="*/ 20448 w 20448"/>
                <a:gd name="T3" fmla="*/ 7704 h 21600"/>
                <a:gd name="T4" fmla="*/ 3911 w 204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48" h="21600" fill="none" extrusionOk="0">
                  <a:moveTo>
                    <a:pt x="0" y="357"/>
                  </a:moveTo>
                  <a:cubicBezTo>
                    <a:pt x="1290" y="119"/>
                    <a:pt x="2599" y="-1"/>
                    <a:pt x="3911" y="0"/>
                  </a:cubicBezTo>
                  <a:cubicBezTo>
                    <a:pt x="10290" y="0"/>
                    <a:pt x="16343" y="2820"/>
                    <a:pt x="20447" y="7704"/>
                  </a:cubicBezTo>
                </a:path>
                <a:path w="20448" h="21600" stroke="0" extrusionOk="0">
                  <a:moveTo>
                    <a:pt x="0" y="357"/>
                  </a:moveTo>
                  <a:cubicBezTo>
                    <a:pt x="1290" y="119"/>
                    <a:pt x="2599" y="-1"/>
                    <a:pt x="3911" y="0"/>
                  </a:cubicBezTo>
                  <a:cubicBezTo>
                    <a:pt x="10290" y="0"/>
                    <a:pt x="16343" y="2820"/>
                    <a:pt x="20447" y="7704"/>
                  </a:cubicBezTo>
                  <a:lnTo>
                    <a:pt x="3911" y="21600"/>
                  </a:lnTo>
                  <a:close/>
                </a:path>
              </a:pathLst>
            </a:cu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Arc 442"/>
            <p:cNvSpPr>
              <a:spLocks/>
            </p:cNvSpPr>
            <p:nvPr/>
          </p:nvSpPr>
          <p:spPr bwMode="auto">
            <a:xfrm rot="10281046">
              <a:off x="5735586" y="3478389"/>
              <a:ext cx="608327" cy="700943"/>
            </a:xfrm>
            <a:custGeom>
              <a:avLst/>
              <a:gdLst>
                <a:gd name="G0" fmla="+- 0 0 0"/>
                <a:gd name="G1" fmla="+- 20489 0 0"/>
                <a:gd name="G2" fmla="+- 21600 0 0"/>
                <a:gd name="T0" fmla="*/ 6837 w 21588"/>
                <a:gd name="T1" fmla="*/ 0 h 20489"/>
                <a:gd name="T2" fmla="*/ 21588 w 21588"/>
                <a:gd name="T3" fmla="*/ 19765 h 20489"/>
                <a:gd name="T4" fmla="*/ 0 w 21588"/>
                <a:gd name="T5" fmla="*/ 20489 h 20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8" h="20489" fill="none" extrusionOk="0">
                  <a:moveTo>
                    <a:pt x="6837" y="-1"/>
                  </a:moveTo>
                  <a:cubicBezTo>
                    <a:pt x="15401" y="2857"/>
                    <a:pt x="21285" y="10741"/>
                    <a:pt x="21587" y="19765"/>
                  </a:cubicBezTo>
                </a:path>
                <a:path w="21588" h="20489" stroke="0" extrusionOk="0">
                  <a:moveTo>
                    <a:pt x="6837" y="-1"/>
                  </a:moveTo>
                  <a:cubicBezTo>
                    <a:pt x="15401" y="2857"/>
                    <a:pt x="21285" y="10741"/>
                    <a:pt x="21587" y="19765"/>
                  </a:cubicBezTo>
                  <a:lnTo>
                    <a:pt x="0" y="20489"/>
                  </a:lnTo>
                  <a:close/>
                </a:path>
              </a:pathLst>
            </a:cu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Arc 444"/>
            <p:cNvSpPr>
              <a:spLocks/>
            </p:cNvSpPr>
            <p:nvPr/>
          </p:nvSpPr>
          <p:spPr bwMode="auto">
            <a:xfrm rot="671156">
              <a:off x="4503891" y="3058584"/>
              <a:ext cx="1221166" cy="609147"/>
            </a:xfrm>
            <a:custGeom>
              <a:avLst/>
              <a:gdLst>
                <a:gd name="G0" fmla="+- 21593 0 0"/>
                <a:gd name="G1" fmla="+- 21600 0 0"/>
                <a:gd name="G2" fmla="+- 21600 0 0"/>
                <a:gd name="T0" fmla="*/ 0 w 41917"/>
                <a:gd name="T1" fmla="*/ 21061 h 21600"/>
                <a:gd name="T2" fmla="*/ 41917 w 41917"/>
                <a:gd name="T3" fmla="*/ 14285 h 21600"/>
                <a:gd name="T4" fmla="*/ 21593 w 4191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17" h="21600" fill="none" extrusionOk="0">
                  <a:moveTo>
                    <a:pt x="-1" y="21060"/>
                  </a:moveTo>
                  <a:cubicBezTo>
                    <a:pt x="292" y="9345"/>
                    <a:pt x="9873" y="-1"/>
                    <a:pt x="21593" y="0"/>
                  </a:cubicBezTo>
                  <a:cubicBezTo>
                    <a:pt x="30701" y="0"/>
                    <a:pt x="38831" y="5714"/>
                    <a:pt x="41916" y="14285"/>
                  </a:cubicBezTo>
                </a:path>
                <a:path w="41917" h="21600" stroke="0" extrusionOk="0">
                  <a:moveTo>
                    <a:pt x="-1" y="21060"/>
                  </a:moveTo>
                  <a:cubicBezTo>
                    <a:pt x="292" y="9345"/>
                    <a:pt x="9873" y="-1"/>
                    <a:pt x="21593" y="0"/>
                  </a:cubicBezTo>
                  <a:cubicBezTo>
                    <a:pt x="30701" y="0"/>
                    <a:pt x="38831" y="5714"/>
                    <a:pt x="41916" y="14285"/>
                  </a:cubicBezTo>
                  <a:lnTo>
                    <a:pt x="21593" y="21600"/>
                  </a:lnTo>
                  <a:close/>
                </a:path>
              </a:pathLst>
            </a:cu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Line 445"/>
            <p:cNvSpPr>
              <a:spLocks noChangeShapeType="1"/>
            </p:cNvSpPr>
            <p:nvPr/>
          </p:nvSpPr>
          <p:spPr bwMode="auto">
            <a:xfrm>
              <a:off x="1960508" y="4126431"/>
              <a:ext cx="2113722" cy="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446"/>
            <p:cNvSpPr>
              <a:spLocks noChangeShapeType="1"/>
            </p:cNvSpPr>
            <p:nvPr/>
          </p:nvSpPr>
          <p:spPr bwMode="auto">
            <a:xfrm>
              <a:off x="6177136" y="4149080"/>
              <a:ext cx="2113722" cy="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12640" y="1406039"/>
            <a:ext cx="2158011" cy="2006507"/>
            <a:chOff x="1712640" y="1406039"/>
            <a:chExt cx="2158011" cy="2006507"/>
          </a:xfrm>
        </p:grpSpPr>
        <p:grpSp>
          <p:nvGrpSpPr>
            <p:cNvPr id="29" name="Group 28"/>
            <p:cNvGrpSpPr/>
            <p:nvPr/>
          </p:nvGrpSpPr>
          <p:grpSpPr>
            <a:xfrm>
              <a:off x="1712640" y="1406039"/>
              <a:ext cx="2067118" cy="2006507"/>
              <a:chOff x="1940026" y="1406039"/>
              <a:chExt cx="2067118" cy="2006507"/>
            </a:xfrm>
          </p:grpSpPr>
          <p:sp>
            <p:nvSpPr>
              <p:cNvPr id="11" name="Arc 448"/>
              <p:cNvSpPr>
                <a:spLocks/>
              </p:cNvSpPr>
              <p:nvPr/>
            </p:nvSpPr>
            <p:spPr bwMode="auto">
              <a:xfrm rot="10223716">
                <a:off x="2778857" y="1406039"/>
                <a:ext cx="1228287" cy="1192703"/>
              </a:xfrm>
              <a:custGeom>
                <a:avLst/>
                <a:gdLst>
                  <a:gd name="G0" fmla="+- 16515 0 0"/>
                  <a:gd name="G1" fmla="+- 21600 0 0"/>
                  <a:gd name="G2" fmla="+- 21600 0 0"/>
                  <a:gd name="T0" fmla="*/ 0 w 21225"/>
                  <a:gd name="T1" fmla="*/ 7678 h 21600"/>
                  <a:gd name="T2" fmla="*/ 21225 w 21225"/>
                  <a:gd name="T3" fmla="*/ 520 h 21600"/>
                  <a:gd name="T4" fmla="*/ 16515 w 2122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25" h="21600" fill="none" extrusionOk="0">
                    <a:moveTo>
                      <a:pt x="0" y="7678"/>
                    </a:moveTo>
                    <a:cubicBezTo>
                      <a:pt x="4104" y="2809"/>
                      <a:pt x="10147" y="-1"/>
                      <a:pt x="16515" y="0"/>
                    </a:cubicBezTo>
                    <a:cubicBezTo>
                      <a:pt x="18099" y="0"/>
                      <a:pt x="19678" y="174"/>
                      <a:pt x="21225" y="519"/>
                    </a:cubicBezTo>
                  </a:path>
                  <a:path w="21225" h="21600" stroke="0" extrusionOk="0">
                    <a:moveTo>
                      <a:pt x="0" y="7678"/>
                    </a:moveTo>
                    <a:cubicBezTo>
                      <a:pt x="4104" y="2809"/>
                      <a:pt x="10147" y="-1"/>
                      <a:pt x="16515" y="0"/>
                    </a:cubicBezTo>
                    <a:cubicBezTo>
                      <a:pt x="18099" y="0"/>
                      <a:pt x="19678" y="174"/>
                      <a:pt x="21225" y="519"/>
                    </a:cubicBezTo>
                    <a:lnTo>
                      <a:pt x="1651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3399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Line 451"/>
              <p:cNvSpPr>
                <a:spLocks noChangeShapeType="1"/>
              </p:cNvSpPr>
              <p:nvPr/>
            </p:nvSpPr>
            <p:spPr bwMode="auto">
              <a:xfrm>
                <a:off x="1940026" y="2664637"/>
                <a:ext cx="905405" cy="0"/>
              </a:xfrm>
              <a:prstGeom prst="line">
                <a:avLst/>
              </a:prstGeom>
              <a:noFill/>
              <a:ln w="38100">
                <a:solidFill>
                  <a:srgbClr val="CC3399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Arc 454"/>
              <p:cNvSpPr>
                <a:spLocks/>
              </p:cNvSpPr>
              <p:nvPr/>
            </p:nvSpPr>
            <p:spPr bwMode="auto">
              <a:xfrm rot="10223716">
                <a:off x="2778857" y="2153948"/>
                <a:ext cx="1228287" cy="1192703"/>
              </a:xfrm>
              <a:custGeom>
                <a:avLst/>
                <a:gdLst>
                  <a:gd name="G0" fmla="+- 16515 0 0"/>
                  <a:gd name="G1" fmla="+- 21600 0 0"/>
                  <a:gd name="G2" fmla="+- 21600 0 0"/>
                  <a:gd name="T0" fmla="*/ 0 w 21225"/>
                  <a:gd name="T1" fmla="*/ 7678 h 21600"/>
                  <a:gd name="T2" fmla="*/ 21225 w 21225"/>
                  <a:gd name="T3" fmla="*/ 520 h 21600"/>
                  <a:gd name="T4" fmla="*/ 16515 w 2122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25" h="21600" fill="none" extrusionOk="0">
                    <a:moveTo>
                      <a:pt x="0" y="7678"/>
                    </a:moveTo>
                    <a:cubicBezTo>
                      <a:pt x="4104" y="2809"/>
                      <a:pt x="10147" y="-1"/>
                      <a:pt x="16515" y="0"/>
                    </a:cubicBezTo>
                    <a:cubicBezTo>
                      <a:pt x="18099" y="0"/>
                      <a:pt x="19678" y="174"/>
                      <a:pt x="21225" y="519"/>
                    </a:cubicBezTo>
                  </a:path>
                  <a:path w="21225" h="21600" stroke="0" extrusionOk="0">
                    <a:moveTo>
                      <a:pt x="0" y="7678"/>
                    </a:moveTo>
                    <a:cubicBezTo>
                      <a:pt x="4104" y="2809"/>
                      <a:pt x="10147" y="-1"/>
                      <a:pt x="16515" y="0"/>
                    </a:cubicBezTo>
                    <a:cubicBezTo>
                      <a:pt x="18099" y="0"/>
                      <a:pt x="19678" y="174"/>
                      <a:pt x="21225" y="519"/>
                    </a:cubicBezTo>
                    <a:lnTo>
                      <a:pt x="16515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C3399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Line 457"/>
              <p:cNvSpPr>
                <a:spLocks noChangeShapeType="1"/>
              </p:cNvSpPr>
              <p:nvPr/>
            </p:nvSpPr>
            <p:spPr bwMode="auto">
              <a:xfrm>
                <a:off x="1940026" y="3412546"/>
                <a:ext cx="905405" cy="0"/>
              </a:xfrm>
              <a:prstGeom prst="line">
                <a:avLst/>
              </a:prstGeom>
              <a:noFill/>
              <a:ln w="38100">
                <a:solidFill>
                  <a:srgbClr val="CC3399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" name="Text Box 460"/>
            <p:cNvSpPr txBox="1">
              <a:spLocks noChangeArrowheads="1"/>
            </p:cNvSpPr>
            <p:nvPr/>
          </p:nvSpPr>
          <p:spPr bwMode="auto">
            <a:xfrm>
              <a:off x="2812126" y="2692853"/>
              <a:ext cx="1058525" cy="369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en-US" b="1" dirty="0">
                  <a:solidFill>
                    <a:srgbClr val="CC3399"/>
                  </a:solidFill>
                  <a:latin typeface="Trebuchet MS" panose="020B0603020202020204" pitchFamily="34" charset="0"/>
                  <a:sym typeface="Wingdings" pitchFamily="2" charset="2"/>
                </a:rPr>
                <a:t>LIFT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26359" y="1551007"/>
            <a:ext cx="4074322" cy="1947203"/>
            <a:chOff x="3826359" y="1551007"/>
            <a:chExt cx="4074322" cy="1947203"/>
          </a:xfrm>
        </p:grpSpPr>
        <p:grpSp>
          <p:nvGrpSpPr>
            <p:cNvPr id="30" name="Group 29"/>
            <p:cNvGrpSpPr/>
            <p:nvPr/>
          </p:nvGrpSpPr>
          <p:grpSpPr>
            <a:xfrm>
              <a:off x="3826359" y="1551007"/>
              <a:ext cx="4074322" cy="1947203"/>
              <a:chOff x="4053745" y="1551007"/>
              <a:chExt cx="4074322" cy="1947203"/>
            </a:xfrm>
          </p:grpSpPr>
          <p:sp>
            <p:nvSpPr>
              <p:cNvPr id="10" name="Arc 447"/>
              <p:cNvSpPr>
                <a:spLocks/>
              </p:cNvSpPr>
              <p:nvPr/>
            </p:nvSpPr>
            <p:spPr bwMode="auto">
              <a:xfrm rot="21434391">
                <a:off x="4057075" y="1616904"/>
                <a:ext cx="1987229" cy="1192703"/>
              </a:xfrm>
              <a:custGeom>
                <a:avLst/>
                <a:gdLst>
                  <a:gd name="G0" fmla="+- 16346 0 0"/>
                  <a:gd name="G1" fmla="+- 21600 0 0"/>
                  <a:gd name="G2" fmla="+- 21600 0 0"/>
                  <a:gd name="T0" fmla="*/ 0 w 34454"/>
                  <a:gd name="T1" fmla="*/ 7480 h 21600"/>
                  <a:gd name="T2" fmla="*/ 34454 w 34454"/>
                  <a:gd name="T3" fmla="*/ 9825 h 21600"/>
                  <a:gd name="T4" fmla="*/ 16346 w 3445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4" h="21600" fill="none" extrusionOk="0">
                    <a:moveTo>
                      <a:pt x="0" y="7480"/>
                    </a:moveTo>
                    <a:cubicBezTo>
                      <a:pt x="4103" y="2730"/>
                      <a:pt x="10069" y="-1"/>
                      <a:pt x="16346" y="0"/>
                    </a:cubicBezTo>
                    <a:cubicBezTo>
                      <a:pt x="23655" y="0"/>
                      <a:pt x="30469" y="3696"/>
                      <a:pt x="34454" y="9824"/>
                    </a:cubicBezTo>
                  </a:path>
                  <a:path w="34454" h="21600" stroke="0" extrusionOk="0">
                    <a:moveTo>
                      <a:pt x="0" y="7480"/>
                    </a:moveTo>
                    <a:cubicBezTo>
                      <a:pt x="4103" y="2730"/>
                      <a:pt x="10069" y="-1"/>
                      <a:pt x="16346" y="0"/>
                    </a:cubicBezTo>
                    <a:cubicBezTo>
                      <a:pt x="23655" y="0"/>
                      <a:pt x="30469" y="3696"/>
                      <a:pt x="34454" y="9824"/>
                    </a:cubicBezTo>
                    <a:lnTo>
                      <a:pt x="16346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Arc 449"/>
              <p:cNvSpPr>
                <a:spLocks/>
              </p:cNvSpPr>
              <p:nvPr/>
            </p:nvSpPr>
            <p:spPr bwMode="auto">
              <a:xfrm rot="13504325">
                <a:off x="6393696" y="1421311"/>
                <a:ext cx="945595" cy="1204987"/>
              </a:xfrm>
              <a:custGeom>
                <a:avLst/>
                <a:gdLst>
                  <a:gd name="G0" fmla="+- 16515 0 0"/>
                  <a:gd name="G1" fmla="+- 21600 0 0"/>
                  <a:gd name="G2" fmla="+- 21600 0 0"/>
                  <a:gd name="T0" fmla="*/ 0 w 16515"/>
                  <a:gd name="T1" fmla="*/ 7678 h 21600"/>
                  <a:gd name="T2" fmla="*/ 16386 w 16515"/>
                  <a:gd name="T3" fmla="*/ 0 h 21600"/>
                  <a:gd name="T4" fmla="*/ 16515 w 1651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15" h="21600" fill="none" extrusionOk="0">
                    <a:moveTo>
                      <a:pt x="0" y="7678"/>
                    </a:moveTo>
                    <a:cubicBezTo>
                      <a:pt x="4075" y="2844"/>
                      <a:pt x="10063" y="38"/>
                      <a:pt x="16386" y="0"/>
                    </a:cubicBezTo>
                  </a:path>
                  <a:path w="16515" h="21600" stroke="0" extrusionOk="0">
                    <a:moveTo>
                      <a:pt x="0" y="7678"/>
                    </a:moveTo>
                    <a:cubicBezTo>
                      <a:pt x="4075" y="2844"/>
                      <a:pt x="10063" y="38"/>
                      <a:pt x="16386" y="0"/>
                    </a:cubicBezTo>
                    <a:lnTo>
                      <a:pt x="16515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" name="Line 450"/>
              <p:cNvSpPr>
                <a:spLocks noChangeShapeType="1"/>
              </p:cNvSpPr>
              <p:nvPr/>
            </p:nvSpPr>
            <p:spPr bwMode="auto">
              <a:xfrm>
                <a:off x="7222662" y="2513078"/>
                <a:ext cx="905405" cy="0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Arc 453"/>
              <p:cNvSpPr>
                <a:spLocks/>
              </p:cNvSpPr>
              <p:nvPr/>
            </p:nvSpPr>
            <p:spPr bwMode="auto">
              <a:xfrm rot="21434391">
                <a:off x="4053745" y="2305507"/>
                <a:ext cx="2023846" cy="1192703"/>
              </a:xfrm>
              <a:custGeom>
                <a:avLst/>
                <a:gdLst>
                  <a:gd name="G0" fmla="+- 16346 0 0"/>
                  <a:gd name="G1" fmla="+- 21600 0 0"/>
                  <a:gd name="G2" fmla="+- 21600 0 0"/>
                  <a:gd name="T0" fmla="*/ 0 w 35064"/>
                  <a:gd name="T1" fmla="*/ 7480 h 21600"/>
                  <a:gd name="T2" fmla="*/ 35064 w 35064"/>
                  <a:gd name="T3" fmla="*/ 10821 h 21600"/>
                  <a:gd name="T4" fmla="*/ 16346 w 3506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064" h="21600" fill="none" extrusionOk="0">
                    <a:moveTo>
                      <a:pt x="0" y="7480"/>
                    </a:moveTo>
                    <a:cubicBezTo>
                      <a:pt x="4103" y="2730"/>
                      <a:pt x="10069" y="-1"/>
                      <a:pt x="16346" y="0"/>
                    </a:cubicBezTo>
                    <a:cubicBezTo>
                      <a:pt x="24071" y="0"/>
                      <a:pt x="31208" y="4126"/>
                      <a:pt x="35064" y="10820"/>
                    </a:cubicBezTo>
                  </a:path>
                  <a:path w="35064" h="21600" stroke="0" extrusionOk="0">
                    <a:moveTo>
                      <a:pt x="0" y="7480"/>
                    </a:moveTo>
                    <a:cubicBezTo>
                      <a:pt x="4103" y="2730"/>
                      <a:pt x="10069" y="-1"/>
                      <a:pt x="16346" y="0"/>
                    </a:cubicBezTo>
                    <a:cubicBezTo>
                      <a:pt x="24071" y="0"/>
                      <a:pt x="31208" y="4126"/>
                      <a:pt x="35064" y="10820"/>
                    </a:cubicBezTo>
                    <a:lnTo>
                      <a:pt x="16346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" name="Arc 455"/>
              <p:cNvSpPr>
                <a:spLocks/>
              </p:cNvSpPr>
              <p:nvPr/>
            </p:nvSpPr>
            <p:spPr bwMode="auto">
              <a:xfrm rot="13504325">
                <a:off x="6393694" y="2169222"/>
                <a:ext cx="945597" cy="1204987"/>
              </a:xfrm>
              <a:custGeom>
                <a:avLst/>
                <a:gdLst>
                  <a:gd name="G0" fmla="+- 16515 0 0"/>
                  <a:gd name="G1" fmla="+- 21600 0 0"/>
                  <a:gd name="G2" fmla="+- 21600 0 0"/>
                  <a:gd name="T0" fmla="*/ 0 w 16515"/>
                  <a:gd name="T1" fmla="*/ 7678 h 21600"/>
                  <a:gd name="T2" fmla="*/ 16386 w 16515"/>
                  <a:gd name="T3" fmla="*/ 0 h 21600"/>
                  <a:gd name="T4" fmla="*/ 16515 w 1651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15" h="21600" fill="none" extrusionOk="0">
                    <a:moveTo>
                      <a:pt x="0" y="7678"/>
                    </a:moveTo>
                    <a:cubicBezTo>
                      <a:pt x="4075" y="2844"/>
                      <a:pt x="10063" y="38"/>
                      <a:pt x="16386" y="0"/>
                    </a:cubicBezTo>
                  </a:path>
                  <a:path w="16515" h="21600" stroke="0" extrusionOk="0">
                    <a:moveTo>
                      <a:pt x="0" y="7678"/>
                    </a:moveTo>
                    <a:cubicBezTo>
                      <a:pt x="4075" y="2844"/>
                      <a:pt x="10063" y="38"/>
                      <a:pt x="16386" y="0"/>
                    </a:cubicBezTo>
                    <a:lnTo>
                      <a:pt x="16515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Line 456"/>
              <p:cNvSpPr>
                <a:spLocks noChangeShapeType="1"/>
              </p:cNvSpPr>
              <p:nvPr/>
            </p:nvSpPr>
            <p:spPr bwMode="auto">
              <a:xfrm>
                <a:off x="7222662" y="3260987"/>
                <a:ext cx="905405" cy="0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3" name="Text Box 461"/>
            <p:cNvSpPr txBox="1">
              <a:spLocks noChangeArrowheads="1"/>
            </p:cNvSpPr>
            <p:nvPr/>
          </p:nvSpPr>
          <p:spPr bwMode="auto">
            <a:xfrm>
              <a:off x="6187369" y="2699627"/>
              <a:ext cx="1058525" cy="369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en-US" b="1" dirty="0">
                  <a:solidFill>
                    <a:srgbClr val="0070C0"/>
                  </a:solidFill>
                  <a:latin typeface="Trebuchet MS" panose="020B0603020202020204" pitchFamily="34" charset="0"/>
                  <a:sym typeface="Wingdings" pitchFamily="2" charset="2"/>
                </a:rPr>
                <a:t>SINK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86961" y="3349947"/>
            <a:ext cx="3619860" cy="520892"/>
            <a:chOff x="5786961" y="3349947"/>
            <a:chExt cx="3619860" cy="520892"/>
          </a:xfrm>
        </p:grpSpPr>
        <p:grpSp>
          <p:nvGrpSpPr>
            <p:cNvPr id="31" name="Group 30"/>
            <p:cNvGrpSpPr/>
            <p:nvPr/>
          </p:nvGrpSpPr>
          <p:grpSpPr>
            <a:xfrm>
              <a:off x="5786961" y="3349947"/>
              <a:ext cx="1045210" cy="444792"/>
              <a:chOff x="6014347" y="3349947"/>
              <a:chExt cx="1045210" cy="444792"/>
            </a:xfrm>
          </p:grpSpPr>
          <p:sp>
            <p:nvSpPr>
              <p:cNvPr id="20" name="Arc 458"/>
              <p:cNvSpPr>
                <a:spLocks/>
              </p:cNvSpPr>
              <p:nvPr/>
            </p:nvSpPr>
            <p:spPr bwMode="auto">
              <a:xfrm>
                <a:off x="6014347" y="3349947"/>
                <a:ext cx="446045" cy="444791"/>
              </a:xfrm>
              <a:custGeom>
                <a:avLst/>
                <a:gdLst>
                  <a:gd name="G0" fmla="+- 21550 0 0"/>
                  <a:gd name="G1" fmla="+- 21600 0 0"/>
                  <a:gd name="G2" fmla="+- 21600 0 0"/>
                  <a:gd name="T0" fmla="*/ 21550 w 43150"/>
                  <a:gd name="T1" fmla="*/ 0 h 43200"/>
                  <a:gd name="T2" fmla="*/ 0 w 43150"/>
                  <a:gd name="T3" fmla="*/ 23064 h 43200"/>
                  <a:gd name="T4" fmla="*/ 21550 w 4315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50" h="43200" fill="none" extrusionOk="0">
                    <a:moveTo>
                      <a:pt x="21549" y="0"/>
                    </a:moveTo>
                    <a:cubicBezTo>
                      <a:pt x="33479" y="0"/>
                      <a:pt x="43150" y="9670"/>
                      <a:pt x="43150" y="21600"/>
                    </a:cubicBezTo>
                    <a:cubicBezTo>
                      <a:pt x="43150" y="33529"/>
                      <a:pt x="33479" y="43200"/>
                      <a:pt x="21550" y="43200"/>
                    </a:cubicBezTo>
                    <a:cubicBezTo>
                      <a:pt x="10188" y="43200"/>
                      <a:pt x="769" y="34399"/>
                      <a:pt x="-1" y="23064"/>
                    </a:cubicBezTo>
                  </a:path>
                  <a:path w="43150" h="43200" stroke="0" extrusionOk="0">
                    <a:moveTo>
                      <a:pt x="21549" y="0"/>
                    </a:moveTo>
                    <a:cubicBezTo>
                      <a:pt x="33479" y="0"/>
                      <a:pt x="43150" y="9670"/>
                      <a:pt x="43150" y="21600"/>
                    </a:cubicBezTo>
                    <a:cubicBezTo>
                      <a:pt x="43150" y="33529"/>
                      <a:pt x="33479" y="43200"/>
                      <a:pt x="21550" y="43200"/>
                    </a:cubicBezTo>
                    <a:cubicBezTo>
                      <a:pt x="10188" y="43200"/>
                      <a:pt x="769" y="34399"/>
                      <a:pt x="-1" y="23064"/>
                    </a:cubicBezTo>
                    <a:lnTo>
                      <a:pt x="2155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" name="Arc 459"/>
              <p:cNvSpPr>
                <a:spLocks/>
              </p:cNvSpPr>
              <p:nvPr/>
            </p:nvSpPr>
            <p:spPr bwMode="auto">
              <a:xfrm>
                <a:off x="6766632" y="3501506"/>
                <a:ext cx="292925" cy="293233"/>
              </a:xfrm>
              <a:custGeom>
                <a:avLst/>
                <a:gdLst>
                  <a:gd name="G0" fmla="+- 21550 0 0"/>
                  <a:gd name="G1" fmla="+- 21600 0 0"/>
                  <a:gd name="G2" fmla="+- 21600 0 0"/>
                  <a:gd name="T0" fmla="*/ 21550 w 43150"/>
                  <a:gd name="T1" fmla="*/ 0 h 43200"/>
                  <a:gd name="T2" fmla="*/ 0 w 43150"/>
                  <a:gd name="T3" fmla="*/ 23064 h 43200"/>
                  <a:gd name="T4" fmla="*/ 21550 w 4315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50" h="43200" fill="none" extrusionOk="0">
                    <a:moveTo>
                      <a:pt x="21549" y="0"/>
                    </a:moveTo>
                    <a:cubicBezTo>
                      <a:pt x="33479" y="0"/>
                      <a:pt x="43150" y="9670"/>
                      <a:pt x="43150" y="21600"/>
                    </a:cubicBezTo>
                    <a:cubicBezTo>
                      <a:pt x="43150" y="33529"/>
                      <a:pt x="33479" y="43200"/>
                      <a:pt x="21550" y="43200"/>
                    </a:cubicBezTo>
                    <a:cubicBezTo>
                      <a:pt x="10188" y="43200"/>
                      <a:pt x="769" y="34399"/>
                      <a:pt x="-1" y="23064"/>
                    </a:cubicBezTo>
                  </a:path>
                  <a:path w="43150" h="43200" stroke="0" extrusionOk="0">
                    <a:moveTo>
                      <a:pt x="21549" y="0"/>
                    </a:moveTo>
                    <a:cubicBezTo>
                      <a:pt x="33479" y="0"/>
                      <a:pt x="43150" y="9670"/>
                      <a:pt x="43150" y="21600"/>
                    </a:cubicBezTo>
                    <a:cubicBezTo>
                      <a:pt x="43150" y="33529"/>
                      <a:pt x="33479" y="43200"/>
                      <a:pt x="21550" y="43200"/>
                    </a:cubicBezTo>
                    <a:cubicBezTo>
                      <a:pt x="10188" y="43200"/>
                      <a:pt x="769" y="34399"/>
                      <a:pt x="-1" y="23064"/>
                    </a:cubicBezTo>
                    <a:lnTo>
                      <a:pt x="2155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4" name="Text Box 462"/>
            <p:cNvSpPr txBox="1">
              <a:spLocks noChangeArrowheads="1"/>
            </p:cNvSpPr>
            <p:nvPr/>
          </p:nvSpPr>
          <p:spPr bwMode="auto">
            <a:xfrm>
              <a:off x="6837069" y="3501506"/>
              <a:ext cx="2569752" cy="369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en-US" b="1" dirty="0">
                  <a:solidFill>
                    <a:srgbClr val="FF0000"/>
                  </a:solidFill>
                  <a:latin typeface="Trebuchet MS" panose="020B0603020202020204" pitchFamily="34" charset="0"/>
                  <a:sym typeface="Wingdings" pitchFamily="2" charset="2"/>
                </a:rPr>
                <a:t>ROTOR</a:t>
              </a:r>
            </a:p>
          </p:txBody>
        </p:sp>
      </p:grpSp>
      <p:sp>
        <p:nvSpPr>
          <p:cNvPr id="27" name="Text Box 462"/>
          <p:cNvSpPr txBox="1">
            <a:spLocks noChangeArrowheads="1"/>
          </p:cNvSpPr>
          <p:nvPr/>
        </p:nvSpPr>
        <p:spPr bwMode="auto">
          <a:xfrm>
            <a:off x="4491645" y="3546445"/>
            <a:ext cx="663316" cy="36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b="1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sym typeface="Wingdings" pitchFamily="2" charset="2"/>
              </a:rPr>
              <a:t>HILL</a:t>
            </a:r>
            <a:endParaRPr lang="en-GB" altLang="en-US" b="1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73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Effect of wind at Low Level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05733" y="836711"/>
            <a:ext cx="8563605" cy="259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Wind will cause drift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Allow plenty of distance if manoeuvring near obstacles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(M’s ears)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When flying low in strong wind, your movement in relation to the ground can mislead the pilot and lead to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mistaken control inputs</a:t>
            </a: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-1813998" y="3451260"/>
            <a:ext cx="7981070" cy="2005772"/>
            <a:chOff x="-1813998" y="3451260"/>
            <a:chExt cx="7981070" cy="2005772"/>
          </a:xfrm>
        </p:grpSpPr>
        <p:sp>
          <p:nvSpPr>
            <p:cNvPr id="36" name="Arc 463"/>
            <p:cNvSpPr>
              <a:spLocks/>
            </p:cNvSpPr>
            <p:nvPr/>
          </p:nvSpPr>
          <p:spPr bwMode="auto">
            <a:xfrm>
              <a:off x="3390703" y="3691282"/>
              <a:ext cx="2776369" cy="767726"/>
            </a:xfrm>
            <a:custGeom>
              <a:avLst/>
              <a:gdLst>
                <a:gd name="G0" fmla="+- 10031 0 0"/>
                <a:gd name="G1" fmla="+- 21600 0 0"/>
                <a:gd name="G2" fmla="+- 21600 0 0"/>
                <a:gd name="T0" fmla="*/ 0 w 30429"/>
                <a:gd name="T1" fmla="*/ 2470 h 21600"/>
                <a:gd name="T2" fmla="*/ 30429 w 30429"/>
                <a:gd name="T3" fmla="*/ 14494 h 21600"/>
                <a:gd name="T4" fmla="*/ 10031 w 3042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29" h="21600" fill="none" extrusionOk="0">
                  <a:moveTo>
                    <a:pt x="0" y="2470"/>
                  </a:moveTo>
                  <a:cubicBezTo>
                    <a:pt x="3094" y="847"/>
                    <a:pt x="6536" y="-1"/>
                    <a:pt x="10031" y="0"/>
                  </a:cubicBezTo>
                  <a:cubicBezTo>
                    <a:pt x="19221" y="0"/>
                    <a:pt x="27405" y="5815"/>
                    <a:pt x="30428" y="14494"/>
                  </a:cubicBezTo>
                </a:path>
                <a:path w="30429" h="21600" stroke="0" extrusionOk="0">
                  <a:moveTo>
                    <a:pt x="0" y="2470"/>
                  </a:moveTo>
                  <a:cubicBezTo>
                    <a:pt x="3094" y="847"/>
                    <a:pt x="6536" y="-1"/>
                    <a:pt x="10031" y="0"/>
                  </a:cubicBezTo>
                  <a:cubicBezTo>
                    <a:pt x="19221" y="0"/>
                    <a:pt x="27405" y="5815"/>
                    <a:pt x="30428" y="14494"/>
                  </a:cubicBezTo>
                  <a:lnTo>
                    <a:pt x="10031" y="21600"/>
                  </a:lnTo>
                  <a:close/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-1813998" y="4113120"/>
              <a:ext cx="4308510" cy="1343912"/>
            </a:xfrm>
            <a:prstGeom prst="rightArrow">
              <a:avLst>
                <a:gd name="adj1" fmla="val 50000"/>
                <a:gd name="adj2" fmla="val 109181"/>
              </a:avLst>
            </a:prstGeom>
            <a:solidFill>
              <a:schemeClr val="bg1">
                <a:lumMod val="75000"/>
                <a:alpha val="85882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itle 1"/>
            <p:cNvSpPr txBox="1">
              <a:spLocks/>
            </p:cNvSpPr>
            <p:nvPr/>
          </p:nvSpPr>
          <p:spPr bwMode="auto">
            <a:xfrm>
              <a:off x="340257" y="4586936"/>
              <a:ext cx="1816592" cy="39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Wind</a:t>
              </a:r>
              <a:endPara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pic>
          <p:nvPicPr>
            <p:cNvPr id="65" name="Picture 33" descr="MCj03036590000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22551">
              <a:off x="3308822" y="3522400"/>
              <a:ext cx="587600" cy="44531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4634033" y="4130673"/>
            <a:ext cx="4927479" cy="1779290"/>
            <a:chOff x="4634033" y="4130673"/>
            <a:chExt cx="4927479" cy="1779290"/>
          </a:xfrm>
        </p:grpSpPr>
        <p:sp>
          <p:nvSpPr>
            <p:cNvPr id="52" name="Text Box 480"/>
            <p:cNvSpPr txBox="1">
              <a:spLocks noChangeArrowheads="1"/>
            </p:cNvSpPr>
            <p:nvPr/>
          </p:nvSpPr>
          <p:spPr bwMode="auto">
            <a:xfrm>
              <a:off x="7335562" y="5334168"/>
              <a:ext cx="2225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en-US" sz="1400" dirty="0">
                  <a:solidFill>
                    <a:srgbClr val="FF0000"/>
                  </a:solidFill>
                  <a:latin typeface="Trebuchet MS" panose="020B0603020202020204" pitchFamily="34" charset="0"/>
                  <a:sym typeface="Wingdings" pitchFamily="2" charset="2"/>
                </a:rPr>
                <a:t>A/C appears to skid</a:t>
              </a:r>
            </a:p>
          </p:txBody>
        </p:sp>
        <p:sp>
          <p:nvSpPr>
            <p:cNvPr id="38" name="Arc 465"/>
            <p:cNvSpPr>
              <a:spLocks/>
            </p:cNvSpPr>
            <p:nvPr/>
          </p:nvSpPr>
          <p:spPr bwMode="auto">
            <a:xfrm>
              <a:off x="4634033" y="4130673"/>
              <a:ext cx="1897588" cy="1779290"/>
            </a:xfrm>
            <a:custGeom>
              <a:avLst/>
              <a:gdLst>
                <a:gd name="G0" fmla="+- 21600 0 0"/>
                <a:gd name="G1" fmla="+- 18906 0 0"/>
                <a:gd name="G2" fmla="+- 21600 0 0"/>
                <a:gd name="T0" fmla="*/ 35121 w 43200"/>
                <a:gd name="T1" fmla="*/ 2061 h 40506"/>
                <a:gd name="T2" fmla="*/ 11153 w 43200"/>
                <a:gd name="T3" fmla="*/ 0 h 40506"/>
                <a:gd name="T4" fmla="*/ 21600 w 43200"/>
                <a:gd name="T5" fmla="*/ 18906 h 40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0506" fill="none" extrusionOk="0">
                  <a:moveTo>
                    <a:pt x="35120" y="2061"/>
                  </a:moveTo>
                  <a:cubicBezTo>
                    <a:pt x="40228" y="6160"/>
                    <a:pt x="43200" y="12356"/>
                    <a:pt x="43200" y="18906"/>
                  </a:cubicBezTo>
                  <a:cubicBezTo>
                    <a:pt x="43200" y="30835"/>
                    <a:pt x="33529" y="40506"/>
                    <a:pt x="21600" y="40506"/>
                  </a:cubicBezTo>
                  <a:cubicBezTo>
                    <a:pt x="9670" y="40506"/>
                    <a:pt x="0" y="30835"/>
                    <a:pt x="0" y="18906"/>
                  </a:cubicBezTo>
                  <a:cubicBezTo>
                    <a:pt x="-1" y="11043"/>
                    <a:pt x="4271" y="3802"/>
                    <a:pt x="11153" y="0"/>
                  </a:cubicBezTo>
                </a:path>
                <a:path w="43200" h="40506" stroke="0" extrusionOk="0">
                  <a:moveTo>
                    <a:pt x="35120" y="2061"/>
                  </a:moveTo>
                  <a:cubicBezTo>
                    <a:pt x="40228" y="6160"/>
                    <a:pt x="43200" y="12356"/>
                    <a:pt x="43200" y="18906"/>
                  </a:cubicBezTo>
                  <a:cubicBezTo>
                    <a:pt x="43200" y="30835"/>
                    <a:pt x="33529" y="40506"/>
                    <a:pt x="21600" y="40506"/>
                  </a:cubicBezTo>
                  <a:cubicBezTo>
                    <a:pt x="9670" y="40506"/>
                    <a:pt x="0" y="30835"/>
                    <a:pt x="0" y="18906"/>
                  </a:cubicBezTo>
                  <a:cubicBezTo>
                    <a:pt x="-1" y="11043"/>
                    <a:pt x="4271" y="3802"/>
                    <a:pt x="11153" y="0"/>
                  </a:cubicBezTo>
                  <a:lnTo>
                    <a:pt x="21600" y="18906"/>
                  </a:lnTo>
                  <a:close/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53" name="Oval 481"/>
            <p:cNvSpPr>
              <a:spLocks noChangeArrowheads="1"/>
            </p:cNvSpPr>
            <p:nvPr/>
          </p:nvSpPr>
          <p:spPr bwMode="auto">
            <a:xfrm>
              <a:off x="6237084" y="4678703"/>
              <a:ext cx="726685" cy="72668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4" name="Line 482"/>
            <p:cNvSpPr>
              <a:spLocks noChangeShapeType="1"/>
            </p:cNvSpPr>
            <p:nvPr/>
          </p:nvSpPr>
          <p:spPr bwMode="auto">
            <a:xfrm flipH="1" flipV="1">
              <a:off x="6896171" y="5224320"/>
              <a:ext cx="439391" cy="2196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anose="020B0603020202020204" pitchFamily="34" charset="0"/>
              </a:endParaRPr>
            </a:p>
          </p:txBody>
        </p:sp>
        <p:pic>
          <p:nvPicPr>
            <p:cNvPr id="66" name="Picture 33" descr="MCj03036590000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355784">
              <a:off x="6306625" y="4778960"/>
              <a:ext cx="587600" cy="44531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5230332" y="5541472"/>
            <a:ext cx="4039006" cy="982568"/>
            <a:chOff x="5230332" y="5541472"/>
            <a:chExt cx="4039006" cy="982568"/>
          </a:xfrm>
        </p:grpSpPr>
        <p:sp>
          <p:nvSpPr>
            <p:cNvPr id="55" name="Oval 483"/>
            <p:cNvSpPr>
              <a:spLocks noChangeArrowheads="1"/>
            </p:cNvSpPr>
            <p:nvPr/>
          </p:nvSpPr>
          <p:spPr bwMode="auto">
            <a:xfrm>
              <a:off x="5230332" y="5541472"/>
              <a:ext cx="726684" cy="72668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6" name="Line 484"/>
            <p:cNvSpPr>
              <a:spLocks noChangeShapeType="1"/>
            </p:cNvSpPr>
            <p:nvPr/>
          </p:nvSpPr>
          <p:spPr bwMode="auto">
            <a:xfrm flipH="1" flipV="1">
              <a:off x="5884922" y="6093915"/>
              <a:ext cx="439391" cy="2196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57" name="Text Box 485"/>
            <p:cNvSpPr txBox="1">
              <a:spLocks noChangeArrowheads="1"/>
            </p:cNvSpPr>
            <p:nvPr/>
          </p:nvSpPr>
          <p:spPr bwMode="auto">
            <a:xfrm>
              <a:off x="6411956" y="6216263"/>
              <a:ext cx="28573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en-US" sz="1400" dirty="0">
                  <a:solidFill>
                    <a:srgbClr val="FF0000"/>
                  </a:solidFill>
                  <a:latin typeface="Trebuchet MS" panose="020B0603020202020204" pitchFamily="34" charset="0"/>
                  <a:sym typeface="Wingdings" pitchFamily="2" charset="2"/>
                </a:rPr>
                <a:t>A/C appears to slow down</a:t>
              </a:r>
            </a:p>
          </p:txBody>
        </p:sp>
        <p:pic>
          <p:nvPicPr>
            <p:cNvPr id="67" name="Picture 33" descr="MCj03036590000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299874" y="5687303"/>
              <a:ext cx="587600" cy="44531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1396253" y="3802337"/>
            <a:ext cx="6241087" cy="2348014"/>
            <a:chOff x="1396253" y="3802337"/>
            <a:chExt cx="6241087" cy="2348014"/>
          </a:xfrm>
        </p:grpSpPr>
        <p:sp>
          <p:nvSpPr>
            <p:cNvPr id="49" name="Text Box 477"/>
            <p:cNvSpPr txBox="1">
              <a:spLocks noChangeArrowheads="1"/>
            </p:cNvSpPr>
            <p:nvPr/>
          </p:nvSpPr>
          <p:spPr bwMode="auto">
            <a:xfrm>
              <a:off x="1396253" y="5584042"/>
              <a:ext cx="3018085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en-US" sz="1400" dirty="0">
                  <a:solidFill>
                    <a:srgbClr val="FF0000"/>
                  </a:solidFill>
                  <a:latin typeface="Trebuchet MS" panose="020B0603020202020204" pitchFamily="34" charset="0"/>
                  <a:sym typeface="Wingdings" pitchFamily="2" charset="2"/>
                </a:rPr>
                <a:t>A/C appears to slip and </a:t>
              </a:r>
              <a:r>
                <a:rPr lang="en-GB" altLang="en-US" sz="1400" dirty="0" smtClean="0">
                  <a:solidFill>
                    <a:srgbClr val="FF0000"/>
                  </a:solidFill>
                  <a:latin typeface="Trebuchet MS" panose="020B0603020202020204" pitchFamily="34" charset="0"/>
                  <a:sym typeface="Wingdings" pitchFamily="2" charset="2"/>
                </a:rPr>
                <a:t>accelerate</a:t>
              </a:r>
            </a:p>
            <a:p>
              <a:pPr>
                <a:spcBef>
                  <a:spcPct val="20000"/>
                </a:spcBef>
              </a:pPr>
              <a:r>
                <a:rPr lang="en-GB" altLang="en-US" sz="1400" dirty="0" smtClean="0">
                  <a:solidFill>
                    <a:srgbClr val="FF0000"/>
                  </a:solidFill>
                  <a:latin typeface="Trebuchet MS" panose="020B0603020202020204" pitchFamily="34" charset="0"/>
                  <a:sym typeface="Wingdings" pitchFamily="2" charset="2"/>
                </a:rPr>
                <a:t>ATTENTION - balance </a:t>
              </a:r>
              <a:r>
                <a:rPr lang="en-GB" altLang="en-US" sz="1400" dirty="0">
                  <a:solidFill>
                    <a:srgbClr val="FF0000"/>
                  </a:solidFill>
                  <a:latin typeface="Trebuchet MS" panose="020B0603020202020204" pitchFamily="34" charset="0"/>
                  <a:sym typeface="Wingdings" pitchFamily="2" charset="2"/>
                </a:rPr>
                <a:t>and A/S</a:t>
              </a:r>
            </a:p>
          </p:txBody>
        </p:sp>
        <p:sp>
          <p:nvSpPr>
            <p:cNvPr id="37" name="Arc 464"/>
            <p:cNvSpPr>
              <a:spLocks/>
            </p:cNvSpPr>
            <p:nvPr/>
          </p:nvSpPr>
          <p:spPr bwMode="auto">
            <a:xfrm flipH="1">
              <a:off x="5071010" y="3802337"/>
              <a:ext cx="2566330" cy="767726"/>
            </a:xfrm>
            <a:custGeom>
              <a:avLst/>
              <a:gdLst>
                <a:gd name="G0" fmla="+- 10091 0 0"/>
                <a:gd name="G1" fmla="+- 21600 0 0"/>
                <a:gd name="G2" fmla="+- 21600 0 0"/>
                <a:gd name="T0" fmla="*/ 0 w 28130"/>
                <a:gd name="T1" fmla="*/ 2502 h 21600"/>
                <a:gd name="T2" fmla="*/ 28130 w 28130"/>
                <a:gd name="T3" fmla="*/ 9720 h 21600"/>
                <a:gd name="T4" fmla="*/ 10091 w 2813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30" h="21600" fill="none" extrusionOk="0">
                  <a:moveTo>
                    <a:pt x="0" y="2502"/>
                  </a:moveTo>
                  <a:cubicBezTo>
                    <a:pt x="3109" y="858"/>
                    <a:pt x="6573" y="-1"/>
                    <a:pt x="10091" y="0"/>
                  </a:cubicBezTo>
                  <a:cubicBezTo>
                    <a:pt x="17356" y="0"/>
                    <a:pt x="24134" y="3652"/>
                    <a:pt x="28130" y="9719"/>
                  </a:cubicBezTo>
                </a:path>
                <a:path w="28130" h="21600" stroke="0" extrusionOk="0">
                  <a:moveTo>
                    <a:pt x="0" y="2502"/>
                  </a:moveTo>
                  <a:cubicBezTo>
                    <a:pt x="3109" y="858"/>
                    <a:pt x="6573" y="-1"/>
                    <a:pt x="10091" y="0"/>
                  </a:cubicBezTo>
                  <a:cubicBezTo>
                    <a:pt x="17356" y="0"/>
                    <a:pt x="24134" y="3652"/>
                    <a:pt x="28130" y="9719"/>
                  </a:cubicBezTo>
                  <a:lnTo>
                    <a:pt x="10091" y="21600"/>
                  </a:lnTo>
                  <a:close/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50" name="Oval 478"/>
            <p:cNvSpPr>
              <a:spLocks noChangeArrowheads="1"/>
            </p:cNvSpPr>
            <p:nvPr/>
          </p:nvSpPr>
          <p:spPr bwMode="auto">
            <a:xfrm>
              <a:off x="4595405" y="3910977"/>
              <a:ext cx="726685" cy="72668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1" name="Line 479"/>
            <p:cNvSpPr>
              <a:spLocks noChangeShapeType="1"/>
            </p:cNvSpPr>
            <p:nvPr/>
          </p:nvSpPr>
          <p:spPr bwMode="auto">
            <a:xfrm flipV="1">
              <a:off x="3062454" y="4459007"/>
              <a:ext cx="1571579" cy="10824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anose="020B0603020202020204" pitchFamily="34" charset="0"/>
              </a:endParaRPr>
            </a:p>
          </p:txBody>
        </p:sp>
        <p:pic>
          <p:nvPicPr>
            <p:cNvPr id="68" name="Picture 33" descr="MCj03036590000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6059">
              <a:off x="4675085" y="4051660"/>
              <a:ext cx="587600" cy="44531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86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Navigation at Low Level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05733" y="836711"/>
            <a:ext cx="4501202" cy="259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Navigation is more difficult at low level</a:t>
            </a:r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96262" y="2003688"/>
            <a:ext cx="2210642" cy="439008"/>
            <a:chOff x="5396262" y="2003688"/>
            <a:chExt cx="2210642" cy="439008"/>
          </a:xfrm>
        </p:grpSpPr>
        <p:sp>
          <p:nvSpPr>
            <p:cNvPr id="33" name="Line 47"/>
            <p:cNvSpPr>
              <a:spLocks noChangeShapeType="1"/>
            </p:cNvSpPr>
            <p:nvPr/>
          </p:nvSpPr>
          <p:spPr bwMode="auto">
            <a:xfrm>
              <a:off x="5950720" y="2142978"/>
              <a:ext cx="1656184" cy="2997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0969">
              <a:off x="5396262" y="2003688"/>
              <a:ext cx="669794" cy="278581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04528" y="2703655"/>
            <a:ext cx="8567747" cy="360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Use more waypoints, especially if visibility reduced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Consider following a line feature, even if this increases the distance flown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More sure of position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Reduces navigational workload allowing more time for safety considerations</a:t>
            </a:r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56486" y="1255520"/>
            <a:ext cx="3242690" cy="1351978"/>
            <a:chOff x="5456486" y="1255520"/>
            <a:chExt cx="3242690" cy="135197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0969">
              <a:off x="5456486" y="1255520"/>
              <a:ext cx="669794" cy="278581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Line 47"/>
            <p:cNvSpPr>
              <a:spLocks noChangeShapeType="1"/>
            </p:cNvSpPr>
            <p:nvPr/>
          </p:nvSpPr>
          <p:spPr bwMode="auto">
            <a:xfrm>
              <a:off x="6103120" y="1413926"/>
              <a:ext cx="2596056" cy="1193572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45272" y="2202741"/>
            <a:ext cx="3978174" cy="716304"/>
            <a:chOff x="5445272" y="2202741"/>
            <a:chExt cx="3978174" cy="716304"/>
          </a:xfrm>
        </p:grpSpPr>
        <p:grpSp>
          <p:nvGrpSpPr>
            <p:cNvPr id="6" name="Group 5"/>
            <p:cNvGrpSpPr/>
            <p:nvPr/>
          </p:nvGrpSpPr>
          <p:grpSpPr>
            <a:xfrm>
              <a:off x="5445272" y="2202741"/>
              <a:ext cx="3702269" cy="716304"/>
              <a:chOff x="5445272" y="2202741"/>
              <a:chExt cx="3702269" cy="716304"/>
            </a:xfrm>
          </p:grpSpPr>
          <p:sp>
            <p:nvSpPr>
              <p:cNvPr id="27" name="Arc 41"/>
              <p:cNvSpPr>
                <a:spLocks/>
              </p:cNvSpPr>
              <p:nvPr/>
            </p:nvSpPr>
            <p:spPr bwMode="auto">
              <a:xfrm rot="6300000">
                <a:off x="6739205" y="2192025"/>
                <a:ext cx="711486" cy="732918"/>
              </a:xfrm>
              <a:custGeom>
                <a:avLst/>
                <a:gdLst>
                  <a:gd name="G0" fmla="+- 0 0 0"/>
                  <a:gd name="G1" fmla="+- 20868 0 0"/>
                  <a:gd name="G2" fmla="+- 21600 0 0"/>
                  <a:gd name="T0" fmla="*/ 5574 w 17757"/>
                  <a:gd name="T1" fmla="*/ 0 h 20868"/>
                  <a:gd name="T2" fmla="*/ 17757 w 17757"/>
                  <a:gd name="T3" fmla="*/ 8570 h 20868"/>
                  <a:gd name="T4" fmla="*/ 0 w 17757"/>
                  <a:gd name="T5" fmla="*/ 20868 h 20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57" h="20868" fill="none" extrusionOk="0">
                    <a:moveTo>
                      <a:pt x="5574" y="-1"/>
                    </a:moveTo>
                    <a:cubicBezTo>
                      <a:pt x="10522" y="1321"/>
                      <a:pt x="14840" y="4358"/>
                      <a:pt x="17757" y="8569"/>
                    </a:cubicBezTo>
                  </a:path>
                  <a:path w="17757" h="20868" stroke="0" extrusionOk="0">
                    <a:moveTo>
                      <a:pt x="5574" y="-1"/>
                    </a:moveTo>
                    <a:cubicBezTo>
                      <a:pt x="10522" y="1321"/>
                      <a:pt x="14840" y="4358"/>
                      <a:pt x="17757" y="8569"/>
                    </a:cubicBezTo>
                    <a:lnTo>
                      <a:pt x="0" y="20868"/>
                    </a:lnTo>
                    <a:close/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Arc 42"/>
              <p:cNvSpPr>
                <a:spLocks/>
              </p:cNvSpPr>
              <p:nvPr/>
            </p:nvSpPr>
            <p:spPr bwMode="auto">
              <a:xfrm rot="10281046">
                <a:off x="8119238" y="2629864"/>
                <a:ext cx="319151" cy="287010"/>
              </a:xfrm>
              <a:custGeom>
                <a:avLst/>
                <a:gdLst>
                  <a:gd name="G0" fmla="+- 0 0 0"/>
                  <a:gd name="G1" fmla="+- 16091 0 0"/>
                  <a:gd name="G2" fmla="+- 21600 0 0"/>
                  <a:gd name="T0" fmla="*/ 14410 w 21588"/>
                  <a:gd name="T1" fmla="*/ 0 h 16091"/>
                  <a:gd name="T2" fmla="*/ 21588 w 21588"/>
                  <a:gd name="T3" fmla="*/ 15367 h 16091"/>
                  <a:gd name="T4" fmla="*/ 0 w 21588"/>
                  <a:gd name="T5" fmla="*/ 16091 h 16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88" h="16091" fill="none" extrusionOk="0">
                    <a:moveTo>
                      <a:pt x="14409" y="0"/>
                    </a:moveTo>
                    <a:cubicBezTo>
                      <a:pt x="18797" y="3929"/>
                      <a:pt x="21390" y="9480"/>
                      <a:pt x="21587" y="15367"/>
                    </a:cubicBezTo>
                  </a:path>
                  <a:path w="21588" h="16091" stroke="0" extrusionOk="0">
                    <a:moveTo>
                      <a:pt x="14409" y="0"/>
                    </a:moveTo>
                    <a:cubicBezTo>
                      <a:pt x="18797" y="3929"/>
                      <a:pt x="21390" y="9480"/>
                      <a:pt x="21587" y="15367"/>
                    </a:cubicBezTo>
                    <a:lnTo>
                      <a:pt x="0" y="16091"/>
                    </a:lnTo>
                    <a:close/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" name="Arc 43"/>
              <p:cNvSpPr>
                <a:spLocks/>
              </p:cNvSpPr>
              <p:nvPr/>
            </p:nvSpPr>
            <p:spPr bwMode="auto">
              <a:xfrm rot="671156">
                <a:off x="7475528" y="2408317"/>
                <a:ext cx="641127" cy="314788"/>
              </a:xfrm>
              <a:custGeom>
                <a:avLst/>
                <a:gdLst>
                  <a:gd name="G0" fmla="+- 20163 0 0"/>
                  <a:gd name="G1" fmla="+- 21600 0 0"/>
                  <a:gd name="G2" fmla="+- 21600 0 0"/>
                  <a:gd name="T0" fmla="*/ 0 w 40487"/>
                  <a:gd name="T1" fmla="*/ 13854 h 21600"/>
                  <a:gd name="T2" fmla="*/ 40487 w 40487"/>
                  <a:gd name="T3" fmla="*/ 14285 h 21600"/>
                  <a:gd name="T4" fmla="*/ 20163 w 404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487" h="21600" fill="none" extrusionOk="0">
                    <a:moveTo>
                      <a:pt x="-1" y="13853"/>
                    </a:moveTo>
                    <a:cubicBezTo>
                      <a:pt x="3205" y="5508"/>
                      <a:pt x="11222" y="-1"/>
                      <a:pt x="20163" y="0"/>
                    </a:cubicBezTo>
                    <a:cubicBezTo>
                      <a:pt x="29271" y="0"/>
                      <a:pt x="37401" y="5714"/>
                      <a:pt x="40486" y="14285"/>
                    </a:cubicBezTo>
                  </a:path>
                  <a:path w="40487" h="21600" stroke="0" extrusionOk="0">
                    <a:moveTo>
                      <a:pt x="-1" y="13853"/>
                    </a:moveTo>
                    <a:cubicBezTo>
                      <a:pt x="3205" y="5508"/>
                      <a:pt x="11222" y="-1"/>
                      <a:pt x="20163" y="0"/>
                    </a:cubicBezTo>
                    <a:cubicBezTo>
                      <a:pt x="29271" y="0"/>
                      <a:pt x="37401" y="5714"/>
                      <a:pt x="40486" y="14285"/>
                    </a:cubicBezTo>
                    <a:lnTo>
                      <a:pt x="20163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" name="Line 44"/>
              <p:cNvSpPr>
                <a:spLocks noChangeShapeType="1"/>
              </p:cNvSpPr>
              <p:nvPr/>
            </p:nvSpPr>
            <p:spPr bwMode="auto">
              <a:xfrm>
                <a:off x="5445272" y="2919043"/>
                <a:ext cx="1635327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Line 45"/>
              <p:cNvSpPr>
                <a:spLocks noChangeShapeType="1"/>
              </p:cNvSpPr>
              <p:nvPr/>
            </p:nvSpPr>
            <p:spPr bwMode="auto">
              <a:xfrm>
                <a:off x="8250811" y="2919045"/>
                <a:ext cx="896730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2" name="Rectangle 46"/>
            <p:cNvSpPr>
              <a:spLocks noChangeArrowheads="1"/>
            </p:cNvSpPr>
            <p:nvPr/>
          </p:nvSpPr>
          <p:spPr bwMode="auto">
            <a:xfrm>
              <a:off x="8699881" y="2565710"/>
              <a:ext cx="52451" cy="35333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Text Box 48"/>
            <p:cNvSpPr txBox="1">
              <a:spLocks noChangeArrowheads="1"/>
            </p:cNvSpPr>
            <p:nvPr/>
          </p:nvSpPr>
          <p:spPr bwMode="auto">
            <a:xfrm>
              <a:off x="8795909" y="2360165"/>
              <a:ext cx="62753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en-US" sz="1200" b="1" dirty="0">
                  <a:solidFill>
                    <a:srgbClr val="376092"/>
                  </a:solidFill>
                  <a:sym typeface="Wingdings" pitchFamily="2" charset="2"/>
                </a:rPr>
                <a:t>VRP</a:t>
              </a:r>
            </a:p>
          </p:txBody>
        </p: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8726106" y="2734531"/>
              <a:ext cx="294339" cy="17666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Text Box 48"/>
            <p:cNvSpPr txBox="1">
              <a:spLocks noChangeArrowheads="1"/>
            </p:cNvSpPr>
            <p:nvPr/>
          </p:nvSpPr>
          <p:spPr bwMode="auto">
            <a:xfrm>
              <a:off x="7401272" y="2575937"/>
              <a:ext cx="10740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en-US" sz="1200" b="1" dirty="0" smtClean="0">
                  <a:solidFill>
                    <a:srgbClr val="7030A0"/>
                  </a:solidFill>
                  <a:sym typeface="Wingdings" pitchFamily="2" charset="2"/>
                </a:rPr>
                <a:t>Terrain</a:t>
              </a:r>
              <a:endParaRPr lang="en-GB" altLang="en-US" sz="1200" b="1" dirty="0">
                <a:solidFill>
                  <a:srgbClr val="7030A0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7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workload gets too high…</a:t>
            </a:r>
            <a:r>
              <a:rPr lang="en-GB" dirty="0" smtClean="0">
                <a:solidFill>
                  <a:srgbClr val="FF0000"/>
                </a:solidFill>
              </a:rPr>
              <a:t>STOP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04528" y="759439"/>
            <a:ext cx="8784976" cy="59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Operation at minimum level can be very demanding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Navigation challenging with reduced visibility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Active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planning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for potential engine failure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Obstacle and terrain avoidance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Observing rule 5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Managing drift and turbulence in strong wind – maintain balance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Constant lookout with potentially high traffic density</a:t>
            </a:r>
          </a:p>
          <a:p>
            <a:pPr lvl="1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If workload too high, and/or if weather deteriorating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Divert to an airfield close by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Make a precautionary landing</a:t>
            </a:r>
            <a:endParaRPr lang="en-GB" sz="24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Pushing on into poor weather and rising ground  = ACCIDENT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65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Joining the circuit at low level and poor visibility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04528" y="759439"/>
            <a:ext cx="8784976" cy="59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Get airfield information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Before entering ATZ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If non-radio get info before flight but be prepared it may have changed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Plan approach to join to minimise conflict with circuit traffic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Ideally from dead side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Regular position reports or as instructed by FISO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Fly a tight circuit (traffic dependant) to maintain visual contact with airfield</a:t>
            </a:r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48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Flying low level  - Practice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04528" y="759439"/>
            <a:ext cx="8784976" cy="59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Plan simple route, following line features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Work out MSA and (imaginary) cloud base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Initially focus on Navigation and forced landings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If strong wind, drift exercises including Mickeys Ears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Practice low level joins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Practice precautionary landings (see next brief 16b)</a:t>
            </a: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33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 Fly at Low Level?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432048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Low level is generally considered to be 1000’AGL or lower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Poor weather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Low cloud base (often together with poor visibility)</a:t>
            </a:r>
          </a:p>
          <a:p>
            <a:r>
              <a:rPr lang="en-GB" dirty="0" smtClean="0">
                <a:sym typeface="Wingdings" pitchFamily="2" charset="2"/>
              </a:rPr>
              <a:t>To stay beneath controlled airspace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VFR transit lanes such as the Manchester LLR</a:t>
            </a:r>
          </a:p>
          <a:p>
            <a:r>
              <a:rPr lang="en-GB" dirty="0" smtClean="0">
                <a:sym typeface="Wingdings" pitchFamily="2" charset="2"/>
              </a:rPr>
              <a:t>To inspect a field for a precautionary landing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1026" name="Picture 2" descr="C:\Users\Marcus\Desktop\a0a41d10eb29239479c46c9e670a9d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1988840"/>
            <a:ext cx="5516264" cy="367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Airmanship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04528" y="1191487"/>
            <a:ext cx="8784976" cy="59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Obstacle and terrain avoidance – check chart and lookout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Set altimeter to accurate QNH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Consider suitable airspeed and flap configuration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Navigation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challenging with reduced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visibility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Constant lookout with potentially high traffic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density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Active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planning for potential engine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failure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Observing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rule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5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Managing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drift and turbulence in strong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wind – keep in balance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Make early decision to divert or carry our precautionary landing</a:t>
            </a: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57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16c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 at Minimum Level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1296144"/>
          </a:xfrm>
        </p:spPr>
        <p:txBody>
          <a:bodyPr/>
          <a:lstStyle/>
          <a:p>
            <a:pPr algn="l"/>
            <a:r>
              <a:rPr lang="en-GB" sz="8000" dirty="0" smtClean="0">
                <a:solidFill>
                  <a:srgbClr val="FF0000"/>
                </a:solidFill>
              </a:rPr>
              <a:t>Questions?</a:t>
            </a:r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85048" y="2708920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16b</a:t>
            </a:r>
            <a:b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Precautionary Landings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47890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Aim - as syllabus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Precautionary Landings – Why?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04528" y="1191487"/>
            <a:ext cx="8784976" cy="59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 precautionary landing can sensible for various reasons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Flight into deteriorating weather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Press-on-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itus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(Goal Fixation) =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ACCIDENT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When lost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If all other means prove fruitless then a precautionary landing may be prudent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Running low on fuel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If mistake is made in pre-flight calculations then early decision to divert of carry out precautionary landing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Fading daylight – as above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Feeling ill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Early decision is best before situation become critical</a:t>
            </a: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15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Precautionary Landing Procedure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04528" y="1191487"/>
            <a:ext cx="8784976" cy="59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Asses time available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Abbreviated or full procedure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Assess wind direction and strength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As per 16a forced landing without power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Select landing area</a:t>
            </a:r>
          </a:p>
          <a:p>
            <a:pPr lvl="1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As per 16a forced landing without power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With power and time permitting we have wider choice</a:t>
            </a:r>
          </a:p>
          <a:p>
            <a:pPr lvl="1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Inspection runs should be made before committing to land</a:t>
            </a:r>
          </a:p>
          <a:p>
            <a:pPr lvl="1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06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Precautionary Landing Procedure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04528" y="1191487"/>
            <a:ext cx="8784976" cy="59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Fly left hand circuit around potential field at 500 AGL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If sure of ground elevation this should be judged visually</a:t>
            </a:r>
          </a:p>
          <a:p>
            <a:pPr marL="457200" lvl="1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87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5459" y="-387424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4067175" y="2032658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ine 40"/>
          <p:cNvSpPr>
            <a:spLocks noChangeShapeType="1"/>
          </p:cNvSpPr>
          <p:nvPr/>
        </p:nvSpPr>
        <p:spPr bwMode="auto">
          <a:xfrm flipV="1">
            <a:off x="6893831" y="1621896"/>
            <a:ext cx="14146" cy="459779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8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6165304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187039" y="5929970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500’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 bwMode="auto">
          <a:xfrm>
            <a:off x="1856656" y="-378498"/>
            <a:ext cx="8352928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Precautionary Landing Procedure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1" name="Title 1"/>
          <p:cNvSpPr txBox="1">
            <a:spLocks/>
          </p:cNvSpPr>
          <p:nvPr/>
        </p:nvSpPr>
        <p:spPr bwMode="auto">
          <a:xfrm>
            <a:off x="7185248" y="3351507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First Inspection</a:t>
            </a:r>
          </a:p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500’ AGL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6687290" y="3565742"/>
            <a:ext cx="507839" cy="524501"/>
            <a:chOff x="8481392" y="1072163"/>
            <a:chExt cx="619684" cy="640015"/>
          </a:xfrm>
        </p:grpSpPr>
        <p:sp>
          <p:nvSpPr>
            <p:cNvPr id="101" name="Oval 10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9" name="Arc 78"/>
          <p:cNvSpPr/>
          <p:nvPr/>
        </p:nvSpPr>
        <p:spPr>
          <a:xfrm rot="16200000">
            <a:off x="2581183" y="1112986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Line 40"/>
          <p:cNvSpPr>
            <a:spLocks noChangeShapeType="1"/>
          </p:cNvSpPr>
          <p:nvPr/>
        </p:nvSpPr>
        <p:spPr bwMode="auto">
          <a:xfrm>
            <a:off x="2581183" y="1544645"/>
            <a:ext cx="0" cy="43436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22" name="Arc 121"/>
          <p:cNvSpPr/>
          <p:nvPr/>
        </p:nvSpPr>
        <p:spPr>
          <a:xfrm>
            <a:off x="5888267" y="1129228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Arc 122"/>
          <p:cNvSpPr/>
          <p:nvPr/>
        </p:nvSpPr>
        <p:spPr>
          <a:xfrm rot="10800000">
            <a:off x="2590378" y="5383825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Line 40"/>
          <p:cNvSpPr>
            <a:spLocks noChangeShapeType="1"/>
          </p:cNvSpPr>
          <p:nvPr/>
        </p:nvSpPr>
        <p:spPr bwMode="auto">
          <a:xfrm>
            <a:off x="3080792" y="6392774"/>
            <a:ext cx="263057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 flipH="1" flipV="1">
            <a:off x="3068524" y="1117422"/>
            <a:ext cx="3396643" cy="118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-169550" y="242438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69414" y="1312576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Precautionary Landing Procedure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04528" y="1191487"/>
            <a:ext cx="8784976" cy="59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Fly left hand circuit around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potential field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at 500 AGL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If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sure of ground elevation this should be judged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visually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1</a:t>
            </a:r>
            <a:r>
              <a:rPr lang="en-GB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st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inspection run 500’ AGL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Assess suitability of field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Check for obstacles not on chart especially on approach and climb out –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eg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cables - before descending on 2</a:t>
            </a:r>
            <a:r>
              <a:rPr lang="en-GB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nd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run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Note visual reference points</a:t>
            </a:r>
          </a:p>
          <a:p>
            <a:pPr marL="457200" lvl="1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92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5459" y="-387424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4067175" y="2032658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ine 40"/>
          <p:cNvSpPr>
            <a:spLocks noChangeShapeType="1"/>
          </p:cNvSpPr>
          <p:nvPr/>
        </p:nvSpPr>
        <p:spPr bwMode="auto">
          <a:xfrm flipV="1">
            <a:off x="6893831" y="1621896"/>
            <a:ext cx="14146" cy="459779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07" name="Title 1"/>
          <p:cNvSpPr txBox="1">
            <a:spLocks/>
          </p:cNvSpPr>
          <p:nvPr/>
        </p:nvSpPr>
        <p:spPr bwMode="auto">
          <a:xfrm>
            <a:off x="187039" y="5929970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500’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 bwMode="auto">
          <a:xfrm>
            <a:off x="1856656" y="-378498"/>
            <a:ext cx="8352928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Precautionary Landing Procedure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1" name="Title 1"/>
          <p:cNvSpPr txBox="1">
            <a:spLocks/>
          </p:cNvSpPr>
          <p:nvPr/>
        </p:nvSpPr>
        <p:spPr bwMode="auto">
          <a:xfrm>
            <a:off x="7185248" y="3351507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Second Inspection</a:t>
            </a:r>
          </a:p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250’ AGL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6687290" y="3565742"/>
            <a:ext cx="507839" cy="524501"/>
            <a:chOff x="8481392" y="1072163"/>
            <a:chExt cx="619684" cy="640015"/>
          </a:xfrm>
        </p:grpSpPr>
        <p:sp>
          <p:nvSpPr>
            <p:cNvPr id="101" name="Oval 10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9" name="Arc 78"/>
          <p:cNvSpPr/>
          <p:nvPr/>
        </p:nvSpPr>
        <p:spPr>
          <a:xfrm rot="16200000">
            <a:off x="2581183" y="1112986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Line 40"/>
          <p:cNvSpPr>
            <a:spLocks noChangeShapeType="1"/>
          </p:cNvSpPr>
          <p:nvPr/>
        </p:nvSpPr>
        <p:spPr bwMode="auto">
          <a:xfrm>
            <a:off x="2581183" y="1544645"/>
            <a:ext cx="0" cy="43436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Line 40"/>
          <p:cNvSpPr>
            <a:spLocks noChangeShapeType="1"/>
          </p:cNvSpPr>
          <p:nvPr/>
        </p:nvSpPr>
        <p:spPr bwMode="auto">
          <a:xfrm flipV="1">
            <a:off x="6198707" y="1621896"/>
            <a:ext cx="0" cy="4338832"/>
          </a:xfrm>
          <a:prstGeom prst="line">
            <a:avLst/>
          </a:prstGeom>
          <a:noFill/>
          <a:ln w="38100">
            <a:solidFill>
              <a:srgbClr val="C9C4D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18" name="Arc 117"/>
          <p:cNvSpPr/>
          <p:nvPr/>
        </p:nvSpPr>
        <p:spPr>
          <a:xfrm rot="5400000">
            <a:off x="5197720" y="5383821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C9C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Arc 120"/>
          <p:cNvSpPr/>
          <p:nvPr/>
        </p:nvSpPr>
        <p:spPr>
          <a:xfrm>
            <a:off x="5189758" y="1123325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C9C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Arc 121"/>
          <p:cNvSpPr/>
          <p:nvPr/>
        </p:nvSpPr>
        <p:spPr>
          <a:xfrm>
            <a:off x="5888267" y="1129228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Arc 122"/>
          <p:cNvSpPr/>
          <p:nvPr/>
        </p:nvSpPr>
        <p:spPr>
          <a:xfrm rot="10800000">
            <a:off x="2590378" y="5383825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5" name="Group 124"/>
          <p:cNvGrpSpPr/>
          <p:nvPr/>
        </p:nvGrpSpPr>
        <p:grpSpPr>
          <a:xfrm>
            <a:off x="5968607" y="4007100"/>
            <a:ext cx="507839" cy="524501"/>
            <a:chOff x="8481392" y="1072163"/>
            <a:chExt cx="619684" cy="640015"/>
          </a:xfrm>
        </p:grpSpPr>
        <p:sp>
          <p:nvSpPr>
            <p:cNvPr id="126" name="Oval 12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2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34" name="Line 40"/>
          <p:cNvSpPr>
            <a:spLocks noChangeShapeType="1"/>
          </p:cNvSpPr>
          <p:nvPr/>
        </p:nvSpPr>
        <p:spPr bwMode="auto">
          <a:xfrm>
            <a:off x="3080792" y="6392774"/>
            <a:ext cx="263057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 flipH="1" flipV="1">
            <a:off x="3068524" y="1117422"/>
            <a:ext cx="3396643" cy="118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32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69" y="3343082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23"/>
          <p:cNvSpPr/>
          <p:nvPr/>
        </p:nvSpPr>
        <p:spPr>
          <a:xfrm rot="5400000">
            <a:off x="-221596" y="227924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17368" y="1298062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4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Precautionary Landing Procedure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04528" y="1191487"/>
            <a:ext cx="8784976" cy="59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Fly left hand circuit around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potential field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at 500 AGL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If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sure of ground elevation this should be judged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visually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1</a:t>
            </a:r>
            <a:r>
              <a:rPr lang="en-GB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st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inspection run 500’ AGL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Assess suitability of field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Check for obstacles not on chart especially on approach and climb out –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eg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cables - before descending on 2</a:t>
            </a:r>
            <a:r>
              <a:rPr lang="en-GB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nd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run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Note visual reference points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2</a:t>
            </a:r>
            <a:r>
              <a:rPr lang="en-GB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nd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inspection run 250’ AGL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Check for smaller obstacles –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ie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fences – assess drift</a:t>
            </a:r>
          </a:p>
          <a:p>
            <a:pPr marL="457200" lvl="1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33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Law – Rule 5 of the 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764704"/>
            <a:ext cx="9282236" cy="4320480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An aircraft shall not fly closer than 500’ to any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Person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Vehicle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Vessel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Structure</a:t>
            </a:r>
          </a:p>
          <a:p>
            <a:pPr lvl="1"/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Exceptions 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The purpose of saving life</a:t>
            </a:r>
            <a:endParaRPr lang="en-GB" dirty="0">
              <a:sym typeface="Wingdings" pitchFamily="2" charset="2"/>
            </a:endParaRPr>
          </a:p>
          <a:p>
            <a:pPr lvl="1"/>
            <a:r>
              <a:rPr lang="en-GB" dirty="0" smtClean="0">
                <a:sym typeface="Wingdings" pitchFamily="2" charset="2"/>
              </a:rPr>
              <a:t>Landing and taking off in accordance with normal aviation practice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6414" y="5373215"/>
            <a:ext cx="928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ＭＳ Ｐゴシック" pitchFamily="34" charset="-128"/>
              </a:rPr>
              <a:t>NB. SERA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ＭＳ Ｐゴシック" pitchFamily="34" charset="-128"/>
              </a:rPr>
              <a:t>now states aircraft must fly a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ＭＳ Ｐゴシック" pitchFamily="34" charset="-128"/>
              </a:rPr>
              <a:t>minimum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ＭＳ Ｐゴシック" pitchFamily="34" charset="-128"/>
              </a:rPr>
              <a:t>500 feet above ground level</a:t>
            </a:r>
          </a:p>
          <a:p>
            <a:pPr eaLnBrk="1" hangingPunct="1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ＭＳ Ｐゴシック" pitchFamily="34" charset="-128"/>
              </a:rPr>
              <a:t>However CAA allow old rule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ＭＳ Ｐゴシック" pitchFamily="34" charset="-128"/>
              </a:rPr>
              <a:t>above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ＭＳ Ｐゴシック" pitchFamily="34" charset="-128"/>
              </a:rPr>
              <a:t>to remain</a:t>
            </a:r>
          </a:p>
        </p:txBody>
      </p:sp>
      <p:pic>
        <p:nvPicPr>
          <p:cNvPr id="6" name="Content Placeholder 3" descr="500ft ru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1772816"/>
            <a:ext cx="3344602" cy="2859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4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5459" y="-387424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4067175" y="2032658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ine 40"/>
          <p:cNvSpPr>
            <a:spLocks noChangeShapeType="1"/>
          </p:cNvSpPr>
          <p:nvPr/>
        </p:nvSpPr>
        <p:spPr bwMode="auto">
          <a:xfrm flipV="1">
            <a:off x="6893831" y="1621896"/>
            <a:ext cx="14146" cy="459779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07" name="Title 1"/>
          <p:cNvSpPr txBox="1">
            <a:spLocks/>
          </p:cNvSpPr>
          <p:nvPr/>
        </p:nvSpPr>
        <p:spPr bwMode="auto">
          <a:xfrm>
            <a:off x="187039" y="5929970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500’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 bwMode="auto">
          <a:xfrm>
            <a:off x="1856656" y="-378498"/>
            <a:ext cx="8352928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Precautionary Landing Procedure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1" name="Title 1"/>
          <p:cNvSpPr txBox="1">
            <a:spLocks/>
          </p:cNvSpPr>
          <p:nvPr/>
        </p:nvSpPr>
        <p:spPr bwMode="auto">
          <a:xfrm>
            <a:off x="7185248" y="3351507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Thrid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Inspection</a:t>
            </a:r>
          </a:p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100’ AGL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6687290" y="3565742"/>
            <a:ext cx="507839" cy="524501"/>
            <a:chOff x="8481392" y="1072163"/>
            <a:chExt cx="619684" cy="640015"/>
          </a:xfrm>
        </p:grpSpPr>
        <p:sp>
          <p:nvSpPr>
            <p:cNvPr id="101" name="Oval 10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3" name="Arc 72"/>
          <p:cNvSpPr/>
          <p:nvPr/>
        </p:nvSpPr>
        <p:spPr>
          <a:xfrm>
            <a:off x="4520115" y="1117422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78"/>
          <p:cNvSpPr/>
          <p:nvPr/>
        </p:nvSpPr>
        <p:spPr>
          <a:xfrm rot="16200000">
            <a:off x="2581183" y="1112986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Line 40"/>
          <p:cNvSpPr>
            <a:spLocks noChangeShapeType="1"/>
          </p:cNvSpPr>
          <p:nvPr/>
        </p:nvSpPr>
        <p:spPr bwMode="auto">
          <a:xfrm>
            <a:off x="2581183" y="1544645"/>
            <a:ext cx="0" cy="43436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Line 40"/>
          <p:cNvSpPr>
            <a:spLocks noChangeShapeType="1"/>
          </p:cNvSpPr>
          <p:nvPr/>
        </p:nvSpPr>
        <p:spPr bwMode="auto">
          <a:xfrm flipV="1">
            <a:off x="6198707" y="1621896"/>
            <a:ext cx="0" cy="4338832"/>
          </a:xfrm>
          <a:prstGeom prst="line">
            <a:avLst/>
          </a:prstGeom>
          <a:noFill/>
          <a:ln w="38100">
            <a:solidFill>
              <a:srgbClr val="C9C4D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12" name="Line 40"/>
          <p:cNvSpPr>
            <a:spLocks noChangeShapeType="1"/>
          </p:cNvSpPr>
          <p:nvPr/>
        </p:nvSpPr>
        <p:spPr bwMode="auto">
          <a:xfrm flipV="1">
            <a:off x="5538363" y="1621895"/>
            <a:ext cx="1" cy="4338407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18" name="Arc 117"/>
          <p:cNvSpPr/>
          <p:nvPr/>
        </p:nvSpPr>
        <p:spPr>
          <a:xfrm rot="5400000">
            <a:off x="5197720" y="5383821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C9C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Arc 118"/>
          <p:cNvSpPr/>
          <p:nvPr/>
        </p:nvSpPr>
        <p:spPr>
          <a:xfrm rot="5400000">
            <a:off x="4525513" y="5383823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Arc 120"/>
          <p:cNvSpPr/>
          <p:nvPr/>
        </p:nvSpPr>
        <p:spPr>
          <a:xfrm>
            <a:off x="5189758" y="1123325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C9C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Arc 121"/>
          <p:cNvSpPr/>
          <p:nvPr/>
        </p:nvSpPr>
        <p:spPr>
          <a:xfrm>
            <a:off x="5888267" y="1129228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Arc 122"/>
          <p:cNvSpPr/>
          <p:nvPr/>
        </p:nvSpPr>
        <p:spPr>
          <a:xfrm rot="10800000">
            <a:off x="2590378" y="5383825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5" name="Group 124"/>
          <p:cNvGrpSpPr/>
          <p:nvPr/>
        </p:nvGrpSpPr>
        <p:grpSpPr>
          <a:xfrm>
            <a:off x="5968607" y="4007100"/>
            <a:ext cx="507839" cy="524501"/>
            <a:chOff x="8481392" y="1072163"/>
            <a:chExt cx="619684" cy="640015"/>
          </a:xfrm>
        </p:grpSpPr>
        <p:sp>
          <p:nvSpPr>
            <p:cNvPr id="126" name="Oval 12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2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331825" y="4454914"/>
            <a:ext cx="507839" cy="524501"/>
            <a:chOff x="8481392" y="1072163"/>
            <a:chExt cx="619684" cy="640015"/>
          </a:xfrm>
        </p:grpSpPr>
        <p:sp>
          <p:nvSpPr>
            <p:cNvPr id="129" name="Oval 128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34" name="Line 40"/>
          <p:cNvSpPr>
            <a:spLocks noChangeShapeType="1"/>
          </p:cNvSpPr>
          <p:nvPr/>
        </p:nvSpPr>
        <p:spPr bwMode="auto">
          <a:xfrm>
            <a:off x="3080792" y="6392774"/>
            <a:ext cx="263057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 flipH="1" flipV="1">
            <a:off x="3068524" y="1117422"/>
            <a:ext cx="3396643" cy="118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8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44" y="3716470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ight Arrow 29"/>
          <p:cNvSpPr/>
          <p:nvPr/>
        </p:nvSpPr>
        <p:spPr>
          <a:xfrm rot="5400000">
            <a:off x="-221596" y="227924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617368" y="1298062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8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Precautionary Landing Procedure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04528" y="1191487"/>
            <a:ext cx="9201472" cy="59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Fly left hand circuit around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potential field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at 500 AGL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If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sure of ground elevation this should be judged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visually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1</a:t>
            </a:r>
            <a:r>
              <a:rPr lang="en-GB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st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inspection run 500’ AGL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Assess suitability of field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Check for obstacles not on chart especially on approach and climb out –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eg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cables - before descending on 2</a:t>
            </a:r>
            <a:r>
              <a:rPr lang="en-GB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nd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run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Note visual reference points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2</a:t>
            </a:r>
            <a:r>
              <a:rPr lang="en-GB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nd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inspection run 250’ AGL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Check for smaller obstacles –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ie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fences – assess drift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3</a:t>
            </a:r>
            <a:r>
              <a:rPr lang="en-GB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rd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inspection run 100’ AGL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Fly approach as if intending to land – level off at 100’ and look closely at landing surface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After another circuit land using short/soft field techniques</a:t>
            </a:r>
          </a:p>
          <a:p>
            <a:pPr marL="457200" lvl="1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47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5459" y="-387424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4067175" y="2032658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ine 40"/>
          <p:cNvSpPr>
            <a:spLocks noChangeShapeType="1"/>
          </p:cNvSpPr>
          <p:nvPr/>
        </p:nvSpPr>
        <p:spPr bwMode="auto">
          <a:xfrm flipV="1">
            <a:off x="6893831" y="1621896"/>
            <a:ext cx="14146" cy="459779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8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92" y="3593129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187039" y="5929970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500’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 bwMode="auto">
          <a:xfrm>
            <a:off x="1856656" y="-378498"/>
            <a:ext cx="8352928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Precautionary Landing Procedure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1" name="Title 1"/>
          <p:cNvSpPr txBox="1">
            <a:spLocks/>
          </p:cNvSpPr>
          <p:nvPr/>
        </p:nvSpPr>
        <p:spPr bwMode="auto">
          <a:xfrm>
            <a:off x="7185248" y="3351507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Land after 3 inspection circuits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6687290" y="3565742"/>
            <a:ext cx="507839" cy="524501"/>
            <a:chOff x="8481392" y="1072163"/>
            <a:chExt cx="619684" cy="640015"/>
          </a:xfrm>
        </p:grpSpPr>
        <p:sp>
          <p:nvSpPr>
            <p:cNvPr id="101" name="Oval 10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3" name="Arc 72"/>
          <p:cNvSpPr/>
          <p:nvPr/>
        </p:nvSpPr>
        <p:spPr>
          <a:xfrm>
            <a:off x="4520115" y="1117422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78"/>
          <p:cNvSpPr/>
          <p:nvPr/>
        </p:nvSpPr>
        <p:spPr>
          <a:xfrm rot="16200000">
            <a:off x="2581183" y="1112986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Line 40"/>
          <p:cNvSpPr>
            <a:spLocks noChangeShapeType="1"/>
          </p:cNvSpPr>
          <p:nvPr/>
        </p:nvSpPr>
        <p:spPr bwMode="auto">
          <a:xfrm>
            <a:off x="2581183" y="1544645"/>
            <a:ext cx="0" cy="43436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Line 40"/>
          <p:cNvSpPr>
            <a:spLocks noChangeShapeType="1"/>
          </p:cNvSpPr>
          <p:nvPr/>
        </p:nvSpPr>
        <p:spPr bwMode="auto">
          <a:xfrm flipV="1">
            <a:off x="6198707" y="1621896"/>
            <a:ext cx="0" cy="4338832"/>
          </a:xfrm>
          <a:prstGeom prst="line">
            <a:avLst/>
          </a:prstGeom>
          <a:noFill/>
          <a:ln w="38100">
            <a:solidFill>
              <a:srgbClr val="C9C4D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12" name="Line 40"/>
          <p:cNvSpPr>
            <a:spLocks noChangeShapeType="1"/>
          </p:cNvSpPr>
          <p:nvPr/>
        </p:nvSpPr>
        <p:spPr bwMode="auto">
          <a:xfrm flipV="1">
            <a:off x="5538363" y="1621895"/>
            <a:ext cx="1" cy="4338407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14" name="Line 40"/>
          <p:cNvSpPr>
            <a:spLocks noChangeShapeType="1"/>
          </p:cNvSpPr>
          <p:nvPr/>
        </p:nvSpPr>
        <p:spPr bwMode="auto">
          <a:xfrm flipV="1">
            <a:off x="4880992" y="4030528"/>
            <a:ext cx="0" cy="1929775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18" name="Arc 117"/>
          <p:cNvSpPr/>
          <p:nvPr/>
        </p:nvSpPr>
        <p:spPr>
          <a:xfrm rot="5400000">
            <a:off x="5197720" y="5383821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C9C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Arc 118"/>
          <p:cNvSpPr/>
          <p:nvPr/>
        </p:nvSpPr>
        <p:spPr>
          <a:xfrm rot="5400000">
            <a:off x="4525513" y="5383823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Arc 119"/>
          <p:cNvSpPr/>
          <p:nvPr/>
        </p:nvSpPr>
        <p:spPr>
          <a:xfrm rot="5400000">
            <a:off x="3872043" y="5383822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Arc 120"/>
          <p:cNvSpPr/>
          <p:nvPr/>
        </p:nvSpPr>
        <p:spPr>
          <a:xfrm>
            <a:off x="5189758" y="1123325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C9C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Arc 121"/>
          <p:cNvSpPr/>
          <p:nvPr/>
        </p:nvSpPr>
        <p:spPr>
          <a:xfrm>
            <a:off x="5888267" y="1129228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Arc 122"/>
          <p:cNvSpPr/>
          <p:nvPr/>
        </p:nvSpPr>
        <p:spPr>
          <a:xfrm rot="10800000">
            <a:off x="2590378" y="5383825"/>
            <a:ext cx="1008949" cy="1008949"/>
          </a:xfrm>
          <a:prstGeom prst="arc">
            <a:avLst>
              <a:gd name="adj1" fmla="val 1633627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5" name="Group 124"/>
          <p:cNvGrpSpPr/>
          <p:nvPr/>
        </p:nvGrpSpPr>
        <p:grpSpPr>
          <a:xfrm>
            <a:off x="5968607" y="4007100"/>
            <a:ext cx="507839" cy="524501"/>
            <a:chOff x="8481392" y="1072163"/>
            <a:chExt cx="619684" cy="640015"/>
          </a:xfrm>
        </p:grpSpPr>
        <p:sp>
          <p:nvSpPr>
            <p:cNvPr id="126" name="Oval 12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2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331825" y="4454914"/>
            <a:ext cx="507839" cy="524501"/>
            <a:chOff x="8481392" y="1072163"/>
            <a:chExt cx="619684" cy="640015"/>
          </a:xfrm>
        </p:grpSpPr>
        <p:sp>
          <p:nvSpPr>
            <p:cNvPr id="129" name="Oval 128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34" name="Line 40"/>
          <p:cNvSpPr>
            <a:spLocks noChangeShapeType="1"/>
          </p:cNvSpPr>
          <p:nvPr/>
        </p:nvSpPr>
        <p:spPr bwMode="auto">
          <a:xfrm>
            <a:off x="3080792" y="6392774"/>
            <a:ext cx="263057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 flipH="1" flipV="1">
            <a:off x="3068524" y="1117422"/>
            <a:ext cx="3396643" cy="118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6558304" y="2331606"/>
            <a:ext cx="770960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500’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5863590" y="2788820"/>
            <a:ext cx="823699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250’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5189758" y="3233225"/>
            <a:ext cx="843362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100’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5" name="Right Arrow 34"/>
          <p:cNvSpPr/>
          <p:nvPr/>
        </p:nvSpPr>
        <p:spPr>
          <a:xfrm rot="5400000">
            <a:off x="-221596" y="227924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617368" y="1298062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3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Precautionary Landing Procedure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04528" y="1191487"/>
            <a:ext cx="8784976" cy="59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Land after holding off as long as possible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Touch down at minimum speed on unknown surface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Use only gentle braking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After stopping do not taxi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Field may have poor surface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After landing secure aircraft and contact landowner/inform destination</a:t>
            </a: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Shorten procedure;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If rough running engine treat as forced landing without power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If airframe problems, fly below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Va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avoiding manoeuvres that may overstress airframe </a:t>
            </a:r>
          </a:p>
          <a:p>
            <a:pPr marL="457200" lvl="1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4481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Before taking off again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04528" y="1191487"/>
            <a:ext cx="8784976" cy="59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Make sure that condition are suitable to complete flight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Make sure intended take off area is long enough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Consider aircraft weight, wind, surface, met conditions and climb out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path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Get permission of the landowner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Get permission from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Mainair</a:t>
            </a: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2800" dirty="0" smtClean="0">
                <a:solidFill>
                  <a:srgbClr val="FF0000"/>
                </a:solidFill>
                <a:sym typeface="Wingdings" pitchFamily="2" charset="2"/>
              </a:rPr>
              <a:t>IF IN DOUBT – DON’T!</a:t>
            </a:r>
          </a:p>
          <a:p>
            <a:pPr marL="457200" lvl="1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12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Airmanship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04528" y="1191487"/>
            <a:ext cx="8784976" cy="59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2"/>
              </a:buBlip>
              <a:defRPr sz="24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Lookout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Military traffic, drones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Make the decision to land early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Be mindful of low flying rules and minimise nuisance during practice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Will practice procedure at Barton</a:t>
            </a:r>
          </a:p>
          <a:p>
            <a:pPr marL="0" indent="0" algn="ctr">
              <a:buNone/>
            </a:pPr>
            <a:endParaRPr lang="en-GB" sz="28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661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16b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Precautionary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Landings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1296144"/>
          </a:xfrm>
        </p:spPr>
        <p:txBody>
          <a:bodyPr/>
          <a:lstStyle/>
          <a:p>
            <a:pPr algn="l"/>
            <a:r>
              <a:rPr lang="en-GB" sz="8000" dirty="0" smtClean="0">
                <a:solidFill>
                  <a:srgbClr val="FF0000"/>
                </a:solidFill>
              </a:rPr>
              <a:t>Questions?</a:t>
            </a:r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85048" y="2708920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5013326"/>
            <a:ext cx="9906000" cy="1152525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95300" y="404664"/>
            <a:ext cx="8915400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Low Flying (1000 feet Rule)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107" y="1484314"/>
            <a:ext cx="5109502" cy="3286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sz="2000" dirty="0" smtClean="0"/>
              <a:t>Except for helicopters, aircraft shall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sz="2000" dirty="0" smtClean="0"/>
              <a:t>not fly over a congested area below a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sz="2000" dirty="0" smtClean="0"/>
              <a:t>height that will permit the aircraft to: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GB" sz="2000" b="1" dirty="0" smtClean="0"/>
              <a:t>land clear of the congested area </a:t>
            </a:r>
            <a:r>
              <a:rPr lang="en-GB" sz="2000" dirty="0" smtClean="0"/>
              <a:t>in the event of  the failure of the power unit, or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GB" sz="2000" b="1" dirty="0" smtClean="0"/>
              <a:t>below 1,000 feet above the highest fixed obstacle within 600m </a:t>
            </a:r>
            <a:r>
              <a:rPr lang="en-GB" sz="2000" dirty="0" smtClean="0"/>
              <a:t>of the aircraft; whichever is the higher. </a:t>
            </a:r>
          </a:p>
          <a:p>
            <a:pPr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endParaRPr lang="en-GB" sz="2600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1231" y="5084764"/>
            <a:ext cx="851296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hangingPunct="0"/>
            <a:r>
              <a:rPr lang="en-GB" sz="2000" b="1" dirty="0">
                <a:solidFill>
                  <a:srgbClr val="C52505"/>
                </a:solidFill>
                <a:latin typeface="Trebuchet MS" pitchFamily="34" charset="0"/>
                <a:cs typeface="Times New Roman" pitchFamily="18" charset="0"/>
              </a:rPr>
              <a:t>You are exempted from this rule if taking off from or landing at a licensed or government aerodrome in accordance with normal aviation practice.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576389"/>
            <a:ext cx="4406106" cy="322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71728" y="2060576"/>
            <a:ext cx="4056989" cy="1152525"/>
          </a:xfrm>
          <a:prstGeom prst="rect">
            <a:avLst/>
          </a:prstGeom>
          <a:solidFill>
            <a:srgbClr val="8AC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rot="16200000" flipH="1" flipV="1">
            <a:off x="1795397" y="2564541"/>
            <a:ext cx="1009650" cy="171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301081" y="3068639"/>
            <a:ext cx="1169458" cy="158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1129904" y="3068639"/>
            <a:ext cx="1171178" cy="158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TextBox 15"/>
          <p:cNvSpPr txBox="1">
            <a:spLocks noChangeArrowheads="1"/>
          </p:cNvSpPr>
          <p:nvPr/>
        </p:nvSpPr>
        <p:spPr bwMode="auto">
          <a:xfrm>
            <a:off x="2378473" y="2349501"/>
            <a:ext cx="109206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1200" b="1" dirty="0">
                <a:solidFill>
                  <a:srgbClr val="FF0000"/>
                </a:solidFill>
              </a:rPr>
              <a:t>1000 ft</a:t>
            </a:r>
          </a:p>
        </p:txBody>
      </p:sp>
      <p:sp>
        <p:nvSpPr>
          <p:cNvPr id="26635" name="TextBox 16"/>
          <p:cNvSpPr txBox="1">
            <a:spLocks noChangeArrowheads="1"/>
          </p:cNvSpPr>
          <p:nvPr/>
        </p:nvSpPr>
        <p:spPr bwMode="auto">
          <a:xfrm>
            <a:off x="2534974" y="2781301"/>
            <a:ext cx="109206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1200" b="1" dirty="0">
                <a:solidFill>
                  <a:srgbClr val="FF0000"/>
                </a:solidFill>
              </a:rPr>
              <a:t>600 m</a:t>
            </a:r>
          </a:p>
        </p:txBody>
      </p:sp>
      <p:sp>
        <p:nvSpPr>
          <p:cNvPr id="26636" name="TextBox 17"/>
          <p:cNvSpPr txBox="1">
            <a:spLocks noChangeArrowheads="1"/>
          </p:cNvSpPr>
          <p:nvPr/>
        </p:nvSpPr>
        <p:spPr bwMode="auto">
          <a:xfrm>
            <a:off x="1442906" y="2781301"/>
            <a:ext cx="109206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1200" b="1" dirty="0">
                <a:solidFill>
                  <a:srgbClr val="FF0000"/>
                </a:solidFill>
              </a:rPr>
              <a:t>600 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8C08A-88C7-458C-A8E3-E9B6EE46D8E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15493" y="1576389"/>
            <a:ext cx="1170316" cy="48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969">
            <a:off x="1319764" y="1540159"/>
            <a:ext cx="1338349" cy="5566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335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nimBg="1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Flight at Low Level – AVOID OBSTACLES!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764704"/>
            <a:ext cx="9282236" cy="4320480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Study chart and intended track before descending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Note elevation of ground 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Note obstacles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enroute</a:t>
            </a: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Allow 5nm either side of intended track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Remember man-made obstructions below 300’ AGL are not necessarily shown on chart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Establish a working minimum safe altitude (ideally +700’ AGL)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Beware rising ground/narrow valleys ahead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Always ensure there is route back and space to turn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Get an accurate QNH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Consider slowing down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Creates more time to navigate/less stress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Lower flaps to increase forward visibility/lower stall speed</a:t>
            </a: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95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Flight at Low Level – AVOID OTHER AIRCRAFT!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764704"/>
            <a:ext cx="9282236" cy="4320480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With low cloud base, expect all other air traffic to be at your level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This may now also include military aircraft</a:t>
            </a:r>
          </a:p>
          <a:p>
            <a:pPr lvl="1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4400" dirty="0" smtClean="0">
                <a:solidFill>
                  <a:srgbClr val="FF0000"/>
                </a:solidFill>
                <a:sym typeface="Wingdings" pitchFamily="2" charset="2"/>
              </a:rPr>
              <a:t>An active look out with a constant scan is essential</a:t>
            </a: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442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Flight at Low Level – ENGINE FAILURE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764704"/>
            <a:ext cx="9282236" cy="4320480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Be aware of possibility of engine failure at all times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Always be aware of the wind direction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Keep within gliding range of safe areas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This may mean changing track, adding to navigational workload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Have an active plan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Constantly update as progress is made, again adding to navigational workload</a:t>
            </a: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itchFamily="2" charset="2"/>
            </a:endParaRP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3009" b="7961"/>
          <a:stretch/>
        </p:blipFill>
        <p:spPr bwMode="auto">
          <a:xfrm>
            <a:off x="-150337" y="-630609"/>
            <a:ext cx="10357097" cy="755114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828920" y="-1467544"/>
            <a:ext cx="619125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/>
              <a:t>   Keep in balance during turns and monitor safe A/S</a:t>
            </a:r>
          </a:p>
          <a:p>
            <a:pPr eaLnBrk="1" hangingPunct="1"/>
            <a:r>
              <a:rPr lang="en-GB" altLang="en-US" sz="1400" dirty="0"/>
              <a:t>   Try to limit turns to 30 </a:t>
            </a:r>
            <a:r>
              <a:rPr lang="en-GB" altLang="en-US" sz="1400" dirty="0" err="1"/>
              <a:t>deg</a:t>
            </a:r>
            <a:r>
              <a:rPr lang="en-GB" altLang="en-US" sz="1400" dirty="0"/>
              <a:t> bank angle</a:t>
            </a:r>
          </a:p>
          <a:p>
            <a:pPr eaLnBrk="1" hangingPunct="1"/>
            <a:r>
              <a:rPr lang="en-GB" altLang="en-US" sz="1400" dirty="0"/>
              <a:t>   Flaps as appropriate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8014049" y="6237312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800 AGL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Operation at minimum level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6342" y="-203515"/>
            <a:ext cx="1132166" cy="2448273"/>
            <a:chOff x="7172603" y="-98653"/>
            <a:chExt cx="1132166" cy="2448273"/>
          </a:xfrm>
        </p:grpSpPr>
        <p:sp>
          <p:nvSpPr>
            <p:cNvPr id="88" name="Right Arrow 87"/>
            <p:cNvSpPr/>
            <p:nvPr/>
          </p:nvSpPr>
          <p:spPr>
            <a:xfrm rot="5400000">
              <a:off x="6514549" y="559401"/>
              <a:ext cx="2448273" cy="1132166"/>
            </a:xfrm>
            <a:prstGeom prst="rightArrow">
              <a:avLst>
                <a:gd name="adj1" fmla="val 50000"/>
                <a:gd name="adj2" fmla="val 70301"/>
              </a:avLst>
            </a:prstGeom>
            <a:solidFill>
              <a:srgbClr val="BFBFBF">
                <a:alpha val="5411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Title 1"/>
            <p:cNvSpPr txBox="1">
              <a:spLocks/>
            </p:cNvSpPr>
            <p:nvPr/>
          </p:nvSpPr>
          <p:spPr bwMode="auto">
            <a:xfrm>
              <a:off x="7353513" y="1629539"/>
              <a:ext cx="770348" cy="34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Wind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87" name="Text Box 65"/>
          <p:cNvSpPr txBox="1">
            <a:spLocks noChangeArrowheads="1"/>
          </p:cNvSpPr>
          <p:nvPr/>
        </p:nvSpPr>
        <p:spPr bwMode="auto">
          <a:xfrm rot="19870696">
            <a:off x="1351468" y="4100039"/>
            <a:ext cx="16759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rgbClr val="C9C4DE"/>
                </a:solidFill>
                <a:latin typeface="Trebuchet MS" panose="020B0603020202020204" pitchFamily="34" charset="0"/>
              </a:rPr>
              <a:t>Intended Track</a:t>
            </a:r>
            <a:endParaRPr lang="en-GB" altLang="en-US" sz="1600" b="1" dirty="0">
              <a:solidFill>
                <a:srgbClr val="C9C4DE"/>
              </a:solidFill>
              <a:latin typeface="Trebuchet MS" panose="020B0603020202020204" pitchFamily="34" charset="0"/>
            </a:endParaRPr>
          </a:p>
        </p:txBody>
      </p:sp>
      <p:sp>
        <p:nvSpPr>
          <p:cNvPr id="81" name="Line 49"/>
          <p:cNvSpPr>
            <a:spLocks noChangeShapeType="1"/>
          </p:cNvSpPr>
          <p:nvPr/>
        </p:nvSpPr>
        <p:spPr bwMode="auto">
          <a:xfrm flipH="1">
            <a:off x="57178" y="352497"/>
            <a:ext cx="9705528" cy="5400599"/>
          </a:xfrm>
          <a:prstGeom prst="line">
            <a:avLst/>
          </a:prstGeom>
          <a:noFill/>
          <a:ln w="38100">
            <a:solidFill>
              <a:srgbClr val="BFBFBF"/>
            </a:solidFill>
            <a:prstDash val="sysDash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5537">
            <a:off x="594336" y="5079038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6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3009" b="7961"/>
          <a:stretch/>
        </p:blipFill>
        <p:spPr bwMode="auto">
          <a:xfrm>
            <a:off x="-150337" y="-630609"/>
            <a:ext cx="10357097" cy="755114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828920" y="-1467544"/>
            <a:ext cx="619125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/>
              <a:t>   Keep in balance during turns and monitor safe A/S</a:t>
            </a:r>
          </a:p>
          <a:p>
            <a:pPr eaLnBrk="1" hangingPunct="1"/>
            <a:r>
              <a:rPr lang="en-GB" altLang="en-US" sz="1400" dirty="0"/>
              <a:t>   Try to limit turns to 30 </a:t>
            </a:r>
            <a:r>
              <a:rPr lang="en-GB" altLang="en-US" sz="1400" dirty="0" err="1"/>
              <a:t>deg</a:t>
            </a:r>
            <a:r>
              <a:rPr lang="en-GB" altLang="en-US" sz="1400" dirty="0"/>
              <a:t> bank angle</a:t>
            </a:r>
          </a:p>
          <a:p>
            <a:pPr eaLnBrk="1" hangingPunct="1"/>
            <a:r>
              <a:rPr lang="en-GB" altLang="en-US" sz="1400" dirty="0"/>
              <a:t>   Flaps as appropriate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8014049" y="6237312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800 AGL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Operation at minimum level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6342" y="-203515"/>
            <a:ext cx="1132166" cy="2448273"/>
            <a:chOff x="7172603" y="-98653"/>
            <a:chExt cx="1132166" cy="2448273"/>
          </a:xfrm>
        </p:grpSpPr>
        <p:sp>
          <p:nvSpPr>
            <p:cNvPr id="88" name="Right Arrow 87"/>
            <p:cNvSpPr/>
            <p:nvPr/>
          </p:nvSpPr>
          <p:spPr>
            <a:xfrm rot="5400000">
              <a:off x="6514549" y="559401"/>
              <a:ext cx="2448273" cy="1132166"/>
            </a:xfrm>
            <a:prstGeom prst="rightArrow">
              <a:avLst>
                <a:gd name="adj1" fmla="val 50000"/>
                <a:gd name="adj2" fmla="val 70301"/>
              </a:avLst>
            </a:prstGeom>
            <a:solidFill>
              <a:srgbClr val="BFBFBF">
                <a:alpha val="5411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Title 1"/>
            <p:cNvSpPr txBox="1">
              <a:spLocks/>
            </p:cNvSpPr>
            <p:nvPr/>
          </p:nvSpPr>
          <p:spPr bwMode="auto">
            <a:xfrm>
              <a:off x="7353513" y="1629539"/>
              <a:ext cx="770348" cy="34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Wind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87" name="Text Box 65"/>
          <p:cNvSpPr txBox="1">
            <a:spLocks noChangeArrowheads="1"/>
          </p:cNvSpPr>
          <p:nvPr/>
        </p:nvSpPr>
        <p:spPr bwMode="auto">
          <a:xfrm rot="19870696">
            <a:off x="1351468" y="4100039"/>
            <a:ext cx="16759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rgbClr val="C9C4DE"/>
                </a:solidFill>
                <a:latin typeface="Trebuchet MS" panose="020B0603020202020204" pitchFamily="34" charset="0"/>
              </a:rPr>
              <a:t>Intended Track</a:t>
            </a:r>
            <a:endParaRPr lang="en-GB" altLang="en-US" sz="1600" b="1" dirty="0">
              <a:solidFill>
                <a:srgbClr val="C9C4DE"/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49"/>
          <p:cNvSpPr>
            <a:spLocks noChangeShapeType="1"/>
          </p:cNvSpPr>
          <p:nvPr/>
        </p:nvSpPr>
        <p:spPr bwMode="auto">
          <a:xfrm flipV="1">
            <a:off x="57179" y="5013176"/>
            <a:ext cx="3867366" cy="739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49"/>
          <p:cNvSpPr>
            <a:spLocks noChangeShapeType="1"/>
          </p:cNvSpPr>
          <p:nvPr/>
        </p:nvSpPr>
        <p:spPr bwMode="auto">
          <a:xfrm flipH="1">
            <a:off x="57178" y="352497"/>
            <a:ext cx="9705528" cy="5400599"/>
          </a:xfrm>
          <a:prstGeom prst="line">
            <a:avLst/>
          </a:prstGeom>
          <a:noFill/>
          <a:ln w="38100">
            <a:solidFill>
              <a:srgbClr val="BFBFBF"/>
            </a:solidFill>
            <a:prstDash val="sysDash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0886">
            <a:off x="3056432" y="4901919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9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13563</TotalTime>
  <Words>1625</Words>
  <Application>Microsoft Office PowerPoint</Application>
  <PresentationFormat>A4 Paper (210x297 mm)</PresentationFormat>
  <Paragraphs>482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Exercise 16c Operation at Minimum Level </vt:lpstr>
      <vt:lpstr>Why Fly at Low Level?</vt:lpstr>
      <vt:lpstr>The Law – Rule 5 of the ANO</vt:lpstr>
      <vt:lpstr>Low Flying (1000 feet Rule)</vt:lpstr>
      <vt:lpstr>Flight at Low Level – AVOID OBSTACLES!</vt:lpstr>
      <vt:lpstr>Flight at Low Level – AVOID OTHER AIRCRAFT!</vt:lpstr>
      <vt:lpstr>Flight at Low Level – ENGINE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Effect of wind at Low Level</vt:lpstr>
      <vt:lpstr>The Effect of wind at Low Level</vt:lpstr>
      <vt:lpstr>Navigation at Low Level</vt:lpstr>
      <vt:lpstr>If workload gets too high…STOP</vt:lpstr>
      <vt:lpstr>Joining the circuit at low level and poor visibility </vt:lpstr>
      <vt:lpstr>Flying low level  - Practice</vt:lpstr>
      <vt:lpstr>Airmanship</vt:lpstr>
      <vt:lpstr>Exercise 16c Operation at Minimum Level </vt:lpstr>
      <vt:lpstr>Exercise 16b Precautionary Landings </vt:lpstr>
      <vt:lpstr>Precautionary Landings – Why?</vt:lpstr>
      <vt:lpstr>Precautionary Landing Procedure</vt:lpstr>
      <vt:lpstr>Precautionary Landing Procedure</vt:lpstr>
      <vt:lpstr>PowerPoint Presentation</vt:lpstr>
      <vt:lpstr>Precautionary Landing Procedure</vt:lpstr>
      <vt:lpstr>PowerPoint Presentation</vt:lpstr>
      <vt:lpstr>Precautionary Landing Procedure</vt:lpstr>
      <vt:lpstr>PowerPoint Presentation</vt:lpstr>
      <vt:lpstr>Precautionary Landing Procedure</vt:lpstr>
      <vt:lpstr>PowerPoint Presentation</vt:lpstr>
      <vt:lpstr>Precautionary Landing Procedure</vt:lpstr>
      <vt:lpstr>Before taking off again</vt:lpstr>
      <vt:lpstr>Airmanship</vt:lpstr>
      <vt:lpstr>Exercise 16b Precautionary Landings </vt:lpstr>
    </vt:vector>
  </TitlesOfParts>
  <Company>Thomson Medex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</dc:title>
  <dc:creator>furniss_m</dc:creator>
  <cp:lastModifiedBy>Marcus Furniss</cp:lastModifiedBy>
  <cp:revision>653</cp:revision>
  <dcterms:created xsi:type="dcterms:W3CDTF">2006-05-24T18:30:12Z</dcterms:created>
  <dcterms:modified xsi:type="dcterms:W3CDTF">2020-07-02T12:38:02Z</dcterms:modified>
</cp:coreProperties>
</file>