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64" r:id="rId4"/>
    <p:sldId id="266" r:id="rId5"/>
    <p:sldId id="267" r:id="rId6"/>
    <p:sldId id="268" r:id="rId7"/>
    <p:sldId id="281" r:id="rId8"/>
    <p:sldId id="277" r:id="rId9"/>
    <p:sldId id="276" r:id="rId10"/>
    <p:sldId id="280" r:id="rId11"/>
    <p:sldId id="282" r:id="rId12"/>
    <p:sldId id="283" r:id="rId13"/>
    <p:sldId id="269" r:id="rId14"/>
    <p:sldId id="274" r:id="rId15"/>
    <p:sldId id="284" r:id="rId16"/>
    <p:sldId id="285" r:id="rId17"/>
    <p:sldId id="275" r:id="rId18"/>
    <p:sldId id="272" r:id="rId19"/>
    <p:sldId id="286" r:id="rId20"/>
    <p:sldId id="287" r:id="rId21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FF0000"/>
    <a:srgbClr val="000000"/>
    <a:srgbClr val="BFBFBF"/>
    <a:srgbClr val="E1E2E3"/>
    <a:srgbClr val="CDD0D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029" autoAdjust="0"/>
    <p:restoredTop sz="94624" autoAdjust="0"/>
  </p:normalViewPr>
  <p:slideViewPr>
    <p:cSldViewPr>
      <p:cViewPr varScale="1">
        <p:scale>
          <a:sx n="74" d="100"/>
          <a:sy n="74" d="100"/>
        </p:scale>
        <p:origin x="-79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B346F-E856-4417-805E-E04C81BDF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7/2/2020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564116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9a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Turning Flight: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 turns up to 30 angle of bank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93160" y="2852936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528" y="84890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Phase 2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9344" y="645333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706172" cy="302423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Airmanship</a:t>
            </a:r>
          </a:p>
          <a:p>
            <a:r>
              <a:rPr lang="en-GB" sz="2000" dirty="0"/>
              <a:t>Lookout </a:t>
            </a:r>
            <a:r>
              <a:rPr lang="en-GB" sz="2000" dirty="0" smtClean="0"/>
              <a:t>- </a:t>
            </a:r>
            <a:r>
              <a:rPr lang="en-GB" sz="2000" dirty="0"/>
              <a:t>opposite direction round to </a:t>
            </a:r>
            <a:r>
              <a:rPr lang="en-GB" sz="2000" dirty="0" smtClean="0"/>
              <a:t>direction. Lift wing to clear blind spots</a:t>
            </a:r>
            <a:endParaRPr lang="en-GB" sz="2000" dirty="0"/>
          </a:p>
          <a:p>
            <a:r>
              <a:rPr lang="en-GB" sz="2000" dirty="0" smtClean="0"/>
              <a:t>Lookout – ask passenger to help with lookout</a:t>
            </a:r>
          </a:p>
          <a:p>
            <a:r>
              <a:rPr lang="en-GB" sz="2000" dirty="0" smtClean="0"/>
              <a:t>Lookout use LAI work cycle</a:t>
            </a:r>
            <a:endParaRPr lang="en-GB" sz="2000" dirty="0"/>
          </a:p>
          <a:p>
            <a:r>
              <a:rPr lang="en-GB" sz="2000" dirty="0"/>
              <a:t>Drift	- do not drift over congested areas or into controlled airspace	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564116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9a 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Turning Flight: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 turns up to 30 angle of bank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93160" y="2852936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528" y="84890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Phase 2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76536" y="4077072"/>
            <a:ext cx="6934200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smtClean="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564116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9b 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Climbing and descending turns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30 angle of bank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85248" y="2636912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528" y="84890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Phase 2</a:t>
            </a:r>
            <a:endParaRPr lang="en-GB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346158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Climbing </a:t>
            </a:r>
            <a:r>
              <a:rPr lang="en-GB" sz="1800" b="1" dirty="0">
                <a:solidFill>
                  <a:srgbClr val="FF0000"/>
                </a:solidFill>
              </a:rPr>
              <a:t>turn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endParaRPr lang="en-GB" sz="1800" dirty="0" smtClean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GB" sz="1800" dirty="0" smtClean="0"/>
              <a:t>No additional power therefore nose </a:t>
            </a:r>
            <a:r>
              <a:rPr lang="en-GB" sz="1800" b="1" dirty="0" smtClean="0">
                <a:solidFill>
                  <a:srgbClr val="FF0000"/>
                </a:solidFill>
                <a:sym typeface="Wingdings" pitchFamily="2" charset="2"/>
              </a:rPr>
              <a:t>lower </a:t>
            </a:r>
            <a:r>
              <a:rPr lang="en-GB" sz="1800" dirty="0" smtClean="0">
                <a:sym typeface="Wingdings" pitchFamily="2" charset="2"/>
              </a:rPr>
              <a:t>(stick) to </a:t>
            </a:r>
            <a:r>
              <a:rPr lang="en-GB" sz="1800" dirty="0">
                <a:sym typeface="Wingdings" pitchFamily="2" charset="2"/>
              </a:rPr>
              <a:t>maintain </a:t>
            </a:r>
            <a:r>
              <a:rPr lang="en-GB" sz="1800" dirty="0" smtClean="0">
                <a:sym typeface="Wingdings" pitchFamily="2" charset="2"/>
              </a:rPr>
              <a:t>A/S</a:t>
            </a:r>
            <a:endParaRPr lang="en-GB" sz="1800" dirty="0"/>
          </a:p>
          <a:p>
            <a:pPr>
              <a:buFontTx/>
              <a:buAutoNum type="arabicPeriod"/>
            </a:pPr>
            <a:r>
              <a:rPr lang="en-GB" sz="1800" dirty="0"/>
              <a:t>Climb performance reduces </a:t>
            </a:r>
            <a:r>
              <a:rPr lang="en-GB" sz="1800" dirty="0" smtClean="0"/>
              <a:t>(lift force is tilted to produce turning force)</a:t>
            </a:r>
          </a:p>
          <a:p>
            <a:pPr lvl="1"/>
            <a:r>
              <a:rPr lang="en-GB" sz="1600" dirty="0" smtClean="0"/>
              <a:t>use </a:t>
            </a:r>
            <a:r>
              <a:rPr lang="en-GB" sz="1600" dirty="0"/>
              <a:t>shallow bank angles</a:t>
            </a:r>
            <a:r>
              <a:rPr lang="en-GB" sz="1600" dirty="0" smtClean="0"/>
              <a:t> /manage A/S to maintain good climb rate</a:t>
            </a:r>
            <a:endParaRPr lang="en-GB" sz="1600" dirty="0"/>
          </a:p>
          <a:p>
            <a:pPr>
              <a:buFontTx/>
              <a:buAutoNum type="arabicPeriod"/>
            </a:pPr>
            <a:r>
              <a:rPr lang="en-GB" sz="1800" dirty="0"/>
              <a:t>Over banking tendency </a:t>
            </a:r>
            <a:r>
              <a:rPr lang="en-GB" sz="1800" dirty="0" smtClean="0"/>
              <a:t>when climbing  - </a:t>
            </a:r>
            <a:r>
              <a:rPr lang="en-GB" sz="1800" dirty="0" smtClean="0">
                <a:solidFill>
                  <a:srgbClr val="FF0000"/>
                </a:solidFill>
              </a:rPr>
              <a:t>‘hold </a:t>
            </a:r>
            <a:r>
              <a:rPr lang="en-GB" sz="1800" dirty="0">
                <a:solidFill>
                  <a:srgbClr val="FF0000"/>
                </a:solidFill>
              </a:rPr>
              <a:t>off </a:t>
            </a:r>
            <a:r>
              <a:rPr lang="en-GB" sz="1800" dirty="0" smtClean="0">
                <a:solidFill>
                  <a:srgbClr val="FF0000"/>
                </a:solidFill>
              </a:rPr>
              <a:t>bank’ </a:t>
            </a:r>
            <a:r>
              <a:rPr lang="en-GB" sz="1800" i="1" dirty="0">
                <a:solidFill>
                  <a:schemeClr val="bg1">
                    <a:lumMod val="75000"/>
                  </a:schemeClr>
                </a:solidFill>
              </a:rPr>
              <a:t>(covered in </a:t>
            </a: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</a:rPr>
              <a:t>ground school)</a:t>
            </a:r>
          </a:p>
          <a:p>
            <a:pPr marL="0" indent="0">
              <a:buNone/>
            </a:pPr>
            <a:endParaRPr lang="en-GB" sz="1400" b="1" i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Gliding </a:t>
            </a:r>
            <a:r>
              <a:rPr lang="en-GB" sz="1800" b="1" dirty="0">
                <a:solidFill>
                  <a:srgbClr val="FF0000"/>
                </a:solidFill>
              </a:rPr>
              <a:t>turn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AutoNum type="arabicPeriod"/>
            </a:pPr>
            <a:r>
              <a:rPr lang="en-GB" sz="1800" dirty="0" smtClean="0"/>
              <a:t>No </a:t>
            </a:r>
            <a:r>
              <a:rPr lang="en-GB" sz="1800" dirty="0"/>
              <a:t>power therefore nose 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lower </a:t>
            </a:r>
            <a:r>
              <a:rPr lang="en-GB" sz="1800" dirty="0">
                <a:sym typeface="Wingdings" pitchFamily="2" charset="2"/>
              </a:rPr>
              <a:t>(stick) to maintain A/S</a:t>
            </a:r>
            <a:endParaRPr lang="en-GB" sz="1800" dirty="0"/>
          </a:p>
          <a:p>
            <a:pPr>
              <a:buFontTx/>
              <a:buAutoNum type="arabicPeriod"/>
            </a:pPr>
            <a:r>
              <a:rPr lang="en-GB" sz="1800" dirty="0"/>
              <a:t>Increased rate of descent </a:t>
            </a:r>
            <a:r>
              <a:rPr lang="en-GB" sz="1800" dirty="0" smtClean="0"/>
              <a:t>(lift force is tilted to produce turning force)</a:t>
            </a:r>
          </a:p>
          <a:p>
            <a:pPr>
              <a:buFontTx/>
              <a:buAutoNum type="arabicPeriod"/>
            </a:pPr>
            <a:r>
              <a:rPr lang="en-GB" sz="1800" dirty="0" smtClean="0"/>
              <a:t>Under banking tendency when descending - </a:t>
            </a:r>
            <a:r>
              <a:rPr lang="en-GB" sz="1800" dirty="0" smtClean="0">
                <a:solidFill>
                  <a:srgbClr val="FF0000"/>
                </a:solidFill>
              </a:rPr>
              <a:t>‘hold on bank’ </a:t>
            </a:r>
            <a:endParaRPr lang="en-GB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7281" y="5085184"/>
            <a:ext cx="8506199" cy="936104"/>
            <a:chOff x="695273" y="4806156"/>
            <a:chExt cx="8506199" cy="994611"/>
          </a:xfrm>
        </p:grpSpPr>
        <p:sp>
          <p:nvSpPr>
            <p:cNvPr id="9" name="AutoShape 97"/>
            <p:cNvSpPr>
              <a:spLocks noChangeArrowheads="1"/>
            </p:cNvSpPr>
            <p:nvPr/>
          </p:nvSpPr>
          <p:spPr bwMode="auto">
            <a:xfrm>
              <a:off x="695273" y="4806156"/>
              <a:ext cx="8506199" cy="99461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Text Box 98"/>
            <p:cNvSpPr txBox="1">
              <a:spLocks noChangeArrowheads="1"/>
            </p:cNvSpPr>
            <p:nvPr/>
          </p:nvSpPr>
          <p:spPr bwMode="auto">
            <a:xfrm>
              <a:off x="848544" y="4949918"/>
              <a:ext cx="8136903" cy="62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600" b="1" dirty="0">
                  <a:solidFill>
                    <a:schemeClr val="bg1"/>
                  </a:solidFill>
                </a:rPr>
                <a:t>Keep in balance – different amounts of rudder may be required for R +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L turns </a:t>
              </a:r>
              <a:r>
                <a:rPr lang="en-GB" sz="1600" b="1" dirty="0">
                  <a:solidFill>
                    <a:schemeClr val="bg1"/>
                  </a:solidFill>
                </a:rPr>
                <a:t>in a 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climb and </a:t>
              </a:r>
              <a:r>
                <a:rPr lang="en-GB" sz="1600" b="1" dirty="0">
                  <a:solidFill>
                    <a:schemeClr val="bg1"/>
                  </a:solidFill>
                </a:rPr>
                <a:t>descent due to altered Slipstream.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4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196752"/>
            <a:ext cx="4953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68825" y="1405319"/>
            <a:ext cx="2251887" cy="5872879"/>
            <a:chOff x="3099667" y="2407202"/>
            <a:chExt cx="1099758" cy="2868153"/>
          </a:xfrm>
        </p:grpSpPr>
        <p:sp>
          <p:nvSpPr>
            <p:cNvPr id="5" name="Text Box 79"/>
            <p:cNvSpPr txBox="1">
              <a:spLocks noChangeArrowheads="1"/>
            </p:cNvSpPr>
            <p:nvPr/>
          </p:nvSpPr>
          <p:spPr bwMode="auto">
            <a:xfrm>
              <a:off x="3133464" y="4450513"/>
              <a:ext cx="1021203" cy="82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Straight </a:t>
              </a:r>
              <a:endPara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Climb</a:t>
              </a:r>
            </a:p>
            <a:p>
              <a:pPr algn="ctr">
                <a:spcBef>
                  <a:spcPct val="20000"/>
                </a:spcBef>
              </a:pP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35"/>
            <p:cNvGrpSpPr/>
            <p:nvPr/>
          </p:nvGrpSpPr>
          <p:grpSpPr>
            <a:xfrm>
              <a:off x="3205167" y="2692176"/>
              <a:ext cx="864095" cy="1688003"/>
              <a:chOff x="-35193" y="2404144"/>
              <a:chExt cx="864095" cy="1688003"/>
            </a:xfrm>
          </p:grpSpPr>
          <p:sp>
            <p:nvSpPr>
              <p:cNvPr id="16" name="Pentagon 15"/>
              <p:cNvSpPr/>
              <p:nvPr/>
            </p:nvSpPr>
            <p:spPr>
              <a:xfrm rot="16200000">
                <a:off x="-439610" y="3195396"/>
                <a:ext cx="1688003" cy="105500"/>
              </a:xfrm>
              <a:prstGeom prst="homePlate">
                <a:avLst/>
              </a:prstGeom>
              <a:solidFill>
                <a:srgbClr val="FF0000">
                  <a:alpha val="41176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 Box 79"/>
              <p:cNvSpPr txBox="1">
                <a:spLocks noChangeArrowheads="1"/>
              </p:cNvSpPr>
              <p:nvPr/>
            </p:nvSpPr>
            <p:spPr bwMode="auto">
              <a:xfrm>
                <a:off x="-35193" y="3068670"/>
                <a:ext cx="864095" cy="566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GB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Turning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GB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Climb</a:t>
                </a:r>
              </a:p>
            </p:txBody>
          </p:sp>
        </p:grpSp>
        <p:sp>
          <p:nvSpPr>
            <p:cNvPr id="13" name="Text Box 79"/>
            <p:cNvSpPr txBox="1">
              <a:spLocks noChangeArrowheads="1"/>
            </p:cNvSpPr>
            <p:nvPr/>
          </p:nvSpPr>
          <p:spPr bwMode="auto">
            <a:xfrm>
              <a:off x="3099667" y="2407202"/>
              <a:ext cx="1099758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Straight 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Climb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88503" y="1556792"/>
            <a:ext cx="3600401" cy="4248472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Climbing turn from straight climb and recovered to straight climb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Lookout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Initiate turn 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off bank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back stick pressure to maintain 70KT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Balance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6465168" y="5013176"/>
            <a:ext cx="1224137" cy="1360153"/>
          </a:xfrm>
          <a:prstGeom prst="chevron">
            <a:avLst/>
          </a:prstGeom>
          <a:solidFill>
            <a:srgbClr val="FF0000">
              <a:alpha val="50980"/>
            </a:srgb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196752"/>
            <a:ext cx="4953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4088904" y="1360091"/>
            <a:ext cx="1008112" cy="5726961"/>
            <a:chOff x="848544" y="1913879"/>
            <a:chExt cx="1008112" cy="3099297"/>
          </a:xfrm>
        </p:grpSpPr>
        <p:sp>
          <p:nvSpPr>
            <p:cNvPr id="24" name="Pentagon 23"/>
            <p:cNvSpPr/>
            <p:nvPr/>
          </p:nvSpPr>
          <p:spPr>
            <a:xfrm rot="5400000">
              <a:off x="344488" y="3140968"/>
              <a:ext cx="1944216" cy="216024"/>
            </a:xfrm>
            <a:prstGeom prst="homePlate">
              <a:avLst/>
            </a:prstGeom>
            <a:solidFill>
              <a:srgbClr val="558ED5">
                <a:alpha val="47451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Box 79"/>
            <p:cNvSpPr txBox="1">
              <a:spLocks noChangeArrowheads="1"/>
            </p:cNvSpPr>
            <p:nvPr/>
          </p:nvSpPr>
          <p:spPr bwMode="auto">
            <a:xfrm>
              <a:off x="920552" y="4188335"/>
              <a:ext cx="936104" cy="824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Straight </a:t>
              </a:r>
              <a:endPara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Descent</a:t>
              </a:r>
            </a:p>
            <a:p>
              <a:pPr algn="ctr">
                <a:spcBef>
                  <a:spcPct val="20000"/>
                </a:spcBef>
              </a:pP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 Box 79"/>
            <p:cNvSpPr txBox="1">
              <a:spLocks noChangeArrowheads="1"/>
            </p:cNvSpPr>
            <p:nvPr/>
          </p:nvSpPr>
          <p:spPr bwMode="auto">
            <a:xfrm>
              <a:off x="848545" y="2996952"/>
              <a:ext cx="1008111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Turning 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Descent</a:t>
              </a:r>
            </a:p>
          </p:txBody>
        </p:sp>
        <p:sp>
          <p:nvSpPr>
            <p:cNvPr id="20" name="Text Box 79"/>
            <p:cNvSpPr txBox="1">
              <a:spLocks noChangeArrowheads="1"/>
            </p:cNvSpPr>
            <p:nvPr/>
          </p:nvSpPr>
          <p:spPr bwMode="auto">
            <a:xfrm>
              <a:off x="848544" y="1913879"/>
              <a:ext cx="1008112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Straight 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Descent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Chevron 47"/>
          <p:cNvSpPr/>
          <p:nvPr/>
        </p:nvSpPr>
        <p:spPr>
          <a:xfrm flipH="1">
            <a:off x="6249144" y="5157192"/>
            <a:ext cx="1368151" cy="1296144"/>
          </a:xfrm>
          <a:prstGeom prst="chevron">
            <a:avLst/>
          </a:prstGeom>
          <a:solidFill>
            <a:schemeClr val="tx2">
              <a:lumMod val="60000"/>
              <a:lumOff val="40000"/>
              <a:alpha val="5098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>
              <a:solidFill>
                <a:schemeClr val="tx1"/>
              </a:solidFill>
            </a:endParaRPr>
          </a:p>
        </p:txBody>
      </p:sp>
      <p:sp>
        <p:nvSpPr>
          <p:cNvPr id="21" name="Content Placeholder 35"/>
          <p:cNvSpPr>
            <a:spLocks noGrp="1"/>
          </p:cNvSpPr>
          <p:nvPr>
            <p:ph idx="1"/>
          </p:nvPr>
        </p:nvSpPr>
        <p:spPr>
          <a:xfrm>
            <a:off x="488503" y="1556792"/>
            <a:ext cx="3600401" cy="4248472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Gliding turn from straight glide and recovered to straight glide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Lookout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Initiate turn 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on bank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back stick pressure to maintain 70KT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Balance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169024" y="1340768"/>
            <a:ext cx="5166316" cy="4752528"/>
            <a:chOff x="5169024" y="1556792"/>
            <a:chExt cx="3396069" cy="3124066"/>
          </a:xfrm>
        </p:grpSpPr>
        <p:sp>
          <p:nvSpPr>
            <p:cNvPr id="22" name="Oval 21"/>
            <p:cNvSpPr/>
            <p:nvPr/>
          </p:nvSpPr>
          <p:spPr>
            <a:xfrm>
              <a:off x="5457056" y="1988840"/>
              <a:ext cx="2520280" cy="576064"/>
            </a:xfrm>
            <a:prstGeom prst="ellipse">
              <a:avLst/>
            </a:prstGeom>
            <a:solidFill>
              <a:srgbClr val="BFBFB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529064" y="3645024"/>
              <a:ext cx="2520280" cy="576064"/>
            </a:xfrm>
            <a:prstGeom prst="ellipse">
              <a:avLst/>
            </a:prstGeom>
            <a:solidFill>
              <a:srgbClr val="BFBFB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9024" y="1556792"/>
              <a:ext cx="3396069" cy="3124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3728864" y="1537047"/>
            <a:ext cx="2251887" cy="4618501"/>
            <a:chOff x="3099667" y="2471534"/>
            <a:chExt cx="1099758" cy="2255549"/>
          </a:xfrm>
        </p:grpSpPr>
        <p:sp>
          <p:nvSpPr>
            <p:cNvPr id="5" name="Text Box 79"/>
            <p:cNvSpPr txBox="1">
              <a:spLocks noChangeArrowheads="1"/>
            </p:cNvSpPr>
            <p:nvPr/>
          </p:nvSpPr>
          <p:spPr bwMode="auto">
            <a:xfrm>
              <a:off x="3133464" y="4450513"/>
              <a:ext cx="1021203" cy="276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Level turn</a:t>
              </a:r>
            </a:p>
            <a:p>
              <a:pPr algn="ctr">
                <a:spcBef>
                  <a:spcPct val="20000"/>
                </a:spcBef>
              </a:pP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3205167" y="2692176"/>
              <a:ext cx="864095" cy="1688003"/>
              <a:chOff x="-35193" y="2404144"/>
              <a:chExt cx="864095" cy="1688003"/>
            </a:xfrm>
          </p:grpSpPr>
          <p:sp>
            <p:nvSpPr>
              <p:cNvPr id="16" name="Pentagon 15"/>
              <p:cNvSpPr/>
              <p:nvPr/>
            </p:nvSpPr>
            <p:spPr>
              <a:xfrm rot="16200000">
                <a:off x="-439610" y="3195396"/>
                <a:ext cx="1688003" cy="105500"/>
              </a:xfrm>
              <a:prstGeom prst="homePlate">
                <a:avLst/>
              </a:prstGeom>
              <a:solidFill>
                <a:srgbClr val="FF0000">
                  <a:alpha val="41176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 Box 79"/>
              <p:cNvSpPr txBox="1">
                <a:spLocks noChangeArrowheads="1"/>
              </p:cNvSpPr>
              <p:nvPr/>
            </p:nvSpPr>
            <p:spPr bwMode="auto">
              <a:xfrm>
                <a:off x="-35193" y="3068670"/>
                <a:ext cx="864095" cy="566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GB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Turning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GB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Climb</a:t>
                </a:r>
              </a:p>
            </p:txBody>
          </p:sp>
        </p:grpSp>
        <p:sp>
          <p:nvSpPr>
            <p:cNvPr id="13" name="Text Box 79"/>
            <p:cNvSpPr txBox="1">
              <a:spLocks noChangeArrowheads="1"/>
            </p:cNvSpPr>
            <p:nvPr/>
          </p:nvSpPr>
          <p:spPr bwMode="auto">
            <a:xfrm>
              <a:off x="3099667" y="2471534"/>
              <a:ext cx="1099758" cy="150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Level Turn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16496" y="1455282"/>
            <a:ext cx="3744416" cy="4638014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Climbing turn from level turn, recovered to level turn</a:t>
            </a:r>
            <a:endParaRPr lang="en-GB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Lookout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Full power, raise nose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off bank, balance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 airspeed 70KT using pitch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return to level turn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Lower nose, reduce power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Adjust power, pitch, rudder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 rot="907593">
            <a:off x="6953294" y="4645370"/>
            <a:ext cx="1189728" cy="1095653"/>
          </a:xfrm>
          <a:prstGeom prst="chevron">
            <a:avLst/>
          </a:prstGeom>
          <a:solidFill>
            <a:srgbClr val="FF0000">
              <a:alpha val="50980"/>
            </a:srgb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 animBg="1"/>
      <p:bldP spid="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169024" y="1340768"/>
            <a:ext cx="5166316" cy="4752528"/>
            <a:chOff x="5169024" y="1556792"/>
            <a:chExt cx="3396069" cy="3124066"/>
          </a:xfrm>
        </p:grpSpPr>
        <p:sp>
          <p:nvSpPr>
            <p:cNvPr id="22" name="Oval 21"/>
            <p:cNvSpPr/>
            <p:nvPr/>
          </p:nvSpPr>
          <p:spPr>
            <a:xfrm>
              <a:off x="5457056" y="1988840"/>
              <a:ext cx="2520280" cy="576064"/>
            </a:xfrm>
            <a:prstGeom prst="ellipse">
              <a:avLst/>
            </a:prstGeom>
            <a:solidFill>
              <a:srgbClr val="BFBFB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529064" y="3645024"/>
              <a:ext cx="2520280" cy="576064"/>
            </a:xfrm>
            <a:prstGeom prst="ellipse">
              <a:avLst/>
            </a:prstGeom>
            <a:solidFill>
              <a:srgbClr val="BFBFB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9024" y="1556792"/>
              <a:ext cx="3396069" cy="3124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4304928" y="1570726"/>
            <a:ext cx="1224136" cy="4594578"/>
            <a:chOff x="776536" y="2020100"/>
            <a:chExt cx="1224136" cy="2486478"/>
          </a:xfrm>
        </p:grpSpPr>
        <p:sp>
          <p:nvSpPr>
            <p:cNvPr id="24" name="Pentagon 23"/>
            <p:cNvSpPr/>
            <p:nvPr/>
          </p:nvSpPr>
          <p:spPr>
            <a:xfrm rot="5400000">
              <a:off x="377103" y="3108354"/>
              <a:ext cx="1878986" cy="216023"/>
            </a:xfrm>
            <a:prstGeom prst="homePlate">
              <a:avLst/>
            </a:prstGeom>
            <a:solidFill>
              <a:srgbClr val="558ED5">
                <a:alpha val="47451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Box 79"/>
            <p:cNvSpPr txBox="1">
              <a:spLocks noChangeArrowheads="1"/>
            </p:cNvSpPr>
            <p:nvPr/>
          </p:nvSpPr>
          <p:spPr bwMode="auto">
            <a:xfrm>
              <a:off x="776536" y="4200105"/>
              <a:ext cx="1224136" cy="30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Level Turn</a:t>
              </a:r>
            </a:p>
            <a:p>
              <a:pPr algn="ctr">
                <a:spcBef>
                  <a:spcPct val="20000"/>
                </a:spcBef>
              </a:pP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 Box 79"/>
            <p:cNvSpPr txBox="1">
              <a:spLocks noChangeArrowheads="1"/>
            </p:cNvSpPr>
            <p:nvPr/>
          </p:nvSpPr>
          <p:spPr bwMode="auto">
            <a:xfrm>
              <a:off x="848545" y="2996952"/>
              <a:ext cx="1008111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Turning 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Descent</a:t>
              </a:r>
            </a:p>
          </p:txBody>
        </p:sp>
        <p:sp>
          <p:nvSpPr>
            <p:cNvPr id="20" name="Text Box 79"/>
            <p:cNvSpPr txBox="1">
              <a:spLocks noChangeArrowheads="1"/>
            </p:cNvSpPr>
            <p:nvPr/>
          </p:nvSpPr>
          <p:spPr bwMode="auto">
            <a:xfrm>
              <a:off x="776536" y="2020100"/>
              <a:ext cx="1152128" cy="166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Level Turn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Chevron 47"/>
          <p:cNvSpPr/>
          <p:nvPr/>
        </p:nvSpPr>
        <p:spPr>
          <a:xfrm rot="897349" flipH="1">
            <a:off x="7029558" y="4400694"/>
            <a:ext cx="1256707" cy="1190565"/>
          </a:xfrm>
          <a:prstGeom prst="chevron">
            <a:avLst/>
          </a:prstGeom>
          <a:solidFill>
            <a:schemeClr val="tx2">
              <a:lumMod val="60000"/>
              <a:lumOff val="40000"/>
              <a:alpha val="5098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>
              <a:solidFill>
                <a:schemeClr val="tx1"/>
              </a:solidFill>
            </a:endParaRPr>
          </a:p>
        </p:txBody>
      </p:sp>
      <p:sp>
        <p:nvSpPr>
          <p:cNvPr id="26" name="Content Placeholder 35"/>
          <p:cNvSpPr>
            <a:spLocks noGrp="1"/>
          </p:cNvSpPr>
          <p:nvPr>
            <p:ph idx="1"/>
          </p:nvPr>
        </p:nvSpPr>
        <p:spPr>
          <a:xfrm>
            <a:off x="416496" y="1455282"/>
            <a:ext cx="3744416" cy="4638014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Gliding turn from level turn, recovered to level turn</a:t>
            </a:r>
            <a:endParaRPr lang="en-GB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Lookout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Lower nose, reduce power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on bank, balance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 airspeed 70KT using pitch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return to level turn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power, raise nose,</a:t>
            </a:r>
          </a:p>
          <a:p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Adjust power, pitch, rudder</a:t>
            </a: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6" grpId="0"/>
      <p:bldP spid="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76872"/>
            <a:ext cx="4601716" cy="3024235"/>
          </a:xfrm>
        </p:spPr>
        <p:txBody>
          <a:bodyPr/>
          <a:lstStyle/>
          <a:p>
            <a:r>
              <a:rPr lang="en-GB" dirty="0" smtClean="0"/>
              <a:t>Used to increase rate of descent</a:t>
            </a:r>
            <a:endParaRPr lang="en-GB" dirty="0"/>
          </a:p>
          <a:p>
            <a:r>
              <a:rPr lang="en-GB" dirty="0" smtClean="0"/>
              <a:t>When established in gliding turn;</a:t>
            </a:r>
          </a:p>
          <a:p>
            <a:pPr lvl="1"/>
            <a:r>
              <a:rPr lang="en-GB" dirty="0" smtClean="0"/>
              <a:t>Move stick towards lowered wing</a:t>
            </a:r>
          </a:p>
          <a:p>
            <a:pPr lvl="1"/>
            <a:r>
              <a:rPr lang="en-GB" dirty="0" smtClean="0"/>
              <a:t>Apply rudder </a:t>
            </a:r>
            <a:r>
              <a:rPr lang="en-GB" dirty="0" smtClean="0">
                <a:solidFill>
                  <a:srgbClr val="FF0000"/>
                </a:solidFill>
              </a:rPr>
              <a:t>opposite</a:t>
            </a:r>
            <a:r>
              <a:rPr lang="en-GB" dirty="0" smtClean="0"/>
              <a:t> to turn direction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55_airfile_01.jpg"/>
          <p:cNvPicPr>
            <a:picLocks noChangeAspect="1"/>
          </p:cNvPicPr>
          <p:nvPr/>
        </p:nvPicPr>
        <p:blipFill rotWithShape="1">
          <a:blip r:embed="rId2" cstate="print">
            <a:lum bright="10000" contrast="10000"/>
          </a:blip>
          <a:srcRect l="6544" t="21651" r="9015" b="333"/>
          <a:stretch/>
        </p:blipFill>
        <p:spPr>
          <a:xfrm>
            <a:off x="4964790" y="2420888"/>
            <a:ext cx="4348538" cy="321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4528" y="155679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Side slipping in a descending turn</a:t>
            </a:r>
          </a:p>
        </p:txBody>
      </p:sp>
    </p:spTree>
    <p:extLst>
      <p:ext uri="{BB962C8B-B14F-4D97-AF65-F5344CB8AC3E}">
        <p14:creationId xmlns:p14="http://schemas.microsoft.com/office/powerpoint/2010/main" val="294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706172" cy="302423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Airmanship</a:t>
            </a:r>
          </a:p>
          <a:p>
            <a:r>
              <a:rPr lang="en-GB" sz="2000" dirty="0"/>
              <a:t>Lookout </a:t>
            </a:r>
            <a:r>
              <a:rPr lang="en-GB" sz="2000" dirty="0" smtClean="0"/>
              <a:t>- </a:t>
            </a:r>
            <a:r>
              <a:rPr lang="en-GB" sz="2000" dirty="0"/>
              <a:t>opposite direction round to </a:t>
            </a:r>
            <a:r>
              <a:rPr lang="en-GB" sz="2000" dirty="0" smtClean="0"/>
              <a:t>direction. Lift wing to clear blind spots</a:t>
            </a:r>
            <a:endParaRPr lang="en-GB" sz="2000" dirty="0"/>
          </a:p>
          <a:p>
            <a:r>
              <a:rPr lang="en-GB" sz="2000" dirty="0" smtClean="0"/>
              <a:t>Lookout - </a:t>
            </a:r>
            <a:r>
              <a:rPr lang="en-GB" sz="2000" dirty="0"/>
              <a:t>when climbing descending, above/ below/ forwards/ backwards</a:t>
            </a:r>
          </a:p>
          <a:p>
            <a:r>
              <a:rPr lang="en-GB" sz="2000" dirty="0"/>
              <a:t>Drift	- do not drift over congested areas or into controlled airspace	</a:t>
            </a:r>
          </a:p>
          <a:p>
            <a:r>
              <a:rPr lang="en-GB" sz="2000" dirty="0" smtClean="0"/>
              <a:t>Airspace - </a:t>
            </a:r>
            <a:r>
              <a:rPr lang="en-GB" sz="2000" dirty="0"/>
              <a:t>down wind/ above/ </a:t>
            </a:r>
            <a:r>
              <a:rPr lang="en-GB" sz="2000" dirty="0" smtClean="0"/>
              <a:t>below. Do not enter without appropriate clearance</a:t>
            </a:r>
            <a:endParaRPr lang="en-GB" sz="2000" dirty="0"/>
          </a:p>
          <a:p>
            <a:r>
              <a:rPr lang="en-GB" sz="2000" dirty="0" smtClean="0"/>
              <a:t>Engine - </a:t>
            </a:r>
            <a:r>
              <a:rPr lang="en-GB" sz="2000" dirty="0"/>
              <a:t>T’s +P’s in climb, warm engine during descent every </a:t>
            </a:r>
            <a:r>
              <a:rPr lang="en-GB" sz="2000" dirty="0" smtClean="0"/>
              <a:t>500ft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5300" y="188640"/>
            <a:ext cx="8915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9b – Climbing and descending turns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6268">
            <a:off x="5001719" y="2303041"/>
            <a:ext cx="2808312" cy="834306"/>
          </a:xfrm>
          <a:prstGeom prst="rect">
            <a:avLst/>
          </a:prstGeom>
        </p:spPr>
      </p:pic>
      <p:pic>
        <p:nvPicPr>
          <p:cNvPr id="30" name="Picture 29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640" y="2276872"/>
            <a:ext cx="2808312" cy="8343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16" y="4365104"/>
            <a:ext cx="8562156" cy="36004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To turn an A/C we need to bank the A/C </a:t>
            </a:r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66" name="Line 135"/>
          <p:cNvSpPr>
            <a:spLocks noChangeShapeType="1"/>
          </p:cNvSpPr>
          <p:nvPr/>
        </p:nvSpPr>
        <p:spPr bwMode="auto">
          <a:xfrm rot="19800000" flipH="1">
            <a:off x="2830552" y="2899457"/>
            <a:ext cx="552833" cy="95929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131"/>
          <p:cNvSpPr txBox="1">
            <a:spLocks noChangeArrowheads="1"/>
          </p:cNvSpPr>
          <p:nvPr/>
        </p:nvSpPr>
        <p:spPr bwMode="auto">
          <a:xfrm>
            <a:off x="992039" y="250886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 = </a:t>
            </a:r>
            <a:r>
              <a:rPr lang="en-GB" sz="2000" b="1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67" name="Text Box 138"/>
          <p:cNvSpPr txBox="1">
            <a:spLocks noChangeArrowheads="1"/>
          </p:cNvSpPr>
          <p:nvPr/>
        </p:nvSpPr>
        <p:spPr bwMode="auto">
          <a:xfrm>
            <a:off x="2588972" y="1847039"/>
            <a:ext cx="360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8" name="Text Box 139"/>
          <p:cNvSpPr txBox="1">
            <a:spLocks noChangeArrowheads="1"/>
          </p:cNvSpPr>
          <p:nvPr/>
        </p:nvSpPr>
        <p:spPr bwMode="auto">
          <a:xfrm>
            <a:off x="2522499" y="3132675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71" name="Line 211"/>
          <p:cNvSpPr>
            <a:spLocks noChangeShapeType="1"/>
          </p:cNvSpPr>
          <p:nvPr/>
        </p:nvSpPr>
        <p:spPr bwMode="auto">
          <a:xfrm rot="19800000" flipV="1">
            <a:off x="2822286" y="1561091"/>
            <a:ext cx="569057" cy="984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3" name="Line 214"/>
          <p:cNvSpPr>
            <a:spLocks noChangeShapeType="1"/>
          </p:cNvSpPr>
          <p:nvPr/>
        </p:nvSpPr>
        <p:spPr bwMode="auto">
          <a:xfrm>
            <a:off x="1785169" y="3933057"/>
            <a:ext cx="5760639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215"/>
          <p:cNvSpPr>
            <a:spLocks noChangeShapeType="1"/>
          </p:cNvSpPr>
          <p:nvPr/>
        </p:nvSpPr>
        <p:spPr bwMode="auto">
          <a:xfrm>
            <a:off x="1785170" y="1484785"/>
            <a:ext cx="5760637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5817096" y="2859672"/>
            <a:ext cx="874314" cy="1016862"/>
            <a:chOff x="5829471" y="2859672"/>
            <a:chExt cx="874314" cy="1016862"/>
          </a:xfrm>
        </p:grpSpPr>
        <p:sp>
          <p:nvSpPr>
            <p:cNvPr id="64" name="Text Box 128"/>
            <p:cNvSpPr txBox="1">
              <a:spLocks noChangeArrowheads="1"/>
            </p:cNvSpPr>
            <p:nvPr/>
          </p:nvSpPr>
          <p:spPr bwMode="auto">
            <a:xfrm>
              <a:off x="5829471" y="3143334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37" name="Line 135"/>
            <p:cNvSpPr>
              <a:spLocks noChangeShapeType="1"/>
            </p:cNvSpPr>
            <p:nvPr/>
          </p:nvSpPr>
          <p:spPr bwMode="auto">
            <a:xfrm rot="19800000" flipH="1">
              <a:off x="6116344" y="2859672"/>
              <a:ext cx="587441" cy="101686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9144" y="1907531"/>
            <a:ext cx="966938" cy="580768"/>
            <a:chOff x="6269731" y="1907531"/>
            <a:chExt cx="966938" cy="580768"/>
          </a:xfrm>
        </p:grpSpPr>
        <p:sp>
          <p:nvSpPr>
            <p:cNvPr id="83" name="Text Box 216"/>
            <p:cNvSpPr txBox="1">
              <a:spLocks noChangeArrowheads="1"/>
            </p:cNvSpPr>
            <p:nvPr/>
          </p:nvSpPr>
          <p:spPr bwMode="auto">
            <a:xfrm>
              <a:off x="6844138" y="2088189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38" name="Line 211"/>
            <p:cNvSpPr>
              <a:spLocks noChangeShapeType="1"/>
            </p:cNvSpPr>
            <p:nvPr/>
          </p:nvSpPr>
          <p:spPr bwMode="auto">
            <a:xfrm rot="19800000" flipV="1">
              <a:off x="6269731" y="1907531"/>
              <a:ext cx="966938" cy="5226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2426" y="1763513"/>
            <a:ext cx="1138806" cy="889923"/>
            <a:chOff x="5891401" y="2179037"/>
            <a:chExt cx="1138806" cy="889923"/>
          </a:xfrm>
        </p:grpSpPr>
        <p:grpSp>
          <p:nvGrpSpPr>
            <p:cNvPr id="7" name="Group 6"/>
            <p:cNvGrpSpPr/>
            <p:nvPr/>
          </p:nvGrpSpPr>
          <p:grpSpPr>
            <a:xfrm>
              <a:off x="5891401" y="2179037"/>
              <a:ext cx="751462" cy="810691"/>
              <a:chOff x="5891401" y="2179037"/>
              <a:chExt cx="751462" cy="810691"/>
            </a:xfrm>
          </p:grpSpPr>
          <p:sp>
            <p:nvSpPr>
              <p:cNvPr id="75" name="Line 218"/>
              <p:cNvSpPr>
                <a:spLocks noChangeShapeType="1"/>
              </p:cNvSpPr>
              <p:nvPr/>
            </p:nvSpPr>
            <p:spPr bwMode="auto">
              <a:xfrm rot="19800000" flipV="1">
                <a:off x="6174810" y="2179037"/>
                <a:ext cx="468053" cy="8106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 Box 222"/>
              <p:cNvSpPr txBox="1">
                <a:spLocks noChangeArrowheads="1"/>
              </p:cNvSpPr>
              <p:nvPr/>
            </p:nvSpPr>
            <p:spPr bwMode="auto">
              <a:xfrm>
                <a:off x="5891401" y="2202313"/>
                <a:ext cx="36036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sp>
          <p:nvSpPr>
            <p:cNvPr id="84" name="Line 237"/>
            <p:cNvSpPr>
              <a:spLocks noChangeShapeType="1"/>
            </p:cNvSpPr>
            <p:nvPr/>
          </p:nvSpPr>
          <p:spPr bwMode="auto">
            <a:xfrm flipV="1">
              <a:off x="6405683" y="3068960"/>
              <a:ext cx="62452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 Box 119"/>
          <p:cNvSpPr txBox="1">
            <a:spLocks noChangeArrowheads="1"/>
          </p:cNvSpPr>
          <p:nvPr/>
        </p:nvSpPr>
        <p:spPr bwMode="auto">
          <a:xfrm>
            <a:off x="7571046" y="2288244"/>
            <a:ext cx="2014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</a:rPr>
              <a:t>Extra </a:t>
            </a:r>
            <a:r>
              <a:rPr lang="en-GB" sz="1400" dirty="0" smtClean="0">
                <a:solidFill>
                  <a:srgbClr val="FF0000"/>
                </a:solidFill>
              </a:rPr>
              <a:t>lift </a:t>
            </a:r>
            <a:r>
              <a:rPr lang="en-GB" sz="1400" dirty="0">
                <a:solidFill>
                  <a:srgbClr val="FF0000"/>
                </a:solidFill>
              </a:rPr>
              <a:t>required to maintain </a:t>
            </a:r>
            <a:r>
              <a:rPr lang="en-GB" sz="1400" dirty="0" smtClean="0">
                <a:solidFill>
                  <a:srgbClr val="FF0000"/>
                </a:solidFill>
              </a:rPr>
              <a:t>level flight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32520" y="4725144"/>
            <a:ext cx="856215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800" dirty="0" smtClean="0"/>
              <a:t>Vertical component of lift </a:t>
            </a:r>
            <a:r>
              <a:rPr lang="en-GB" sz="1800" dirty="0" smtClean="0">
                <a:solidFill>
                  <a:srgbClr val="FF0000"/>
                </a:solidFill>
              </a:rPr>
              <a:t>(V) </a:t>
            </a:r>
            <a:r>
              <a:rPr lang="en-GB" sz="1800" dirty="0" smtClean="0"/>
              <a:t>is reduced – </a:t>
            </a:r>
            <a:r>
              <a:rPr lang="en-GB" sz="1800" dirty="0" smtClean="0">
                <a:solidFill>
                  <a:srgbClr val="FF0000"/>
                </a:solidFill>
              </a:rPr>
              <a:t>V does not equal </a:t>
            </a:r>
            <a:r>
              <a:rPr lang="en-GB" sz="1800" dirty="0" smtClean="0">
                <a:solidFill>
                  <a:srgbClr val="0070C0"/>
                </a:solidFill>
              </a:rPr>
              <a:t>W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32520" y="5085183"/>
            <a:ext cx="8562156" cy="14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800" dirty="0" smtClean="0"/>
              <a:t>A/C will descend and speed will increase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9a -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 turns up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 bank angle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5313040" y="332656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 animBg="1"/>
      <p:bldP spid="65" grpId="0"/>
      <p:bldP spid="67" grpId="0"/>
      <p:bldP spid="68" grpId="0"/>
      <p:bldP spid="71" grpId="0" animBg="1"/>
      <p:bldP spid="40" grpId="0"/>
      <p:bldP spid="48" grpId="0"/>
      <p:bldP spid="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564116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9b 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Climbing and descending turns </a:t>
            </a:r>
            <a:r>
              <a:rPr lang="en-GB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30 angle of bank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85248" y="2636912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528" y="84890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Phase 2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76536" y="4077072"/>
            <a:ext cx="6934200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smtClean="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640" y="2276872"/>
            <a:ext cx="2808312" cy="834306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32520" y="4653136"/>
            <a:ext cx="626313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 AOA (stick back) =  Lift +  Drag </a:t>
            </a:r>
          </a:p>
          <a:p>
            <a:pPr marL="0" indent="0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Possibly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more power to maintain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A/S</a:t>
            </a:r>
          </a:p>
          <a:p>
            <a:pPr marL="0" indent="0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More lift also increases Turn Force</a:t>
            </a:r>
          </a:p>
          <a:p>
            <a:pPr marL="0" indent="0"/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9" name="Text Box 131"/>
          <p:cNvSpPr txBox="1">
            <a:spLocks noChangeArrowheads="1"/>
          </p:cNvSpPr>
          <p:nvPr/>
        </p:nvSpPr>
        <p:spPr bwMode="auto">
          <a:xfrm>
            <a:off x="995771" y="2511878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 = </a:t>
            </a:r>
            <a:r>
              <a:rPr lang="en-GB" sz="20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60" name="Line 135"/>
          <p:cNvSpPr>
            <a:spLocks noChangeShapeType="1"/>
          </p:cNvSpPr>
          <p:nvPr/>
        </p:nvSpPr>
        <p:spPr bwMode="auto">
          <a:xfrm rot="19800000" flipH="1">
            <a:off x="2829798" y="2899654"/>
            <a:ext cx="554339" cy="96190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Text Box 138"/>
          <p:cNvSpPr txBox="1">
            <a:spLocks noChangeArrowheads="1"/>
          </p:cNvSpPr>
          <p:nvPr/>
        </p:nvSpPr>
        <p:spPr bwMode="auto">
          <a:xfrm>
            <a:off x="2588972" y="1850050"/>
            <a:ext cx="360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2" name="Text Box 139"/>
          <p:cNvSpPr txBox="1">
            <a:spLocks noChangeArrowheads="1"/>
          </p:cNvSpPr>
          <p:nvPr/>
        </p:nvSpPr>
        <p:spPr bwMode="auto">
          <a:xfrm>
            <a:off x="2522499" y="3135686"/>
            <a:ext cx="360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90" name="Line 211"/>
          <p:cNvSpPr>
            <a:spLocks noChangeShapeType="1"/>
          </p:cNvSpPr>
          <p:nvPr/>
        </p:nvSpPr>
        <p:spPr bwMode="auto">
          <a:xfrm rot="19800000" flipV="1">
            <a:off x="2823039" y="1563899"/>
            <a:ext cx="567551" cy="9820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1" name="Line 214"/>
          <p:cNvSpPr>
            <a:spLocks noChangeShapeType="1"/>
          </p:cNvSpPr>
          <p:nvPr/>
        </p:nvSpPr>
        <p:spPr bwMode="auto">
          <a:xfrm>
            <a:off x="1785169" y="3936068"/>
            <a:ext cx="5760639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215"/>
          <p:cNvSpPr>
            <a:spLocks noChangeShapeType="1"/>
          </p:cNvSpPr>
          <p:nvPr/>
        </p:nvSpPr>
        <p:spPr bwMode="auto">
          <a:xfrm>
            <a:off x="1785170" y="1487796"/>
            <a:ext cx="5760637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211"/>
          <p:cNvSpPr>
            <a:spLocks noChangeShapeType="1"/>
          </p:cNvSpPr>
          <p:nvPr/>
        </p:nvSpPr>
        <p:spPr bwMode="auto">
          <a:xfrm rot="19800000" flipV="1">
            <a:off x="6981528" y="1537624"/>
            <a:ext cx="241915" cy="1140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26074" y="1501413"/>
            <a:ext cx="2249528" cy="1402593"/>
            <a:chOff x="4926074" y="1858441"/>
            <a:chExt cx="2249528" cy="1402593"/>
          </a:xfrm>
        </p:grpSpPr>
        <p:sp>
          <p:nvSpPr>
            <p:cNvPr id="49" name="Text Box 223"/>
            <p:cNvSpPr txBox="1">
              <a:spLocks noChangeArrowheads="1"/>
            </p:cNvSpPr>
            <p:nvPr/>
          </p:nvSpPr>
          <p:spPr bwMode="auto">
            <a:xfrm>
              <a:off x="4926074" y="2860924"/>
              <a:ext cx="9366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</a:rPr>
                <a:t>V = </a:t>
              </a:r>
              <a:r>
                <a:rPr lang="en-GB" sz="2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104" name="Line 218"/>
            <p:cNvSpPr>
              <a:spLocks noChangeShapeType="1"/>
            </p:cNvSpPr>
            <p:nvPr/>
          </p:nvSpPr>
          <p:spPr bwMode="auto">
            <a:xfrm rot="19800000" flipV="1">
              <a:off x="6351528" y="1858441"/>
              <a:ext cx="108380" cy="1878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Line 218"/>
            <p:cNvSpPr>
              <a:spLocks noChangeShapeType="1"/>
            </p:cNvSpPr>
            <p:nvPr/>
          </p:nvSpPr>
          <p:spPr bwMode="auto">
            <a:xfrm rot="19800000">
              <a:off x="7050880" y="2967582"/>
              <a:ext cx="124722" cy="720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632520" y="4293096"/>
            <a:ext cx="352839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 to need increase the lift</a:t>
            </a:r>
          </a:p>
          <a:p>
            <a:pPr marL="0" indent="0"/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2517717" y="5733256"/>
            <a:ext cx="72237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As bank angle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, </a:t>
            </a:r>
            <a:r>
              <a:rPr lang="en-GB" sz="1800" dirty="0" smtClean="0">
                <a:solidFill>
                  <a:srgbClr val="FF0000"/>
                </a:solidFill>
              </a:rPr>
              <a:t>Turn Force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</a:t>
            </a:r>
            <a:r>
              <a:rPr lang="en-GB" sz="1800" dirty="0" smtClean="0">
                <a:solidFill>
                  <a:srgbClr val="FF0000"/>
                </a:solidFill>
              </a:rPr>
              <a:t>, which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</a:t>
            </a:r>
            <a:r>
              <a:rPr lang="en-GB" sz="1800" dirty="0" smtClean="0">
                <a:solidFill>
                  <a:srgbClr val="FF0000"/>
                </a:solidFill>
              </a:rPr>
              <a:t> rate of turn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As airspeed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dirty="0">
                <a:solidFill>
                  <a:srgbClr val="FF0000"/>
                </a:solidFill>
                <a:sym typeface="Wingdings" pitchFamily="2" charset="2"/>
              </a:rPr>
              <a:t></a:t>
            </a:r>
            <a:r>
              <a:rPr lang="en-GB" sz="1800" dirty="0" smtClean="0">
                <a:solidFill>
                  <a:srgbClr val="FF0000"/>
                </a:solidFill>
              </a:rPr>
              <a:t>, rate of turn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</a:t>
            </a:r>
            <a:r>
              <a:rPr lang="en-GB" sz="1800" dirty="0" smtClean="0">
                <a:solidFill>
                  <a:srgbClr val="FF0000"/>
                </a:solidFill>
              </a:rPr>
              <a:t> for same bank angle</a:t>
            </a:r>
          </a:p>
          <a:p>
            <a:pPr marL="0" indent="0">
              <a:buNone/>
            </a:pPr>
            <a:endParaRPr lang="en-GB" sz="1800" dirty="0" smtClean="0">
              <a:solidFill>
                <a:srgbClr val="C00000"/>
              </a:solidFill>
            </a:endParaRPr>
          </a:p>
          <a:p>
            <a:endParaRPr lang="en-GB" sz="1800" dirty="0" smtClean="0">
              <a:solidFill>
                <a:srgbClr val="C00000"/>
              </a:solidFill>
            </a:endParaRPr>
          </a:p>
          <a:p>
            <a:endParaRPr lang="en-GB" sz="1800" dirty="0" smtClean="0">
              <a:solidFill>
                <a:srgbClr val="C00000"/>
              </a:solidFill>
            </a:endParaRPr>
          </a:p>
          <a:p>
            <a:endParaRPr lang="en-GB" sz="1800" dirty="0" smtClean="0">
              <a:solidFill>
                <a:srgbClr val="C00000"/>
              </a:solidFill>
            </a:endParaRPr>
          </a:p>
          <a:p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08" name="Text Box 40"/>
          <p:cNvSpPr txBox="1">
            <a:spLocks noChangeArrowheads="1"/>
          </p:cNvSpPr>
          <p:nvPr/>
        </p:nvSpPr>
        <p:spPr bwMode="auto">
          <a:xfrm>
            <a:off x="7275988" y="2492896"/>
            <a:ext cx="1133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</a:rPr>
              <a:t>Turn Force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109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0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016896" y="4077072"/>
            <a:ext cx="3168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HOW?</a:t>
            </a:r>
          </a:p>
          <a:p>
            <a:pPr marL="0" indent="0"/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57" name="Picture 56" descr="C42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6268">
            <a:off x="5001719" y="2303041"/>
            <a:ext cx="2808312" cy="83430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5817096" y="2859672"/>
            <a:ext cx="874314" cy="1016862"/>
            <a:chOff x="5829471" y="2859672"/>
            <a:chExt cx="874314" cy="1016862"/>
          </a:xfrm>
        </p:grpSpPr>
        <p:sp>
          <p:nvSpPr>
            <p:cNvPr id="64" name="Text Box 128"/>
            <p:cNvSpPr txBox="1">
              <a:spLocks noChangeArrowheads="1"/>
            </p:cNvSpPr>
            <p:nvPr/>
          </p:nvSpPr>
          <p:spPr bwMode="auto">
            <a:xfrm>
              <a:off x="5829471" y="3143334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65" name="Line 135"/>
            <p:cNvSpPr>
              <a:spLocks noChangeShapeType="1"/>
            </p:cNvSpPr>
            <p:nvPr/>
          </p:nvSpPr>
          <p:spPr bwMode="auto">
            <a:xfrm rot="19800000" flipH="1">
              <a:off x="6116344" y="2859672"/>
              <a:ext cx="587441" cy="101686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49144" y="1907531"/>
            <a:ext cx="966938" cy="580768"/>
            <a:chOff x="6269731" y="1907531"/>
            <a:chExt cx="966938" cy="580768"/>
          </a:xfrm>
        </p:grpSpPr>
        <p:sp>
          <p:nvSpPr>
            <p:cNvPr id="67" name="Text Box 216"/>
            <p:cNvSpPr txBox="1">
              <a:spLocks noChangeArrowheads="1"/>
            </p:cNvSpPr>
            <p:nvPr/>
          </p:nvSpPr>
          <p:spPr bwMode="auto">
            <a:xfrm>
              <a:off x="6844138" y="2088189"/>
              <a:ext cx="3603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68" name="Line 211"/>
            <p:cNvSpPr>
              <a:spLocks noChangeShapeType="1"/>
            </p:cNvSpPr>
            <p:nvPr/>
          </p:nvSpPr>
          <p:spPr bwMode="auto">
            <a:xfrm rot="19800000" flipV="1">
              <a:off x="6269731" y="1907531"/>
              <a:ext cx="966938" cy="5226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902426" y="1763513"/>
            <a:ext cx="1138806" cy="889923"/>
            <a:chOff x="5891401" y="2179037"/>
            <a:chExt cx="1138806" cy="889923"/>
          </a:xfrm>
        </p:grpSpPr>
        <p:grpSp>
          <p:nvGrpSpPr>
            <p:cNvPr id="70" name="Group 6"/>
            <p:cNvGrpSpPr/>
            <p:nvPr/>
          </p:nvGrpSpPr>
          <p:grpSpPr>
            <a:xfrm>
              <a:off x="5891401" y="2179037"/>
              <a:ext cx="751462" cy="810691"/>
              <a:chOff x="5891401" y="2179037"/>
              <a:chExt cx="751462" cy="810691"/>
            </a:xfrm>
          </p:grpSpPr>
          <p:sp>
            <p:nvSpPr>
              <p:cNvPr id="72" name="Line 218"/>
              <p:cNvSpPr>
                <a:spLocks noChangeShapeType="1"/>
              </p:cNvSpPr>
              <p:nvPr/>
            </p:nvSpPr>
            <p:spPr bwMode="auto">
              <a:xfrm rot="19800000" flipV="1">
                <a:off x="6174810" y="2179037"/>
                <a:ext cx="468053" cy="8106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Text Box 222"/>
              <p:cNvSpPr txBox="1">
                <a:spLocks noChangeArrowheads="1"/>
              </p:cNvSpPr>
              <p:nvPr/>
            </p:nvSpPr>
            <p:spPr bwMode="auto">
              <a:xfrm>
                <a:off x="5891401" y="2202313"/>
                <a:ext cx="36036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sp>
          <p:nvSpPr>
            <p:cNvPr id="71" name="Line 237"/>
            <p:cNvSpPr>
              <a:spLocks noChangeShapeType="1"/>
            </p:cNvSpPr>
            <p:nvPr/>
          </p:nvSpPr>
          <p:spPr bwMode="auto">
            <a:xfrm flipV="1">
              <a:off x="6405683" y="3068960"/>
              <a:ext cx="62452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95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103" grpId="0" animBg="1"/>
      <p:bldP spid="106" grpId="0"/>
      <p:bldP spid="107" grpId="0"/>
      <p:bldP spid="108" grpId="0"/>
      <p:bldP spid="32" grpId="1"/>
      <p:bldP spid="3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36"/>
            <a:ext cx="6859481" cy="17749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Entry</a:t>
            </a:r>
          </a:p>
          <a:p>
            <a:pPr>
              <a:buFont typeface="+mj-lt"/>
              <a:buAutoNum type="arabicPeriod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Reference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point for turn exit/heading 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(initially 360 deg)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Level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flight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+ target A/S (Stall Speed increases in a turn)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sz="1800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8504" y="4221088"/>
            <a:ext cx="9417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4. Roll into </a:t>
            </a:r>
            <a:r>
              <a:rPr lang="en-GB" sz="1800" dirty="0" smtClean="0">
                <a:sym typeface="Wingdings" pitchFamily="2" charset="2"/>
              </a:rPr>
              <a:t>turn,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coordinating aileron + rudder. Centralise </a:t>
            </a:r>
            <a:r>
              <a:rPr lang="en-GB" sz="1800" dirty="0" smtClean="0">
                <a:sym typeface="Wingdings" pitchFamily="2" charset="2"/>
              </a:rPr>
              <a:t>aileron and rudder at desired bank angle to stop rolling movement and balance turn</a:t>
            </a:r>
          </a:p>
          <a:p>
            <a:pPr>
              <a:buNone/>
            </a:pPr>
            <a:r>
              <a:rPr lang="en-GB" sz="1800" dirty="0" smtClean="0">
                <a:sym typeface="Wingdings" pitchFamily="2" charset="2"/>
              </a:rPr>
              <a:t>5. Stick back slightly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( AOA) </a:t>
            </a:r>
            <a:r>
              <a:rPr lang="en-GB" sz="1800" dirty="0" smtClean="0">
                <a:sym typeface="Wingdings" pitchFamily="2" charset="2"/>
              </a:rPr>
              <a:t>to maintain height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(ref horizon, checked with VSI and Altimeter)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6. If necessary increase power to maintain A/S (ASI)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20752" y="3000301"/>
            <a:ext cx="3071182" cy="1309540"/>
            <a:chOff x="5914266" y="2269934"/>
            <a:chExt cx="3071182" cy="1309540"/>
          </a:xfrm>
        </p:grpSpPr>
        <p:sp>
          <p:nvSpPr>
            <p:cNvPr id="8" name="Arc 361"/>
            <p:cNvSpPr>
              <a:spLocks/>
            </p:cNvSpPr>
            <p:nvPr/>
          </p:nvSpPr>
          <p:spPr bwMode="auto">
            <a:xfrm rot="13427297" flipV="1">
              <a:off x="6647927" y="2269934"/>
              <a:ext cx="1413708" cy="1309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9" name="Text Box 362"/>
            <p:cNvSpPr txBox="1">
              <a:spLocks noChangeArrowheads="1"/>
            </p:cNvSpPr>
            <p:nvPr/>
          </p:nvSpPr>
          <p:spPr bwMode="auto">
            <a:xfrm>
              <a:off x="5914266" y="2996952"/>
              <a:ext cx="9378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 err="1">
                  <a:solidFill>
                    <a:srgbClr val="0070C0"/>
                  </a:solidFill>
                  <a:sym typeface="Wingdings" pitchFamily="2" charset="2"/>
                </a:rPr>
                <a:t>opp</a:t>
              </a:r>
              <a:endParaRPr lang="en-GB" sz="2400" dirty="0">
                <a:solidFill>
                  <a:srgbClr val="0070C0"/>
                </a:solidFill>
                <a:sym typeface="Wingdings" pitchFamily="2" charset="2"/>
              </a:endParaRPr>
            </a:p>
          </p:txBody>
        </p:sp>
        <p:sp>
          <p:nvSpPr>
            <p:cNvPr id="10" name="Text Box 363"/>
            <p:cNvSpPr txBox="1">
              <a:spLocks noChangeArrowheads="1"/>
            </p:cNvSpPr>
            <p:nvPr/>
          </p:nvSpPr>
          <p:spPr bwMode="auto">
            <a:xfrm>
              <a:off x="8047589" y="2996952"/>
              <a:ext cx="93785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rgbClr val="0070C0"/>
                  </a:solidFill>
                  <a:sym typeface="Wingdings" pitchFamily="2" charset="2"/>
                </a:rPr>
                <a:t>turn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85508" y="980728"/>
            <a:ext cx="2138149" cy="1686962"/>
            <a:chOff x="7083513" y="1111654"/>
            <a:chExt cx="2119925" cy="1628176"/>
          </a:xfrm>
        </p:grpSpPr>
        <p:pic>
          <p:nvPicPr>
            <p:cNvPr id="19" name="Picture 62" descr="asi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769" y="1111654"/>
              <a:ext cx="1329397" cy="1270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7" name="Rectangle 16"/>
            <p:cNvSpPr/>
            <p:nvPr/>
          </p:nvSpPr>
          <p:spPr>
            <a:xfrm>
              <a:off x="7083513" y="2383368"/>
              <a:ext cx="2119925" cy="356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spcBef>
                  <a:spcPct val="50000"/>
                </a:spcBef>
              </a:pPr>
              <a:r>
                <a:rPr lang="en-GB" b="1" dirty="0" smtClean="0">
                  <a:solidFill>
                    <a:srgbClr val="FF0000"/>
                  </a:solidFill>
                  <a:sym typeface="Wingdings" pitchFamily="2" charset="2"/>
                </a:rPr>
                <a:t>Target 80 </a:t>
              </a:r>
              <a:r>
                <a:rPr lang="en-GB" b="1" dirty="0" err="1" smtClean="0">
                  <a:solidFill>
                    <a:srgbClr val="FF0000"/>
                  </a:solidFill>
                  <a:sym typeface="Wingdings" pitchFamily="2" charset="2"/>
                </a:rPr>
                <a:t>KTs</a:t>
              </a:r>
              <a:endParaRPr lang="en-GB" b="1" dirty="0" smtClean="0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8504" y="2780928"/>
            <a:ext cx="92170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3.  Look out – lift wing to clear blind spot then look opposite direction round into turn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8504" y="188640"/>
            <a:ext cx="8915400" cy="792088"/>
            <a:chOff x="488504" y="188640"/>
            <a:chExt cx="8915400" cy="792088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88504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4797252"/>
            <a:ext cx="8915400" cy="1368052"/>
          </a:xfrm>
        </p:spPr>
        <p:txBody>
          <a:bodyPr/>
          <a:lstStyle/>
          <a:p>
            <a:r>
              <a:rPr lang="en-GB" sz="1800" dirty="0"/>
              <a:t>Side by side a/c </a:t>
            </a:r>
            <a:r>
              <a:rPr lang="en-GB" sz="1800"/>
              <a:t>have </a:t>
            </a:r>
            <a:r>
              <a:rPr lang="en-GB" sz="1800" smtClean="0"/>
              <a:t>a </a:t>
            </a:r>
            <a:r>
              <a:rPr lang="en-GB" sz="1800" dirty="0"/>
              <a:t>different horizon perspective for left and right turns</a:t>
            </a:r>
          </a:p>
          <a:p>
            <a:r>
              <a:rPr lang="en-GB" sz="1800" dirty="0"/>
              <a:t>The horizon is the primary reference for both bank and pitch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	         </a:t>
            </a:r>
            <a:r>
              <a:rPr lang="en-GB" sz="2800" dirty="0">
                <a:solidFill>
                  <a:srgbClr val="FF0000"/>
                </a:solidFill>
              </a:rPr>
              <a:t>DO NOT CHASE THE INSTRUMENTS</a:t>
            </a:r>
            <a:endParaRPr lang="en-GB" sz="28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" name="Picture 9" descr="30L.jpg"/>
          <p:cNvPicPr>
            <a:picLocks noChangeAspect="1"/>
          </p:cNvPicPr>
          <p:nvPr/>
        </p:nvPicPr>
        <p:blipFill>
          <a:blip r:embed="rId2" cstate="print"/>
          <a:srcRect l="14817"/>
          <a:stretch>
            <a:fillRect/>
          </a:stretch>
        </p:blipFill>
        <p:spPr>
          <a:xfrm>
            <a:off x="235161" y="1484784"/>
            <a:ext cx="295165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30R.jpg"/>
          <p:cNvPicPr>
            <a:picLocks noChangeAspect="1"/>
          </p:cNvPicPr>
          <p:nvPr/>
        </p:nvPicPr>
        <p:blipFill>
          <a:blip r:embed="rId3" cstate="print"/>
          <a:srcRect l="10417" r="4167"/>
          <a:stretch>
            <a:fillRect/>
          </a:stretch>
        </p:blipFill>
        <p:spPr>
          <a:xfrm>
            <a:off x="6681192" y="1484784"/>
            <a:ext cx="2952328" cy="251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L.jpg"/>
          <p:cNvPicPr>
            <a:picLocks noChangeAspect="1"/>
          </p:cNvPicPr>
          <p:nvPr/>
        </p:nvPicPr>
        <p:blipFill>
          <a:blip r:embed="rId4" cstate="print">
            <a:lum/>
          </a:blip>
          <a:srcRect l="14839"/>
          <a:stretch>
            <a:fillRect/>
          </a:stretch>
        </p:blipFill>
        <p:spPr>
          <a:xfrm>
            <a:off x="3440832" y="1494071"/>
            <a:ext cx="2952328" cy="252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4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520" y="3861048"/>
            <a:ext cx="8915400" cy="20162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Work Cycle</a:t>
            </a:r>
          </a:p>
          <a:p>
            <a:pPr>
              <a:buFontTx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L</a:t>
            </a:r>
            <a:r>
              <a:rPr lang="en-GB" sz="1800" dirty="0" smtClean="0"/>
              <a:t>ookout into turn </a:t>
            </a:r>
          </a:p>
          <a:p>
            <a:pPr>
              <a:buFontTx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sz="1800" dirty="0" smtClean="0"/>
              <a:t>ttitude – check pitch attitude/bank angle </a:t>
            </a:r>
          </a:p>
          <a:p>
            <a:pPr>
              <a:buFontTx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sz="1800" dirty="0" smtClean="0"/>
              <a:t>nstruments – check Airspeed, balance, VSI, ALT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Turn is transient manoeuvre so no need to trim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42671"/>
              </p:ext>
            </p:extLst>
          </p:nvPr>
        </p:nvGraphicFramePr>
        <p:xfrm>
          <a:off x="1208585" y="1628802"/>
          <a:ext cx="7704855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Monitor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Reference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Bank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Roll (Stick)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Horizon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Balance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Yaw (Rudder)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Balance Ball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Height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Pitch</a:t>
                      </a:r>
                      <a:r>
                        <a:rPr lang="en-GB" baseline="0" dirty="0" smtClean="0"/>
                        <a:t> (Stick)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Horizon, VSI, ASI</a:t>
                      </a:r>
                      <a:endParaRPr lang="en-GB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GB" dirty="0" smtClean="0"/>
                        <a:t>Airspeed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Power (Throttle)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ASI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04528" y="1052736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n-cs"/>
              </a:rPr>
              <a:t>Maintain level turn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8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877" y="1772816"/>
            <a:ext cx="8884627" cy="27363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Exit</a:t>
            </a:r>
          </a:p>
          <a:p>
            <a:pPr>
              <a:buFontTx/>
              <a:buAutoNum type="arabicPeriod"/>
            </a:pPr>
            <a:r>
              <a:rPr lang="en-GB" sz="1800" dirty="0" smtClean="0"/>
              <a:t>Anticipate </a:t>
            </a:r>
            <a:r>
              <a:rPr lang="en-GB" sz="1800" dirty="0"/>
              <a:t>reference point (20 </a:t>
            </a:r>
            <a:r>
              <a:rPr lang="en-GB" sz="1800" dirty="0" err="1"/>
              <a:t>deg</a:t>
            </a:r>
            <a:r>
              <a:rPr lang="en-GB" sz="1800" dirty="0"/>
              <a:t>) </a:t>
            </a:r>
          </a:p>
          <a:p>
            <a:pPr>
              <a:buFontTx/>
              <a:buAutoNum type="arabicPeriod"/>
            </a:pPr>
            <a:r>
              <a:rPr lang="en-GB" sz="1800" dirty="0"/>
              <a:t>Roll out of turn, </a:t>
            </a:r>
            <a:r>
              <a:rPr lang="en-GB" sz="1800" dirty="0">
                <a:solidFill>
                  <a:srgbClr val="FF0000"/>
                </a:solidFill>
              </a:rPr>
              <a:t>coordinating aileron + rudder. Centralise</a:t>
            </a:r>
            <a:r>
              <a:rPr lang="en-GB" sz="1800" dirty="0"/>
              <a:t> when wings level</a:t>
            </a:r>
          </a:p>
          <a:p>
            <a:pPr>
              <a:buFontTx/>
              <a:buAutoNum type="arabicPeriod"/>
            </a:pPr>
            <a:r>
              <a:rPr lang="en-GB" sz="1800" dirty="0"/>
              <a:t>Relax back pressure on column to attain the level flight attitude</a:t>
            </a:r>
          </a:p>
          <a:p>
            <a:pPr>
              <a:buFontTx/>
              <a:buAutoNum type="arabicPeriod"/>
            </a:pPr>
            <a:r>
              <a:rPr lang="en-GB" sz="1800" dirty="0"/>
              <a:t>Adjust power as required</a:t>
            </a:r>
          </a:p>
          <a:p>
            <a:pPr marL="457200" lvl="1" indent="0">
              <a:buNone/>
            </a:pPr>
            <a:r>
              <a:rPr lang="en-GB" sz="1800" dirty="0" smtClean="0"/>
              <a:t>         </a:t>
            </a:r>
            <a:r>
              <a:rPr lang="en-GB" sz="2400" dirty="0" smtClean="0">
                <a:solidFill>
                  <a:srgbClr val="FF0000"/>
                </a:solidFill>
              </a:rPr>
              <a:t>Turn </a:t>
            </a:r>
            <a:r>
              <a:rPr lang="en-GB" sz="2400" dirty="0">
                <a:solidFill>
                  <a:srgbClr val="FF0000"/>
                </a:solidFill>
              </a:rPr>
              <a:t>is transient manoeuvre so no need to trim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04528" y="1052736"/>
            <a:ext cx="66967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n-cs"/>
              </a:rPr>
              <a:t>To exit the turn onto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n-cs"/>
              </a:rPr>
              <a:t> a specific reference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9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284984"/>
            <a:ext cx="841814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Magnetic compass</a:t>
            </a:r>
          </a:p>
          <a:p>
            <a:r>
              <a:rPr lang="en-GB" sz="2000" dirty="0"/>
              <a:t>When rolling out on a new northerly or southerly compass heading you need to be aware of its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turning errors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- UNOS</a:t>
            </a:r>
            <a:endParaRPr lang="en-GB" sz="2000" i="1" dirty="0" smtClean="0">
              <a:solidFill>
                <a:schemeClr val="bg2"/>
              </a:solidFill>
            </a:endParaRPr>
          </a:p>
          <a:p>
            <a:r>
              <a:rPr lang="en-GB" sz="2000" dirty="0" smtClean="0"/>
              <a:t>Use the compass before turning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decide on the direction of turn, the required heading change </a:t>
            </a:r>
            <a:r>
              <a:rPr lang="en-GB" dirty="0" smtClean="0"/>
              <a:t>and estimate </a:t>
            </a:r>
            <a:r>
              <a:rPr lang="en-GB" dirty="0"/>
              <a:t>reference point to roll out on</a:t>
            </a:r>
          </a:p>
          <a:p>
            <a:r>
              <a:rPr lang="en-GB" sz="2000" dirty="0"/>
              <a:t>Any adjustments can be done once the turn is complete and compass is steady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 descr="comp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8784" y="692696"/>
            <a:ext cx="3528392" cy="340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36"/>
            <a:ext cx="841814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Magnetic compass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Example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2060848"/>
            <a:ext cx="3312368" cy="312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0" descr="MCj0303659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3315513"/>
            <a:ext cx="1321287" cy="100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92960" y="-12515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880992" y="2852936"/>
            <a:ext cx="1800200" cy="936104"/>
            <a:chOff x="1928664" y="4365104"/>
            <a:chExt cx="1800200" cy="936104"/>
          </a:xfrm>
        </p:grpSpPr>
        <p:sp>
          <p:nvSpPr>
            <p:cNvPr id="11" name="Oval 10"/>
            <p:cNvSpPr/>
            <p:nvPr/>
          </p:nvSpPr>
          <p:spPr>
            <a:xfrm>
              <a:off x="2633192" y="501317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664" y="4365104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Aiming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Point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Arc 24"/>
          <p:cNvSpPr/>
          <p:nvPr/>
        </p:nvSpPr>
        <p:spPr>
          <a:xfrm rot="10800000">
            <a:off x="6321152" y="2163385"/>
            <a:ext cx="3096344" cy="2952328"/>
          </a:xfrm>
          <a:prstGeom prst="arc">
            <a:avLst>
              <a:gd name="adj1" fmla="val 16200000"/>
              <a:gd name="adj2" fmla="val 5375910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2060848"/>
            <a:ext cx="3312368" cy="312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90" descr="MCj0303659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6602">
            <a:off x="2882586" y="3188532"/>
            <a:ext cx="1321287" cy="100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3"/>
          <p:cNvGrpSpPr/>
          <p:nvPr/>
        </p:nvGrpSpPr>
        <p:grpSpPr>
          <a:xfrm>
            <a:off x="-15552" y="2780928"/>
            <a:ext cx="1800200" cy="936104"/>
            <a:chOff x="488504" y="4365104"/>
            <a:chExt cx="1800200" cy="936104"/>
          </a:xfrm>
        </p:grpSpPr>
        <p:sp>
          <p:nvSpPr>
            <p:cNvPr id="31" name="Oval 30"/>
            <p:cNvSpPr/>
            <p:nvPr/>
          </p:nvSpPr>
          <p:spPr>
            <a:xfrm>
              <a:off x="1280592" y="501317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8504" y="4365104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Aiming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Point</a:t>
              </a:r>
            </a:p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Arc 32"/>
          <p:cNvSpPr/>
          <p:nvPr/>
        </p:nvSpPr>
        <p:spPr>
          <a:xfrm rot="16200000">
            <a:off x="1784648" y="2132856"/>
            <a:ext cx="3024336" cy="2880320"/>
          </a:xfrm>
          <a:prstGeom prst="arc">
            <a:avLst>
              <a:gd name="adj1" fmla="val 16200000"/>
              <a:gd name="adj2" fmla="val 19956994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1784648" y="3645022"/>
            <a:ext cx="1728192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2354166" y="2499442"/>
            <a:ext cx="1440160" cy="8510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88504" y="5301208"/>
            <a:ext cx="84181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n-cs"/>
                <a:sym typeface="Wingdings" pitchFamily="2" charset="2"/>
              </a:rPr>
              <a:t>Estimating 90/180 deg  -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rebuchet MS" pitchFamily="34" charset="0"/>
                <a:ea typeface="ＭＳ Ｐゴシック" pitchFamily="24" charset="-128"/>
                <a:cs typeface="+mn-cs"/>
                <a:sym typeface="Wingdings" pitchFamily="2" charset="2"/>
              </a:rPr>
              <a:t>L to R wingtip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 pitchFamily="34" charset="0"/>
              <a:ea typeface="ＭＳ Ｐゴシック" pitchFamily="24" charset="-128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5300" y="188640"/>
            <a:ext cx="8915400" cy="792088"/>
            <a:chOff x="495300" y="188640"/>
            <a:chExt cx="8915400" cy="792088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495300" y="188640"/>
              <a:ext cx="89154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GB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Exercise 9a - Level turns up to 30  bank angle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5313040" y="33265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3.33333E-6 L 0.01138 -0.0273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2.96296E-6 L -0.02307 -0.0835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33" grpId="0" animBg="1"/>
      <p:bldP spid="2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869</Words>
  <Application>Microsoft Office PowerPoint</Application>
  <PresentationFormat>A4 Paper (210x297 mm)</PresentationFormat>
  <Paragraphs>242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Exercise 9a  Turning Flight: Level turns up to 30 angle of bank </vt:lpstr>
      <vt:lpstr> Exercise 9a - Level turns up to 30  bank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9a  Turning Flight: Level turns up to 30 angle of bank </vt:lpstr>
      <vt:lpstr>Exercise 9b  Climbing and descending turns up to 30 angle of bank </vt:lpstr>
      <vt:lpstr> Exercise 9b – Climbing and descending turns</vt:lpstr>
      <vt:lpstr> Exercise 9b – Climbing and descending turns</vt:lpstr>
      <vt:lpstr> Exercise 9b – Climbing and descending turns</vt:lpstr>
      <vt:lpstr> Exercise 9b – Climbing and descending turns</vt:lpstr>
      <vt:lpstr> Exercise 9b – Climbing and descending turns</vt:lpstr>
      <vt:lpstr>PowerPoint Presentation</vt:lpstr>
      <vt:lpstr>PowerPoint Presentation</vt:lpstr>
      <vt:lpstr>Exercise 9b  Climbing and descending turns up to 30 angle of bank 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275</cp:revision>
  <dcterms:created xsi:type="dcterms:W3CDTF">2006-05-24T18:30:12Z</dcterms:created>
  <dcterms:modified xsi:type="dcterms:W3CDTF">2020-07-02T12:39:17Z</dcterms:modified>
</cp:coreProperties>
</file>