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media/image1.jpeg" ContentType="image/jpeg"/>
  <Override PartName="/ppt/media/image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9906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p:spTree>
      <p:nvGrpSpPr>
        <p:cNvPr id="1" name=""/>
        <p:cNvGrpSpPr/>
        <p:nvPr/>
      </p:nvGrpSpPr>
      <p:grpSpPr>
        <a:xfrm>
          <a:off x="0" y="0"/>
          <a:ext cx="0" cy="0"/>
          <a:chOff x="0" y="0"/>
          <a:chExt cx="0" cy="0"/>
        </a:xfrm>
      </p:grpSpPr>
      <p:sp>
        <p:nvSpPr>
          <p:cNvPr id="12" name="Title Text"/>
          <p:cNvSpPr txBox="1"/>
          <p:nvPr>
            <p:ph type="title"/>
          </p:nvPr>
        </p:nvSpPr>
        <p:spPr>
          <a:xfrm>
            <a:off x="742950" y="2130425"/>
            <a:ext cx="8420100" cy="1470026"/>
          </a:xfrm>
          <a:prstGeom prst="rect">
            <a:avLst/>
          </a:prstGeom>
        </p:spPr>
        <p:txBody>
          <a:bodyPr/>
          <a:lstStyle>
            <a:lvl1pPr>
              <a:defRPr sz="4000"/>
            </a:lvl1pPr>
          </a:lstStyle>
          <a:p>
            <a:pPr/>
            <a:r>
              <a:t>Title Text</a:t>
            </a:r>
          </a:p>
        </p:txBody>
      </p:sp>
      <p:sp>
        <p:nvSpPr>
          <p:cNvPr id="13" name="Body Level One…"/>
          <p:cNvSpPr txBox="1"/>
          <p:nvPr>
            <p:ph type="body" sz="quarter" idx="1"/>
          </p:nvPr>
        </p:nvSpPr>
        <p:spPr>
          <a:xfrm>
            <a:off x="1485900" y="3886200"/>
            <a:ext cx="6934200" cy="1752600"/>
          </a:xfrm>
          <a:prstGeom prst="rect">
            <a:avLst/>
          </a:prstGeom>
        </p:spPr>
        <p:txBody>
          <a:bodyPr/>
          <a:lstStyle>
            <a:lvl1pPr marL="0" indent="0" algn="ctr">
              <a:buSzTx/>
              <a:buNone/>
            </a:lvl1pP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9152076" y="6359197"/>
            <a:ext cx="258624" cy="2483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97" name="Picture 11" descr="Picture 11"/>
          <p:cNvPicPr>
            <a:picLocks noChangeAspect="1"/>
          </p:cNvPicPr>
          <p:nvPr/>
        </p:nvPicPr>
        <p:blipFill>
          <a:blip r:embed="rId2">
            <a:extLst/>
          </a:blip>
          <a:stretch>
            <a:fillRect/>
          </a:stretch>
        </p:blipFill>
        <p:spPr>
          <a:xfrm>
            <a:off x="0" y="1"/>
            <a:ext cx="9906000" cy="6854826"/>
          </a:xfrm>
          <a:prstGeom prst="rect">
            <a:avLst/>
          </a:prstGeom>
          <a:ln w="12700">
            <a:miter lim="400000"/>
          </a:ln>
        </p:spPr>
      </p:pic>
      <p:sp>
        <p:nvSpPr>
          <p:cNvPr id="98" name="Title Text"/>
          <p:cNvSpPr txBox="1"/>
          <p:nvPr>
            <p:ph type="title"/>
          </p:nvPr>
        </p:nvSpPr>
        <p:spPr>
          <a:xfrm>
            <a:off x="1941645" y="4800600"/>
            <a:ext cx="5943601" cy="566738"/>
          </a:xfrm>
          <a:prstGeom prst="rect">
            <a:avLst/>
          </a:prstGeom>
        </p:spPr>
        <p:txBody>
          <a:bodyPr anchor="b"/>
          <a:lstStyle>
            <a:lvl1pPr algn="l">
              <a:defRPr sz="2000"/>
            </a:lvl1pPr>
          </a:lstStyle>
          <a:p>
            <a:pPr/>
            <a:r>
              <a:t>Title Text</a:t>
            </a:r>
          </a:p>
        </p:txBody>
      </p:sp>
      <p:sp>
        <p:nvSpPr>
          <p:cNvPr id="99" name="Picture Placeholder 2"/>
          <p:cNvSpPr/>
          <p:nvPr>
            <p:ph type="pic" sz="half" idx="21"/>
          </p:nvPr>
        </p:nvSpPr>
        <p:spPr>
          <a:xfrm>
            <a:off x="1941645" y="612775"/>
            <a:ext cx="5943601" cy="4114800"/>
          </a:xfrm>
          <a:prstGeom prst="rect">
            <a:avLst/>
          </a:prstGeom>
        </p:spPr>
        <p:txBody>
          <a:bodyPr lIns="91439" rIns="91439">
            <a:noAutofit/>
          </a:bodyPr>
          <a:lstStyle/>
          <a:p>
            <a:pPr/>
          </a:p>
        </p:txBody>
      </p:sp>
      <p:sp>
        <p:nvSpPr>
          <p:cNvPr id="100" name="Body Level One…"/>
          <p:cNvSpPr txBox="1"/>
          <p:nvPr>
            <p:ph type="body" sz="quarter" idx="1"/>
          </p:nvPr>
        </p:nvSpPr>
        <p:spPr>
          <a:xfrm>
            <a:off x="1941645" y="5367337"/>
            <a:ext cx="59436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Text, and Content">
    <p:spTree>
      <p:nvGrpSpPr>
        <p:cNvPr id="1" name=""/>
        <p:cNvGrpSpPr/>
        <p:nvPr/>
      </p:nvGrpSpPr>
      <p:grpSpPr>
        <a:xfrm>
          <a:off x="0" y="0"/>
          <a:ext cx="0" cy="0"/>
          <a:chOff x="0" y="0"/>
          <a:chExt cx="0" cy="0"/>
        </a:xfrm>
      </p:grpSpPr>
      <p:pic>
        <p:nvPicPr>
          <p:cNvPr id="108" name="Picture 11" descr="Picture 11"/>
          <p:cNvPicPr>
            <a:picLocks noChangeAspect="1"/>
          </p:cNvPicPr>
          <p:nvPr/>
        </p:nvPicPr>
        <p:blipFill>
          <a:blip r:embed="rId2">
            <a:extLst/>
          </a:blip>
          <a:stretch>
            <a:fillRect/>
          </a:stretch>
        </p:blipFill>
        <p:spPr>
          <a:xfrm>
            <a:off x="0" y="1"/>
            <a:ext cx="9906000" cy="6854826"/>
          </a:xfrm>
          <a:prstGeom prst="rect">
            <a:avLst/>
          </a:prstGeom>
          <a:ln w="12700">
            <a:miter lim="400000"/>
          </a:ln>
        </p:spPr>
      </p:pic>
      <p:sp>
        <p:nvSpPr>
          <p:cNvPr id="109" name="Title Text"/>
          <p:cNvSpPr txBox="1"/>
          <p:nvPr>
            <p:ph type="title"/>
          </p:nvPr>
        </p:nvSpPr>
        <p:spPr>
          <a:prstGeom prst="rect">
            <a:avLst/>
          </a:prstGeom>
        </p:spPr>
        <p:txBody>
          <a:bodyPr/>
          <a:lstStyle/>
          <a:p>
            <a:pPr/>
            <a:r>
              <a:t>Title Text</a:t>
            </a:r>
          </a:p>
        </p:txBody>
      </p:sp>
      <p:sp>
        <p:nvSpPr>
          <p:cNvPr id="110" name="Body Level One…"/>
          <p:cNvSpPr txBox="1"/>
          <p:nvPr>
            <p:ph type="body" sz="half" idx="1"/>
          </p:nvPr>
        </p:nvSpPr>
        <p:spPr>
          <a:xfrm>
            <a:off x="495300" y="1412875"/>
            <a:ext cx="4375150" cy="4525964"/>
          </a:xfrm>
          <a:prstGeom prst="rect">
            <a:avLst/>
          </a:prstGeom>
        </p:spPr>
        <p:txBody>
          <a:bodyPr/>
          <a:lstStyle>
            <a:lvl1pPr>
              <a:buBlip>
                <a:blip r:embed="rId3"/>
              </a:buBlip>
            </a:lvl1p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1" name="Title Text"/>
          <p:cNvSpPr txBox="1"/>
          <p:nvPr>
            <p:ph type="title"/>
          </p:nvPr>
        </p:nvSpPr>
        <p:spPr>
          <a:xfrm>
            <a:off x="742950" y="2130425"/>
            <a:ext cx="8420100" cy="1470026"/>
          </a:xfrm>
          <a:prstGeom prst="rect">
            <a:avLst/>
          </a:prstGeom>
        </p:spPr>
        <p:txBody>
          <a:bodyPr/>
          <a:lstStyle/>
          <a:p>
            <a:pPr/>
            <a:r>
              <a:t>Title Text</a:t>
            </a:r>
          </a:p>
        </p:txBody>
      </p:sp>
      <p:sp>
        <p:nvSpPr>
          <p:cNvPr id="22" name="Body Level One…"/>
          <p:cNvSpPr txBox="1"/>
          <p:nvPr>
            <p:ph type="body" sz="quarter" idx="1"/>
          </p:nvPr>
        </p:nvSpPr>
        <p:spPr>
          <a:xfrm>
            <a:off x="1485900" y="3886200"/>
            <a:ext cx="6934200" cy="1752600"/>
          </a:xfrm>
          <a:prstGeom prst="rect">
            <a:avLst/>
          </a:prstGeom>
        </p:spPr>
        <p:txBody>
          <a:bodyPr/>
          <a:lstStyle>
            <a:lvl1pPr marL="0" indent="0" algn="ctr">
              <a:buSzTx/>
              <a:buNone/>
              <a:defRPr>
                <a:solidFill>
                  <a:srgbClr val="888888"/>
                </a:solidFill>
              </a:defRPr>
            </a:lvl1pPr>
            <a:lvl2pPr marL="0" indent="457200" algn="ctr">
              <a:buSzTx/>
              <a:buNone/>
              <a:defRPr>
                <a:solidFill>
                  <a:srgbClr val="888888"/>
                </a:solidFill>
              </a:defRPr>
            </a:lvl2pPr>
            <a:lvl3pPr marL="0" indent="914400" algn="ctr">
              <a:buSzTx/>
              <a:buNone/>
              <a:defRPr>
                <a:solidFill>
                  <a:srgbClr val="888888"/>
                </a:solidFill>
              </a:defRPr>
            </a:lvl3pPr>
            <a:lvl4pPr marL="0" indent="1371600" algn="ctr">
              <a:buSzTx/>
              <a:buNone/>
              <a:defRPr>
                <a:solidFill>
                  <a:srgbClr val="888888"/>
                </a:solidFill>
              </a:defRPr>
            </a:lvl4pPr>
            <a:lvl5pPr marL="0" indent="1828800" algn="ctr">
              <a:buSz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0" name="Title Text"/>
          <p:cNvSpPr txBox="1"/>
          <p:nvPr>
            <p:ph type="title"/>
          </p:nvPr>
        </p:nvSpPr>
        <p:spPr>
          <a:prstGeom prst="rect">
            <a:avLst/>
          </a:prstGeom>
        </p:spPr>
        <p:txBody>
          <a:bodyPr/>
          <a:lstStyle/>
          <a:p>
            <a:pPr/>
            <a:r>
              <a:t>Title Text</a:t>
            </a:r>
          </a:p>
        </p:txBody>
      </p:sp>
      <p:sp>
        <p:nvSpPr>
          <p:cNvPr id="31" name="Body Level One…"/>
          <p:cNvSpPr txBox="1"/>
          <p:nvPr>
            <p:ph type="body" idx="1"/>
          </p:nvPr>
        </p:nvSpPr>
        <p:spPr>
          <a:prstGeom prst="rect">
            <a:avLst/>
          </a:prstGeom>
        </p:spPr>
        <p:txBody>
          <a:bodyPr/>
          <a:lstStyle>
            <a:lvl1pPr>
              <a:buBlip>
                <a:blip r:embed="rId2"/>
              </a:buBlip>
            </a:lvl1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39" name="Picture 11" descr="Picture 11"/>
          <p:cNvPicPr>
            <a:picLocks noChangeAspect="1"/>
          </p:cNvPicPr>
          <p:nvPr/>
        </p:nvPicPr>
        <p:blipFill>
          <a:blip r:embed="rId2">
            <a:extLst/>
          </a:blip>
          <a:stretch>
            <a:fillRect/>
          </a:stretch>
        </p:blipFill>
        <p:spPr>
          <a:xfrm>
            <a:off x="0" y="1"/>
            <a:ext cx="9906000" cy="6854826"/>
          </a:xfrm>
          <a:prstGeom prst="rect">
            <a:avLst/>
          </a:prstGeom>
          <a:ln w="12700">
            <a:miter lim="400000"/>
          </a:ln>
        </p:spPr>
      </p:pic>
      <p:sp>
        <p:nvSpPr>
          <p:cNvPr id="40" name="Title Text"/>
          <p:cNvSpPr txBox="1"/>
          <p:nvPr>
            <p:ph type="title"/>
          </p:nvPr>
        </p:nvSpPr>
        <p:spPr>
          <a:xfrm>
            <a:off x="782506" y="4406901"/>
            <a:ext cx="8420101" cy="1362076"/>
          </a:xfrm>
          <a:prstGeom prst="rect">
            <a:avLst/>
          </a:prstGeom>
        </p:spPr>
        <p:txBody>
          <a:bodyPr anchor="t"/>
          <a:lstStyle>
            <a:lvl1pPr algn="l">
              <a:defRPr cap="all" sz="4000"/>
            </a:lvl1pPr>
          </a:lstStyle>
          <a:p>
            <a:pPr/>
            <a:r>
              <a:t>Title Text</a:t>
            </a:r>
          </a:p>
        </p:txBody>
      </p:sp>
      <p:sp>
        <p:nvSpPr>
          <p:cNvPr id="41" name="Body Level One…"/>
          <p:cNvSpPr txBox="1"/>
          <p:nvPr>
            <p:ph type="body" sz="quarter" idx="1"/>
          </p:nvPr>
        </p:nvSpPr>
        <p:spPr>
          <a:xfrm>
            <a:off x="782506" y="2906713"/>
            <a:ext cx="8420101" cy="1500188"/>
          </a:xfrm>
          <a:prstGeom prst="rect">
            <a:avLst/>
          </a:prstGeom>
        </p:spPr>
        <p:txBody>
          <a:bodyPr anchor="b"/>
          <a:lstStyle>
            <a:lvl1pPr marL="0" indent="0">
              <a:spcBef>
                <a:spcPts val="400"/>
              </a:spcBef>
              <a:buSzTx/>
              <a:buNone/>
              <a:defRPr sz="2000">
                <a:solidFill>
                  <a:srgbClr val="888888"/>
                </a:solidFill>
              </a:defRPr>
            </a:lvl1pPr>
            <a:lvl2pPr marL="0" indent="457200">
              <a:spcBef>
                <a:spcPts val="400"/>
              </a:spcBef>
              <a:buSzTx/>
              <a:buNone/>
              <a:defRPr sz="2000">
                <a:solidFill>
                  <a:srgbClr val="888888"/>
                </a:solidFill>
              </a:defRPr>
            </a:lvl2pPr>
            <a:lvl3pPr marL="0" indent="914400">
              <a:spcBef>
                <a:spcPts val="400"/>
              </a:spcBef>
              <a:buSzTx/>
              <a:buNone/>
              <a:defRPr sz="2000">
                <a:solidFill>
                  <a:srgbClr val="888888"/>
                </a:solidFill>
              </a:defRPr>
            </a:lvl3pPr>
            <a:lvl4pPr marL="0" indent="1371600">
              <a:spcBef>
                <a:spcPts val="400"/>
              </a:spcBef>
              <a:buSzTx/>
              <a:buNone/>
              <a:defRPr sz="2000">
                <a:solidFill>
                  <a:srgbClr val="888888"/>
                </a:solidFill>
              </a:defRPr>
            </a:lvl4pPr>
            <a:lvl5pPr marL="0" indent="1828800">
              <a:spcBef>
                <a:spcPts val="400"/>
              </a:spcBef>
              <a:buSz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Body Level One…"/>
          <p:cNvSpPr txBox="1"/>
          <p:nvPr>
            <p:ph type="body" sz="half" idx="1"/>
          </p:nvPr>
        </p:nvSpPr>
        <p:spPr>
          <a:xfrm>
            <a:off x="495300" y="1600200"/>
            <a:ext cx="4375150" cy="4525964"/>
          </a:xfrm>
          <a:prstGeom prst="rect">
            <a:avLst/>
          </a:prstGeom>
        </p:spPr>
        <p:txBody>
          <a:bodyPr/>
          <a:lstStyle>
            <a:lvl1pPr>
              <a:spcBef>
                <a:spcPts val="600"/>
              </a:spcBef>
              <a:buBlip>
                <a:blip r:embed="rId2"/>
              </a:buBlip>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58" name="Picture 11" descr="Picture 11"/>
          <p:cNvPicPr>
            <a:picLocks noChangeAspect="1"/>
          </p:cNvPicPr>
          <p:nvPr/>
        </p:nvPicPr>
        <p:blipFill>
          <a:blip r:embed="rId2">
            <a:extLst/>
          </a:blip>
          <a:stretch>
            <a:fillRect/>
          </a:stretch>
        </p:blipFill>
        <p:spPr>
          <a:xfrm>
            <a:off x="0" y="1"/>
            <a:ext cx="9906000" cy="6854826"/>
          </a:xfrm>
          <a:prstGeom prst="rect">
            <a:avLst/>
          </a:prstGeom>
          <a:ln w="12700">
            <a:miter lim="400000"/>
          </a:ln>
        </p:spPr>
      </p:pic>
      <p:sp>
        <p:nvSpPr>
          <p:cNvPr id="59" name="Title Text"/>
          <p:cNvSpPr txBox="1"/>
          <p:nvPr>
            <p:ph type="title"/>
          </p:nvPr>
        </p:nvSpPr>
        <p:spPr>
          <a:prstGeom prst="rect">
            <a:avLst/>
          </a:prstGeom>
        </p:spPr>
        <p:txBody>
          <a:bodyPr/>
          <a:lstStyle/>
          <a:p>
            <a:pPr/>
            <a:r>
              <a:t>Title Text</a:t>
            </a:r>
          </a:p>
        </p:txBody>
      </p:sp>
      <p:sp>
        <p:nvSpPr>
          <p:cNvPr id="60" name="Body Level One…"/>
          <p:cNvSpPr txBox="1"/>
          <p:nvPr>
            <p:ph type="body" sz="quarter" idx="1"/>
          </p:nvPr>
        </p:nvSpPr>
        <p:spPr>
          <a:xfrm>
            <a:off x="495300" y="1535112"/>
            <a:ext cx="4376871" cy="639763"/>
          </a:xfrm>
          <a:prstGeom prst="rect">
            <a:avLst/>
          </a:prstGeom>
        </p:spPr>
        <p:txBody>
          <a:bodyPr anchor="b"/>
          <a:lstStyle>
            <a:lvl1pPr marL="0" indent="0">
              <a:buSzTx/>
              <a:buNone/>
              <a:defRPr b="1"/>
            </a:lvl1pPr>
            <a:lvl2pPr marL="0" indent="457200">
              <a:buSzTx/>
              <a:buNone/>
              <a:defRPr b="1"/>
            </a:lvl2pPr>
            <a:lvl3pPr marL="0" indent="914400">
              <a:buSzTx/>
              <a:buNone/>
              <a:defRPr b="1"/>
            </a:lvl3pPr>
            <a:lvl4pPr marL="0" indent="1371600">
              <a:buSzTx/>
              <a:buNone/>
              <a:defRPr b="1"/>
            </a:lvl4pPr>
            <a:lvl5pPr marL="0" indent="1828800">
              <a:buSzTx/>
              <a:buNone/>
              <a:defRPr b="1"/>
            </a:lvl5pPr>
          </a:lstStyle>
          <a:p>
            <a:pPr/>
            <a:r>
              <a:t>Body Level One</a:t>
            </a:r>
          </a:p>
          <a:p>
            <a:pPr lvl="1"/>
            <a:r>
              <a:t>Body Level Two</a:t>
            </a:r>
          </a:p>
          <a:p>
            <a:pPr lvl="2"/>
            <a:r>
              <a:t>Body Level Three</a:t>
            </a:r>
          </a:p>
          <a:p>
            <a:pPr lvl="3"/>
            <a:r>
              <a:t>Body Level Four</a:t>
            </a:r>
          </a:p>
          <a:p>
            <a:pPr lvl="4"/>
            <a:r>
              <a:t>Body Level Five</a:t>
            </a:r>
          </a:p>
        </p:txBody>
      </p:sp>
      <p:sp>
        <p:nvSpPr>
          <p:cNvPr id="61" name="Text Placeholder 4"/>
          <p:cNvSpPr/>
          <p:nvPr>
            <p:ph type="body" sz="quarter" idx="21"/>
          </p:nvPr>
        </p:nvSpPr>
        <p:spPr>
          <a:xfrm>
            <a:off x="5032111" y="1535112"/>
            <a:ext cx="4378591" cy="639763"/>
          </a:xfrm>
          <a:prstGeom prst="rect">
            <a:avLst/>
          </a:prstGeom>
        </p:spPr>
        <p:txBody>
          <a:bodyPr anchor="b"/>
          <a:lstStyle/>
          <a:p>
            <a:pPr marL="0" indent="0">
              <a:buSzTx/>
              <a:buNone/>
              <a:defRPr b="1"/>
            </a:pP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69" name="Picture 11" descr="Picture 11"/>
          <p:cNvPicPr>
            <a:picLocks noChangeAspect="1"/>
          </p:cNvPicPr>
          <p:nvPr/>
        </p:nvPicPr>
        <p:blipFill>
          <a:blip r:embed="rId2">
            <a:extLst/>
          </a:blip>
          <a:stretch>
            <a:fillRect/>
          </a:stretch>
        </p:blipFill>
        <p:spPr>
          <a:xfrm>
            <a:off x="0" y="1"/>
            <a:ext cx="9906000" cy="6854826"/>
          </a:xfrm>
          <a:prstGeom prst="rect">
            <a:avLst/>
          </a:prstGeom>
          <a:ln w="12700">
            <a:miter lim="400000"/>
          </a:ln>
        </p:spPr>
      </p:pic>
      <p:sp>
        <p:nvSpPr>
          <p:cNvPr id="70" name="Title Text"/>
          <p:cNvSpPr txBox="1"/>
          <p:nvPr>
            <p:ph type="title"/>
          </p:nvPr>
        </p:nvSpPr>
        <p:spPr>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78" name="Picture 11" descr="Picture 11"/>
          <p:cNvPicPr>
            <a:picLocks noChangeAspect="1"/>
          </p:cNvPicPr>
          <p:nvPr/>
        </p:nvPicPr>
        <p:blipFill>
          <a:blip r:embed="rId2">
            <a:extLst/>
          </a:blip>
          <a:stretch>
            <a:fillRect/>
          </a:stretch>
        </p:blipFill>
        <p:spPr>
          <a:xfrm>
            <a:off x="0" y="1"/>
            <a:ext cx="9906000" cy="6854826"/>
          </a:xfrm>
          <a:prstGeom prst="rect">
            <a:avLst/>
          </a:prstGeom>
          <a:ln w="12700">
            <a:miter lim="400000"/>
          </a:ln>
        </p:spPr>
      </p:pic>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86" name="Picture 11" descr="Picture 11"/>
          <p:cNvPicPr>
            <a:picLocks noChangeAspect="1"/>
          </p:cNvPicPr>
          <p:nvPr/>
        </p:nvPicPr>
        <p:blipFill>
          <a:blip r:embed="rId2">
            <a:extLst/>
          </a:blip>
          <a:stretch>
            <a:fillRect/>
          </a:stretch>
        </p:blipFill>
        <p:spPr>
          <a:xfrm>
            <a:off x="0" y="1"/>
            <a:ext cx="9906000" cy="6854826"/>
          </a:xfrm>
          <a:prstGeom prst="rect">
            <a:avLst/>
          </a:prstGeom>
          <a:ln w="12700">
            <a:miter lim="400000"/>
          </a:ln>
        </p:spPr>
      </p:pic>
      <p:sp>
        <p:nvSpPr>
          <p:cNvPr id="87" name="Title Text"/>
          <p:cNvSpPr txBox="1"/>
          <p:nvPr>
            <p:ph type="title"/>
          </p:nvPr>
        </p:nvSpPr>
        <p:spPr>
          <a:xfrm>
            <a:off x="495300" y="273050"/>
            <a:ext cx="3259007" cy="1162050"/>
          </a:xfrm>
          <a:prstGeom prst="rect">
            <a:avLst/>
          </a:prstGeom>
        </p:spPr>
        <p:txBody>
          <a:bodyPr anchor="b"/>
          <a:lstStyle>
            <a:lvl1pPr algn="l">
              <a:defRPr sz="2000"/>
            </a:lvl1pPr>
          </a:lstStyle>
          <a:p>
            <a:pPr/>
            <a:r>
              <a:t>Title Text</a:t>
            </a:r>
          </a:p>
        </p:txBody>
      </p:sp>
      <p:sp>
        <p:nvSpPr>
          <p:cNvPr id="88" name="Body Level One…"/>
          <p:cNvSpPr txBox="1"/>
          <p:nvPr>
            <p:ph type="body" idx="1"/>
          </p:nvPr>
        </p:nvSpPr>
        <p:spPr>
          <a:xfrm>
            <a:off x="3872970" y="273050"/>
            <a:ext cx="5537730" cy="5853114"/>
          </a:xfrm>
          <a:prstGeom prst="rect">
            <a:avLst/>
          </a:prstGeom>
        </p:spPr>
        <p:txBody>
          <a:bodyPr/>
          <a:lstStyle>
            <a:lvl1pPr>
              <a:spcBef>
                <a:spcPts val="700"/>
              </a:spcBef>
              <a:buBlip>
                <a:blip r:embed="rId3"/>
              </a:buBlip>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89" name="Text Placeholder 3"/>
          <p:cNvSpPr/>
          <p:nvPr>
            <p:ph type="body" sz="half" idx="21"/>
          </p:nvPr>
        </p:nvSpPr>
        <p:spPr>
          <a:xfrm>
            <a:off x="495299" y="1435101"/>
            <a:ext cx="3259008" cy="4691063"/>
          </a:xfrm>
          <a:prstGeom prst="rect">
            <a:avLst/>
          </a:prstGeom>
        </p:spPr>
        <p:txBody>
          <a:bodyPr/>
          <a:lstStyle/>
          <a:p>
            <a:pPr marL="0" indent="0">
              <a:spcBef>
                <a:spcPts val="300"/>
              </a:spcBef>
              <a:buSzTx/>
              <a:buNone/>
              <a:defRPr sz="1400"/>
            </a:pP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11" descr="Picture 11"/>
          <p:cNvPicPr>
            <a:picLocks noChangeAspect="1"/>
          </p:cNvPicPr>
          <p:nvPr/>
        </p:nvPicPr>
        <p:blipFill>
          <a:blip r:embed="rId2">
            <a:extLst/>
          </a:blip>
          <a:stretch>
            <a:fillRect/>
          </a:stretch>
        </p:blipFill>
        <p:spPr>
          <a:xfrm>
            <a:off x="0" y="1"/>
            <a:ext cx="9906000" cy="6854826"/>
          </a:xfrm>
          <a:prstGeom prst="rect">
            <a:avLst/>
          </a:prstGeom>
          <a:ln w="12700">
            <a:miter lim="400000"/>
          </a:ln>
        </p:spPr>
      </p:pic>
      <p:sp>
        <p:nvSpPr>
          <p:cNvPr id="3" name="Title Text"/>
          <p:cNvSpPr txBox="1"/>
          <p:nvPr>
            <p:ph type="title"/>
          </p:nvPr>
        </p:nvSpPr>
        <p:spPr>
          <a:xfrm>
            <a:off x="495300" y="476250"/>
            <a:ext cx="8915400" cy="57943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495300" y="1412875"/>
            <a:ext cx="8915400" cy="45259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buBlip>
                <a:blip r:embed="rId3"/>
              </a:buBlip>
            </a:lvl1p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9152076" y="6414761"/>
            <a:ext cx="258624" cy="248306"/>
          </a:xfrm>
          <a:prstGeom prst="rect">
            <a:avLst/>
          </a:prstGeom>
          <a:ln w="12700">
            <a:miter lim="400000"/>
          </a:ln>
        </p:spPr>
        <p:txBody>
          <a:bodyPr wrap="none" lIns="45719" rIns="45719" anchor="ctr">
            <a:spAutoFit/>
          </a:bodyPr>
          <a:lstStyle>
            <a:lvl1pPr algn="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3000" u="none">
          <a:solidFill>
            <a:srgbClr val="292929"/>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b="1" baseline="0" cap="none" i="0" spc="0" strike="noStrike" sz="3000" u="none">
          <a:solidFill>
            <a:srgbClr val="292929"/>
          </a:solidFill>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b="1" baseline="0" cap="none" i="0" spc="0" strike="noStrike" sz="3000" u="none">
          <a:solidFill>
            <a:srgbClr val="292929"/>
          </a:solidFill>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b="1" baseline="0" cap="none" i="0" spc="0" strike="noStrike" sz="3000" u="none">
          <a:solidFill>
            <a:srgbClr val="292929"/>
          </a:solidFill>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b="1" baseline="0" cap="none" i="0" spc="0" strike="noStrike" sz="3000" u="none">
          <a:solidFill>
            <a:srgbClr val="292929"/>
          </a:solidFill>
          <a:uFillTx/>
          <a:latin typeface="Trebuchet MS"/>
          <a:ea typeface="Trebuchet MS"/>
          <a:cs typeface="Trebuchet MS"/>
          <a:sym typeface="Trebuchet MS"/>
        </a:defRPr>
      </a:lvl5pPr>
      <a:lvl6pPr marL="0" marR="0" indent="457200" algn="ctr" defTabSz="914400" rtl="0" latinLnBrk="0">
        <a:lnSpc>
          <a:spcPct val="100000"/>
        </a:lnSpc>
        <a:spcBef>
          <a:spcPts val="0"/>
        </a:spcBef>
        <a:spcAft>
          <a:spcPts val="0"/>
        </a:spcAft>
        <a:buClrTx/>
        <a:buSzTx/>
        <a:buFontTx/>
        <a:buNone/>
        <a:tabLst/>
        <a:defRPr b="1" baseline="0" cap="none" i="0" spc="0" strike="noStrike" sz="3000" u="none">
          <a:solidFill>
            <a:srgbClr val="292929"/>
          </a:solidFill>
          <a:uFillTx/>
          <a:latin typeface="Trebuchet MS"/>
          <a:ea typeface="Trebuchet MS"/>
          <a:cs typeface="Trebuchet MS"/>
          <a:sym typeface="Trebuchet MS"/>
        </a:defRPr>
      </a:lvl6pPr>
      <a:lvl7pPr marL="0" marR="0" indent="914400" algn="ctr" defTabSz="914400" rtl="0" latinLnBrk="0">
        <a:lnSpc>
          <a:spcPct val="100000"/>
        </a:lnSpc>
        <a:spcBef>
          <a:spcPts val="0"/>
        </a:spcBef>
        <a:spcAft>
          <a:spcPts val="0"/>
        </a:spcAft>
        <a:buClrTx/>
        <a:buSzTx/>
        <a:buFontTx/>
        <a:buNone/>
        <a:tabLst/>
        <a:defRPr b="1" baseline="0" cap="none" i="0" spc="0" strike="noStrike" sz="3000" u="none">
          <a:solidFill>
            <a:srgbClr val="292929"/>
          </a:solidFill>
          <a:uFillTx/>
          <a:latin typeface="Trebuchet MS"/>
          <a:ea typeface="Trebuchet MS"/>
          <a:cs typeface="Trebuchet MS"/>
          <a:sym typeface="Trebuchet MS"/>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3000" u="none">
          <a:solidFill>
            <a:srgbClr val="292929"/>
          </a:solidFill>
          <a:uFillTx/>
          <a:latin typeface="Trebuchet MS"/>
          <a:ea typeface="Trebuchet MS"/>
          <a:cs typeface="Trebuchet MS"/>
          <a:sym typeface="Trebuchet MS"/>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3000" u="none">
          <a:solidFill>
            <a:srgbClr val="292929"/>
          </a:solidFill>
          <a:uFillTx/>
          <a:latin typeface="Trebuchet MS"/>
          <a:ea typeface="Trebuchet MS"/>
          <a:cs typeface="Trebuchet MS"/>
          <a:sym typeface="Trebuchet MS"/>
        </a:defRPr>
      </a:lvl9pPr>
    </p:titleStyle>
    <p:bodyStyle>
      <a:lvl1pPr marL="342900" marR="0" indent="-342900" algn="l" defTabSz="914400" rtl="0" latinLnBrk="0">
        <a:lnSpc>
          <a:spcPct val="100000"/>
        </a:lnSpc>
        <a:spcBef>
          <a:spcPts val="500"/>
        </a:spcBef>
        <a:spcAft>
          <a:spcPts val="0"/>
        </a:spcAft>
        <a:buClrTx/>
        <a:buSzPct val="100000"/>
        <a:buFontTx/>
        <a:buBlip>
          <a:blip r:embed="rId3"/>
        </a:buBlip>
        <a:tabLst/>
        <a:defRPr b="0" baseline="0" cap="none" i="0" spc="0" strike="noStrike" sz="2400" u="none">
          <a:solidFill>
            <a:srgbClr val="292929"/>
          </a:solidFill>
          <a:uFillTx/>
          <a:latin typeface="Trebuchet MS"/>
          <a:ea typeface="Trebuchet MS"/>
          <a:cs typeface="Trebuchet MS"/>
          <a:sym typeface="Trebuchet MS"/>
        </a:defRPr>
      </a:lvl1pPr>
      <a:lvl2pPr marL="800100" marR="0" indent="-342900" algn="l" defTabSz="914400" rtl="0" latinLnBrk="0">
        <a:lnSpc>
          <a:spcPct val="100000"/>
        </a:lnSpc>
        <a:spcBef>
          <a:spcPts val="500"/>
        </a:spcBef>
        <a:spcAft>
          <a:spcPts val="0"/>
        </a:spcAft>
        <a:buClrTx/>
        <a:buSzPct val="100000"/>
        <a:buFontTx/>
        <a:buChar char="•"/>
        <a:tabLst/>
        <a:defRPr b="0" baseline="0" cap="none" i="0" spc="0" strike="noStrike" sz="2400" u="none">
          <a:solidFill>
            <a:srgbClr val="292929"/>
          </a:solidFill>
          <a:uFillTx/>
          <a:latin typeface="Trebuchet MS"/>
          <a:ea typeface="Trebuchet MS"/>
          <a:cs typeface="Trebuchet MS"/>
          <a:sym typeface="Trebuchet MS"/>
        </a:defRPr>
      </a:lvl2pPr>
      <a:lvl3pPr marL="1188719" marR="0" indent="-274319" algn="l" defTabSz="914400" rtl="0" latinLnBrk="0">
        <a:lnSpc>
          <a:spcPct val="100000"/>
        </a:lnSpc>
        <a:spcBef>
          <a:spcPts val="500"/>
        </a:spcBef>
        <a:spcAft>
          <a:spcPts val="0"/>
        </a:spcAft>
        <a:buClrTx/>
        <a:buSzPct val="100000"/>
        <a:buFontTx/>
        <a:buChar char="•"/>
        <a:tabLst/>
        <a:defRPr b="0" baseline="0" cap="none" i="0" spc="0" strike="noStrike" sz="2400" u="none">
          <a:solidFill>
            <a:srgbClr val="292929"/>
          </a:solidFill>
          <a:uFillTx/>
          <a:latin typeface="Trebuchet MS"/>
          <a:ea typeface="Trebuchet MS"/>
          <a:cs typeface="Trebuchet MS"/>
          <a:sym typeface="Trebuchet MS"/>
        </a:defRPr>
      </a:lvl3pPr>
      <a:lvl4pPr marL="1645920" marR="0" indent="-274320" algn="l" defTabSz="914400" rtl="0" latinLnBrk="0">
        <a:lnSpc>
          <a:spcPct val="100000"/>
        </a:lnSpc>
        <a:spcBef>
          <a:spcPts val="500"/>
        </a:spcBef>
        <a:spcAft>
          <a:spcPts val="0"/>
        </a:spcAft>
        <a:buClrTx/>
        <a:buSzPct val="100000"/>
        <a:buFontTx/>
        <a:buChar char="•"/>
        <a:tabLst/>
        <a:defRPr b="0" baseline="0" cap="none" i="0" spc="0" strike="noStrike" sz="2400" u="none">
          <a:solidFill>
            <a:srgbClr val="292929"/>
          </a:solidFill>
          <a:uFillTx/>
          <a:latin typeface="Trebuchet MS"/>
          <a:ea typeface="Trebuchet MS"/>
          <a:cs typeface="Trebuchet MS"/>
          <a:sym typeface="Trebuchet MS"/>
        </a:defRPr>
      </a:lvl4pPr>
      <a:lvl5pPr marL="2103120" marR="0" indent="-274320" algn="l" defTabSz="914400" rtl="0" latinLnBrk="0">
        <a:lnSpc>
          <a:spcPct val="100000"/>
        </a:lnSpc>
        <a:spcBef>
          <a:spcPts val="500"/>
        </a:spcBef>
        <a:spcAft>
          <a:spcPts val="0"/>
        </a:spcAft>
        <a:buClrTx/>
        <a:buSzPct val="100000"/>
        <a:buFontTx/>
        <a:buChar char="•"/>
        <a:tabLst/>
        <a:defRPr b="0" baseline="0" cap="none" i="0" spc="0" strike="noStrike" sz="2400" u="none">
          <a:solidFill>
            <a:srgbClr val="292929"/>
          </a:solidFill>
          <a:uFillTx/>
          <a:latin typeface="Trebuchet MS"/>
          <a:ea typeface="Trebuchet MS"/>
          <a:cs typeface="Trebuchet MS"/>
          <a:sym typeface="Trebuchet MS"/>
        </a:defRPr>
      </a:lvl5pPr>
      <a:lvl6pPr marL="2560320" marR="0" indent="-274320" algn="l" defTabSz="914400" rtl="0" latinLnBrk="0">
        <a:lnSpc>
          <a:spcPct val="100000"/>
        </a:lnSpc>
        <a:spcBef>
          <a:spcPts val="500"/>
        </a:spcBef>
        <a:spcAft>
          <a:spcPts val="0"/>
        </a:spcAft>
        <a:buClrTx/>
        <a:buSzPct val="100000"/>
        <a:buFontTx/>
        <a:buChar char="•"/>
        <a:tabLst/>
        <a:defRPr b="0" baseline="0" cap="none" i="0" spc="0" strike="noStrike" sz="2400" u="none">
          <a:solidFill>
            <a:srgbClr val="292929"/>
          </a:solidFill>
          <a:uFillTx/>
          <a:latin typeface="Trebuchet MS"/>
          <a:ea typeface="Trebuchet MS"/>
          <a:cs typeface="Trebuchet MS"/>
          <a:sym typeface="Trebuchet MS"/>
        </a:defRPr>
      </a:lvl6pPr>
      <a:lvl7pPr marL="3017520" marR="0" indent="-274320" algn="l" defTabSz="914400" rtl="0" latinLnBrk="0">
        <a:lnSpc>
          <a:spcPct val="100000"/>
        </a:lnSpc>
        <a:spcBef>
          <a:spcPts val="500"/>
        </a:spcBef>
        <a:spcAft>
          <a:spcPts val="0"/>
        </a:spcAft>
        <a:buClrTx/>
        <a:buSzPct val="100000"/>
        <a:buFontTx/>
        <a:buChar char="•"/>
        <a:tabLst/>
        <a:defRPr b="0" baseline="0" cap="none" i="0" spc="0" strike="noStrike" sz="2400" u="none">
          <a:solidFill>
            <a:srgbClr val="292929"/>
          </a:solidFill>
          <a:uFillTx/>
          <a:latin typeface="Trebuchet MS"/>
          <a:ea typeface="Trebuchet MS"/>
          <a:cs typeface="Trebuchet MS"/>
          <a:sym typeface="Trebuchet MS"/>
        </a:defRPr>
      </a:lvl7pPr>
      <a:lvl8pPr marL="3474720" marR="0" indent="-274320" algn="l" defTabSz="914400" rtl="0" latinLnBrk="0">
        <a:lnSpc>
          <a:spcPct val="100000"/>
        </a:lnSpc>
        <a:spcBef>
          <a:spcPts val="500"/>
        </a:spcBef>
        <a:spcAft>
          <a:spcPts val="0"/>
        </a:spcAft>
        <a:buClrTx/>
        <a:buSzPct val="100000"/>
        <a:buFontTx/>
        <a:buChar char="•"/>
        <a:tabLst/>
        <a:defRPr b="0" baseline="0" cap="none" i="0" spc="0" strike="noStrike" sz="2400" u="none">
          <a:solidFill>
            <a:srgbClr val="292929"/>
          </a:solidFill>
          <a:uFillTx/>
          <a:latin typeface="Trebuchet MS"/>
          <a:ea typeface="Trebuchet MS"/>
          <a:cs typeface="Trebuchet MS"/>
          <a:sym typeface="Trebuchet MS"/>
        </a:defRPr>
      </a:lvl8pPr>
      <a:lvl9pPr marL="3931920" marR="0" indent="-274320" algn="l" defTabSz="914400" rtl="0" latinLnBrk="0">
        <a:lnSpc>
          <a:spcPct val="100000"/>
        </a:lnSpc>
        <a:spcBef>
          <a:spcPts val="500"/>
        </a:spcBef>
        <a:spcAft>
          <a:spcPts val="0"/>
        </a:spcAft>
        <a:buClrTx/>
        <a:buSzPct val="100000"/>
        <a:buFontTx/>
        <a:buChar char="•"/>
        <a:tabLst/>
        <a:defRPr b="0" baseline="0" cap="none" i="0" spc="0" strike="noStrike" sz="2400" u="none">
          <a:solidFill>
            <a:srgbClr val="292929"/>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1505045" y="2551402"/>
            <a:ext cx="6841333" cy="1755196"/>
          </a:xfrm>
          <a:prstGeom prst="rect">
            <a:avLst/>
          </a:prstGeom>
        </p:spPr>
        <p:txBody>
          <a:bodyPr/>
          <a:lstStyle/>
          <a:p>
            <a:pPr algn="l">
              <a:defRPr sz="2800">
                <a:solidFill>
                  <a:srgbClr val="404040"/>
                </a:solidFill>
              </a:defRPr>
            </a:pPr>
            <a:r>
              <a:t>Exercise 16d</a:t>
            </a:r>
            <a:br/>
            <a:r>
              <a:t>Action in the Event of a Fire</a:t>
            </a:r>
            <a:br/>
          </a:p>
        </p:txBody>
      </p:sp>
      <p:sp>
        <p:nvSpPr>
          <p:cNvPr id="121" name="Subtitle 2"/>
          <p:cNvSpPr txBox="1"/>
          <p:nvPr>
            <p:ph type="body" sz="quarter" idx="1"/>
          </p:nvPr>
        </p:nvSpPr>
        <p:spPr>
          <a:xfrm>
            <a:off x="1559622" y="3917488"/>
            <a:ext cx="5634040" cy="389111"/>
          </a:xfrm>
          <a:prstGeom prst="rect">
            <a:avLst/>
          </a:prstGeom>
        </p:spPr>
        <p:txBody>
          <a:bodyPr/>
          <a:lstStyle>
            <a:lvl1pPr algn="l" defTabSz="786384">
              <a:spcBef>
                <a:spcPts val="400"/>
              </a:spcBef>
              <a:defRPr b="1" sz="2064">
                <a:solidFill>
                  <a:srgbClr val="FF0000"/>
                </a:solidFill>
              </a:defRPr>
            </a:lvl1pPr>
          </a:lstStyle>
          <a:p>
            <a:pPr/>
            <a:r>
              <a:t>Aim - as syllabus</a:t>
            </a:r>
          </a:p>
        </p:txBody>
      </p:sp>
      <p:sp>
        <p:nvSpPr>
          <p:cNvPr id="122" name="Title 1"/>
          <p:cNvSpPr txBox="1"/>
          <p:nvPr/>
        </p:nvSpPr>
        <p:spPr>
          <a:xfrm>
            <a:off x="1538263" y="1166757"/>
            <a:ext cx="6767039" cy="1014097"/>
          </a:xfrm>
          <a:prstGeom prst="rect">
            <a:avLst/>
          </a:prstGeom>
          <a:ln w="12700">
            <a:miter lim="400000"/>
          </a:ln>
          <a:extLst>
            <a:ext uri="{C572A759-6A51-4108-AA02-DFA0A04FC94B}">
              <ma14:wrappingTextBoxFlag xmlns:ma14="http://schemas.microsoft.com/office/mac/drawingml/2011/main" val="1"/>
            </a:ext>
          </a:extLst>
        </p:spPr>
        <p:txBody>
          <a:bodyPr lIns="37147" tIns="37147" rIns="37147" bIns="37147" anchor="ctr">
            <a:spAutoFit/>
          </a:bodyPr>
          <a:lstStyle/>
          <a:p>
            <a:pPr>
              <a:defRPr sz="3200">
                <a:solidFill>
                  <a:srgbClr val="DCE6F2"/>
                </a:solidFill>
                <a:latin typeface="Trebuchet MS"/>
                <a:ea typeface="Trebuchet MS"/>
                <a:cs typeface="Trebuchet MS"/>
                <a:sym typeface="Trebuchet MS"/>
              </a:defRPr>
            </a:pPr>
            <a:r>
              <a:t>Phase 6</a:t>
            </a:r>
            <a:br/>
          </a:p>
        </p:txBody>
      </p:sp>
      <p:sp>
        <p:nvSpPr>
          <p:cNvPr id="123" name="Rectangle 4"/>
          <p:cNvSpPr txBox="1"/>
          <p:nvPr/>
        </p:nvSpPr>
        <p:spPr>
          <a:xfrm>
            <a:off x="7573006" y="5886272"/>
            <a:ext cx="1354520" cy="180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00">
                <a:latin typeface="Trebuchet MS"/>
                <a:ea typeface="Trebuchet MS"/>
                <a:cs typeface="Trebuchet MS"/>
                <a:sym typeface="Trebuchet MS"/>
              </a:defRPr>
            </a:lvl1pPr>
          </a:lstStyle>
          <a:p>
            <a:pPr/>
            <a:r>
              <a:t>Copyright Mainair Flying School 2022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Content Placeholder 2"/>
          <p:cNvSpPr txBox="1"/>
          <p:nvPr>
            <p:ph type="body" idx="1"/>
          </p:nvPr>
        </p:nvSpPr>
        <p:spPr>
          <a:xfrm>
            <a:off x="495300" y="1412876"/>
            <a:ext cx="8915400" cy="4525963"/>
          </a:xfrm>
          <a:prstGeom prst="rect">
            <a:avLst/>
          </a:prstGeom>
        </p:spPr>
        <p:txBody>
          <a:bodyPr/>
          <a:lstStyle/>
          <a:p>
            <a:pPr marL="0" indent="0">
              <a:buSzTx/>
              <a:buNone/>
            </a:pPr>
          </a:p>
          <a:p>
            <a:pPr marL="0" indent="0" algn="ctr">
              <a:spcBef>
                <a:spcPts val="700"/>
              </a:spcBef>
              <a:buSzTx/>
              <a:buNone/>
              <a:defRPr b="1" sz="3200"/>
            </a:pPr>
            <a:r>
              <a:t>All of the previous notes should be used as a guide as different situations will require different actions</a:t>
            </a:r>
          </a:p>
          <a:p>
            <a:pPr marL="0" indent="0" algn="ctr">
              <a:buSzTx/>
              <a:buNone/>
              <a:defRPr b="1" sz="3200"/>
            </a:pPr>
          </a:p>
          <a:p>
            <a:pPr marL="0" indent="0" algn="ctr">
              <a:spcBef>
                <a:spcPts val="700"/>
              </a:spcBef>
              <a:buSzTx/>
              <a:buNone/>
              <a:defRPr b="1" sz="3200">
                <a:solidFill>
                  <a:srgbClr val="FF0000"/>
                </a:solidFill>
              </a:defRPr>
            </a:pPr>
            <a:r>
              <a:t>Always consult the aircraft POH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48">
                                            <p:txEl>
                                              <p:pRg st="1" end="1"/>
                                            </p:txEl>
                                          </p:spTgt>
                                        </p:tgtEl>
                                        <p:attrNameLst>
                                          <p:attrName>style.visibility</p:attrName>
                                        </p:attrNameLst>
                                      </p:cBhvr>
                                      <p:to>
                                        <p:strVal val="visible"/>
                                      </p:to>
                                    </p:set>
                                    <p:animEffect filter="fade" transition="in">
                                      <p:cBhvr>
                                        <p:cTn id="7" dur="500"/>
                                        <p:tgtEl>
                                          <p:spTgt spid="148">
                                            <p:txEl>
                                              <p:pRg st="1" end="1"/>
                                            </p:txEl>
                                          </p:spTgt>
                                        </p:tgtEl>
                                      </p:cBhvr>
                                    </p:animEffect>
                                  </p:childTnLst>
                                </p:cTn>
                              </p:par>
                            </p:childTnLst>
                          </p:cTn>
                        </p:par>
                        <p:par>
                          <p:cTn id="8" fill="hold">
                            <p:stCondLst>
                              <p:cond delay="500"/>
                            </p:stCondLst>
                            <p:childTnLst>
                              <p:par>
                                <p:cTn id="9" presetClass="entr" nodeType="afterEffect" presetID="10" grpId="1" fill="hold">
                                  <p:stCondLst>
                                    <p:cond delay="0"/>
                                  </p:stCondLst>
                                  <p:iterate type="el" backwards="0">
                                    <p:tmAbs val="0"/>
                                  </p:iterate>
                                  <p:childTnLst>
                                    <p:set>
                                      <p:cBhvr>
                                        <p:cTn id="10" fill="hold"/>
                                        <p:tgtEl>
                                          <p:spTgt spid="148">
                                            <p:txEl>
                                              <p:pRg st="2" end="2"/>
                                            </p:txEl>
                                          </p:spTgt>
                                        </p:tgtEl>
                                        <p:attrNameLst>
                                          <p:attrName>style.visibility</p:attrName>
                                        </p:attrNameLst>
                                      </p:cBhvr>
                                      <p:to>
                                        <p:strVal val="visible"/>
                                      </p:to>
                                    </p:set>
                                    <p:animEffect filter="fade" transition="in">
                                      <p:cBhvr>
                                        <p:cTn id="11" dur="500"/>
                                        <p:tgtEl>
                                          <p:spTgt spid="14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1" fill="hold">
                                  <p:stCondLst>
                                    <p:cond delay="0"/>
                                  </p:stCondLst>
                                  <p:iterate type="el" backwards="0">
                                    <p:tmAbs val="0"/>
                                  </p:iterate>
                                  <p:childTnLst>
                                    <p:set>
                                      <p:cBhvr>
                                        <p:cTn id="15" fill="hold"/>
                                        <p:tgtEl>
                                          <p:spTgt spid="148">
                                            <p:txEl>
                                              <p:pRg st="3" end="3"/>
                                            </p:txEl>
                                          </p:spTgt>
                                        </p:tgtEl>
                                        <p:attrNameLst>
                                          <p:attrName>style.visibility</p:attrName>
                                        </p:attrNameLst>
                                      </p:cBhvr>
                                      <p:to>
                                        <p:strVal val="visible"/>
                                      </p:to>
                                    </p:set>
                                    <p:animEffect filter="fade" transition="in">
                                      <p:cBhvr>
                                        <p:cTn id="16" dur="500"/>
                                        <p:tgtEl>
                                          <p:spTgt spid="14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8"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xfrm>
            <a:off x="709364" y="2348880"/>
            <a:ext cx="8420101" cy="2160241"/>
          </a:xfrm>
          <a:prstGeom prst="rect">
            <a:avLst/>
          </a:prstGeom>
        </p:spPr>
        <p:txBody>
          <a:bodyPr/>
          <a:lstStyle/>
          <a:p>
            <a:pPr algn="l">
              <a:defRPr sz="2800">
                <a:solidFill>
                  <a:srgbClr val="404040"/>
                </a:solidFill>
              </a:defRPr>
            </a:pPr>
            <a:r>
              <a:t>Exercise 16d</a:t>
            </a:r>
            <a:br/>
            <a:r>
              <a:t>Actions in the Event of a Fire</a:t>
            </a:r>
            <a:br/>
          </a:p>
        </p:txBody>
      </p:sp>
      <p:sp>
        <p:nvSpPr>
          <p:cNvPr id="151" name="Subtitle 2"/>
          <p:cNvSpPr txBox="1"/>
          <p:nvPr>
            <p:ph type="body" sz="quarter" idx="1"/>
          </p:nvPr>
        </p:nvSpPr>
        <p:spPr>
          <a:xfrm>
            <a:off x="776535" y="4077072"/>
            <a:ext cx="6934201" cy="1296145"/>
          </a:xfrm>
          <a:prstGeom prst="rect">
            <a:avLst/>
          </a:prstGeom>
        </p:spPr>
        <p:txBody>
          <a:bodyPr/>
          <a:lstStyle>
            <a:lvl1pPr algn="l">
              <a:spcBef>
                <a:spcPts val="1900"/>
              </a:spcBef>
              <a:defRPr sz="8000">
                <a:solidFill>
                  <a:srgbClr val="FF0000"/>
                </a:solidFill>
              </a:defRPr>
            </a:lvl1pPr>
          </a:lstStyle>
          <a:p>
            <a:pPr/>
            <a:r>
              <a:t>Questions?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xfrm>
            <a:off x="920551" y="2551402"/>
            <a:ext cx="6841333" cy="1755196"/>
          </a:xfrm>
          <a:prstGeom prst="rect">
            <a:avLst/>
          </a:prstGeom>
        </p:spPr>
        <p:txBody>
          <a:bodyPr/>
          <a:lstStyle/>
          <a:p>
            <a:pPr algn="l">
              <a:defRPr sz="2800">
                <a:solidFill>
                  <a:srgbClr val="404040"/>
                </a:solidFill>
              </a:defRPr>
            </a:pPr>
            <a:r>
              <a:t>Exercise 16e</a:t>
            </a:r>
            <a:br/>
            <a:r>
              <a:t>Systems Failures</a:t>
            </a:r>
            <a:br/>
          </a:p>
        </p:txBody>
      </p:sp>
      <p:sp>
        <p:nvSpPr>
          <p:cNvPr id="154" name="Subtitle 2"/>
          <p:cNvSpPr txBox="1"/>
          <p:nvPr>
            <p:ph type="body" sz="quarter" idx="1"/>
          </p:nvPr>
        </p:nvSpPr>
        <p:spPr>
          <a:xfrm>
            <a:off x="920551" y="3917488"/>
            <a:ext cx="5634040" cy="389111"/>
          </a:xfrm>
          <a:prstGeom prst="rect">
            <a:avLst/>
          </a:prstGeom>
        </p:spPr>
        <p:txBody>
          <a:bodyPr/>
          <a:lstStyle>
            <a:lvl1pPr algn="l" defTabSz="786384">
              <a:spcBef>
                <a:spcPts val="400"/>
              </a:spcBef>
              <a:defRPr b="1" sz="2064">
                <a:solidFill>
                  <a:srgbClr val="FF0000"/>
                </a:solidFill>
              </a:defRPr>
            </a:lvl1pPr>
          </a:lstStyle>
          <a:p>
            <a:pPr/>
            <a:r>
              <a:t>Aim - as syllabus</a:t>
            </a:r>
          </a:p>
        </p:txBody>
      </p:sp>
      <p:sp>
        <p:nvSpPr>
          <p:cNvPr id="155" name="Title 1"/>
          <p:cNvSpPr txBox="1"/>
          <p:nvPr/>
        </p:nvSpPr>
        <p:spPr>
          <a:xfrm>
            <a:off x="1538263" y="1166757"/>
            <a:ext cx="6767039" cy="1014097"/>
          </a:xfrm>
          <a:prstGeom prst="rect">
            <a:avLst/>
          </a:prstGeom>
          <a:ln w="12700">
            <a:miter lim="400000"/>
          </a:ln>
          <a:extLst>
            <a:ext uri="{C572A759-6A51-4108-AA02-DFA0A04FC94B}">
              <ma14:wrappingTextBoxFlag xmlns:ma14="http://schemas.microsoft.com/office/mac/drawingml/2011/main" val="1"/>
            </a:ext>
          </a:extLst>
        </p:spPr>
        <p:txBody>
          <a:bodyPr lIns="37147" tIns="37147" rIns="37147" bIns="37147" anchor="ctr">
            <a:spAutoFit/>
          </a:bodyPr>
          <a:lstStyle/>
          <a:p>
            <a:pPr>
              <a:defRPr sz="3200">
                <a:solidFill>
                  <a:srgbClr val="DCE6F2"/>
                </a:solidFill>
                <a:latin typeface="Trebuchet MS"/>
                <a:ea typeface="Trebuchet MS"/>
                <a:cs typeface="Trebuchet MS"/>
                <a:sym typeface="Trebuchet MS"/>
              </a:defRPr>
            </a:pPr>
            <a:r>
              <a:t>Phase 6</a:t>
            </a:r>
            <a:br/>
          </a:p>
        </p:txBody>
      </p:sp>
      <p:sp>
        <p:nvSpPr>
          <p:cNvPr id="156" name="Rectangle 4"/>
          <p:cNvSpPr txBox="1"/>
          <p:nvPr/>
        </p:nvSpPr>
        <p:spPr>
          <a:xfrm>
            <a:off x="7573006" y="5886272"/>
            <a:ext cx="1354520" cy="180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600">
                <a:latin typeface="Trebuchet MS"/>
                <a:ea typeface="Trebuchet MS"/>
                <a:cs typeface="Trebuchet MS"/>
                <a:sym typeface="Trebuchet MS"/>
              </a:defRPr>
            </a:lvl1pPr>
          </a:lstStyle>
          <a:p>
            <a:pPr/>
            <a:r>
              <a:t>Copyright Mainair Flying School 2022</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itle 1"/>
          <p:cNvSpPr txBox="1"/>
          <p:nvPr>
            <p:ph type="title"/>
          </p:nvPr>
        </p:nvSpPr>
        <p:spPr>
          <a:xfrm>
            <a:off x="495300" y="476250"/>
            <a:ext cx="8915400" cy="579438"/>
          </a:xfrm>
          <a:prstGeom prst="rect">
            <a:avLst/>
          </a:prstGeom>
        </p:spPr>
        <p:txBody>
          <a:bodyPr/>
          <a:lstStyle/>
          <a:p>
            <a:pPr/>
            <a:r>
              <a:t>SYSTEM FAILURES</a:t>
            </a:r>
          </a:p>
        </p:txBody>
      </p:sp>
      <p:sp>
        <p:nvSpPr>
          <p:cNvPr id="159" name="Content Placeholder 2"/>
          <p:cNvSpPr txBox="1"/>
          <p:nvPr>
            <p:ph type="body" idx="1"/>
          </p:nvPr>
        </p:nvSpPr>
        <p:spPr>
          <a:xfrm>
            <a:off x="495300" y="1412876"/>
            <a:ext cx="8915400" cy="4525963"/>
          </a:xfrm>
          <a:prstGeom prst="rect">
            <a:avLst/>
          </a:prstGeom>
        </p:spPr>
        <p:txBody>
          <a:bodyPr/>
          <a:lstStyle/>
          <a:p>
            <a:pPr marL="0" indent="0">
              <a:buSzTx/>
              <a:buNone/>
            </a:pPr>
          </a:p>
          <a:p>
            <a:pPr marL="0" indent="0" algn="ctr">
              <a:buSzTx/>
              <a:buNone/>
              <a:defRPr b="1" sz="6000">
                <a:solidFill>
                  <a:srgbClr val="FF0000"/>
                </a:solidFill>
              </a:defRPr>
            </a:pPr>
          </a:p>
          <a:p>
            <a:pPr marL="0" indent="0" algn="ctr">
              <a:spcBef>
                <a:spcPts val="1400"/>
              </a:spcBef>
              <a:buSzTx/>
              <a:buNone/>
              <a:defRPr b="1" sz="6000">
                <a:solidFill>
                  <a:srgbClr val="FF0000"/>
                </a:solidFill>
              </a:defRPr>
            </a:pPr>
            <a:r>
              <a:t>DISCUSSION ONLY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95300" y="476250"/>
            <a:ext cx="8915400" cy="579438"/>
          </a:xfrm>
          <a:prstGeom prst="rect">
            <a:avLst/>
          </a:prstGeom>
        </p:spPr>
        <p:txBody>
          <a:bodyPr/>
          <a:lstStyle>
            <a:lvl1pPr>
              <a:defRPr u="sng"/>
            </a:lvl1pPr>
          </a:lstStyle>
          <a:p>
            <a:pPr/>
            <a:r>
              <a:t>HATCH OR DOOR OPENING ON TAKE OFF</a:t>
            </a:r>
          </a:p>
        </p:txBody>
      </p:sp>
      <p:sp>
        <p:nvSpPr>
          <p:cNvPr id="162" name="Content Placeholder 2"/>
          <p:cNvSpPr txBox="1"/>
          <p:nvPr>
            <p:ph type="body" idx="1"/>
          </p:nvPr>
        </p:nvSpPr>
        <p:spPr>
          <a:xfrm>
            <a:off x="495300" y="1412876"/>
            <a:ext cx="8915400" cy="4525963"/>
          </a:xfrm>
          <a:prstGeom prst="rect">
            <a:avLst/>
          </a:prstGeom>
        </p:spPr>
        <p:txBody>
          <a:bodyPr/>
          <a:lstStyle/>
          <a:p>
            <a:pPr>
              <a:buBlip>
                <a:blip r:embed="rId2"/>
              </a:buBlip>
            </a:pPr>
            <a:r>
              <a:t>If a door/canopy comes open on the take off roll and providing that there is enough stopping distance, then the take off should be abandoned and the aircraft stopped</a:t>
            </a:r>
          </a:p>
          <a:p>
            <a:pPr marL="0" indent="0">
              <a:buSzTx/>
              <a:buNone/>
            </a:pPr>
          </a:p>
          <a:p>
            <a:pPr>
              <a:buBlip>
                <a:blip r:embed="rId2"/>
              </a:buBlip>
            </a:pPr>
            <a:r>
              <a:t>If the take off cannot be abandoned, then climb the aircraft at the normal speed and complete a circuit.</a:t>
            </a:r>
          </a:p>
          <a:p>
            <a:pPr>
              <a:buBlip>
                <a:blip r:embed="rId2"/>
              </a:buBlip>
              <a:defRPr b="1">
                <a:solidFill>
                  <a:srgbClr val="FF0000"/>
                </a:solidFill>
              </a:defRPr>
            </a:pPr>
          </a:p>
          <a:p>
            <a:pPr marL="0" indent="0" algn="ctr">
              <a:buSzTx/>
              <a:buNone/>
              <a:defRPr b="1">
                <a:solidFill>
                  <a:srgbClr val="FF0000"/>
                </a:solidFill>
              </a:defRPr>
            </a:pPr>
            <a:r>
              <a:t>UNDER NO CIRCUMSTANCES SHOULD A PILOT OR PASSENGER UNDO THEIR SEATBELT IN ORDER TO REACH A DOOR OR CANOPY THAT HAS COME OPEN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2">
                                            <p:bg/>
                                          </p:spTgt>
                                        </p:tgtEl>
                                        <p:attrNameLst>
                                          <p:attrName>style.visibility</p:attrName>
                                        </p:attrNameLst>
                                      </p:cBhvr>
                                      <p:to>
                                        <p:strVal val="visible"/>
                                      </p:to>
                                    </p:set>
                                    <p:animEffect filter="fade" transition="in">
                                      <p:cBhvr>
                                        <p:cTn id="7" dur="500"/>
                                        <p:tgtEl>
                                          <p:spTgt spid="16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2">
                                            <p:txEl>
                                              <p:pRg st="0" end="0"/>
                                            </p:txEl>
                                          </p:spTgt>
                                        </p:tgtEl>
                                        <p:attrNameLst>
                                          <p:attrName>style.visibility</p:attrName>
                                        </p:attrNameLst>
                                      </p:cBhvr>
                                      <p:to>
                                        <p:strVal val="visible"/>
                                      </p:to>
                                    </p:set>
                                    <p:animEffect filter="fade" transition="in">
                                      <p:cBhvr>
                                        <p:cTn id="10" dur="500"/>
                                        <p:tgtEl>
                                          <p:spTgt spid="162">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162">
                                            <p:txEl>
                                              <p:pRg st="1" end="1"/>
                                            </p:txEl>
                                          </p:spTgt>
                                        </p:tgtEl>
                                        <p:attrNameLst>
                                          <p:attrName>style.visibility</p:attrName>
                                        </p:attrNameLst>
                                      </p:cBhvr>
                                      <p:to>
                                        <p:strVal val="visible"/>
                                      </p:to>
                                    </p:set>
                                    <p:animEffect filter="fade" transition="in">
                                      <p:cBhvr>
                                        <p:cTn id="14" dur="500"/>
                                        <p:tgtEl>
                                          <p:spTgt spid="16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162">
                                            <p:txEl>
                                              <p:pRg st="2" end="2"/>
                                            </p:txEl>
                                          </p:spTgt>
                                        </p:tgtEl>
                                        <p:attrNameLst>
                                          <p:attrName>style.visibility</p:attrName>
                                        </p:attrNameLst>
                                      </p:cBhvr>
                                      <p:to>
                                        <p:strVal val="visible"/>
                                      </p:to>
                                    </p:set>
                                    <p:animEffect filter="fade" transition="in">
                                      <p:cBhvr>
                                        <p:cTn id="19" dur="500"/>
                                        <p:tgtEl>
                                          <p:spTgt spid="162">
                                            <p:txEl>
                                              <p:pRg st="2" end="2"/>
                                            </p:txEl>
                                          </p:spTgt>
                                        </p:tgtEl>
                                      </p:cBhvr>
                                    </p:animEffect>
                                  </p:childTnLst>
                                </p:cTn>
                              </p:par>
                            </p:childTnLst>
                          </p:cTn>
                        </p:par>
                        <p:par>
                          <p:cTn id="20" fill="hold">
                            <p:stCondLst>
                              <p:cond delay="500"/>
                            </p:stCondLst>
                            <p:childTnLst>
                              <p:par>
                                <p:cTn id="21" presetClass="entr" nodeType="afterEffect" presetID="10" grpId="1" fill="hold">
                                  <p:stCondLst>
                                    <p:cond delay="0"/>
                                  </p:stCondLst>
                                  <p:iterate type="el" backwards="0">
                                    <p:tmAbs val="0"/>
                                  </p:iterate>
                                  <p:childTnLst>
                                    <p:set>
                                      <p:cBhvr>
                                        <p:cTn id="22" fill="hold"/>
                                        <p:tgtEl>
                                          <p:spTgt spid="162">
                                            <p:txEl>
                                              <p:pRg st="3" end="3"/>
                                            </p:txEl>
                                          </p:spTgt>
                                        </p:tgtEl>
                                        <p:attrNameLst>
                                          <p:attrName>style.visibility</p:attrName>
                                        </p:attrNameLst>
                                      </p:cBhvr>
                                      <p:to>
                                        <p:strVal val="visible"/>
                                      </p:to>
                                    </p:set>
                                    <p:animEffect filter="fade" transition="in">
                                      <p:cBhvr>
                                        <p:cTn id="23" dur="500"/>
                                        <p:tgtEl>
                                          <p:spTgt spid="16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1" fill="hold">
                                  <p:stCondLst>
                                    <p:cond delay="0"/>
                                  </p:stCondLst>
                                  <p:iterate type="el" backwards="0">
                                    <p:tmAbs val="0"/>
                                  </p:iterate>
                                  <p:childTnLst>
                                    <p:set>
                                      <p:cBhvr>
                                        <p:cTn id="27" fill="hold"/>
                                        <p:tgtEl>
                                          <p:spTgt spid="162">
                                            <p:txEl>
                                              <p:pRg st="4" end="4"/>
                                            </p:txEl>
                                          </p:spTgt>
                                        </p:tgtEl>
                                        <p:attrNameLst>
                                          <p:attrName>style.visibility</p:attrName>
                                        </p:attrNameLst>
                                      </p:cBhvr>
                                      <p:to>
                                        <p:strVal val="visible"/>
                                      </p:to>
                                    </p:set>
                                    <p:animEffect filter="fade" transition="in">
                                      <p:cBhvr>
                                        <p:cTn id="28" dur="500"/>
                                        <p:tgtEl>
                                          <p:spTgt spid="16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2"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xfrm>
            <a:off x="495300" y="476250"/>
            <a:ext cx="8915400" cy="579438"/>
          </a:xfrm>
          <a:prstGeom prst="rect">
            <a:avLst/>
          </a:prstGeom>
        </p:spPr>
        <p:txBody>
          <a:bodyPr/>
          <a:lstStyle>
            <a:lvl1pPr>
              <a:defRPr u="sng"/>
            </a:lvl1pPr>
          </a:lstStyle>
          <a:p>
            <a:pPr/>
            <a:r>
              <a:t>HATCH OR DOOR OPENING IN FLIGHT</a:t>
            </a:r>
          </a:p>
        </p:txBody>
      </p:sp>
      <p:sp>
        <p:nvSpPr>
          <p:cNvPr id="165" name="Content Placeholder 2"/>
          <p:cNvSpPr txBox="1"/>
          <p:nvPr>
            <p:ph type="body" idx="1"/>
          </p:nvPr>
        </p:nvSpPr>
        <p:spPr>
          <a:xfrm>
            <a:off x="495300" y="1412876"/>
            <a:ext cx="8915400" cy="4525963"/>
          </a:xfrm>
          <a:prstGeom prst="rect">
            <a:avLst/>
          </a:prstGeom>
        </p:spPr>
        <p:txBody>
          <a:bodyPr/>
          <a:lstStyle/>
          <a:p>
            <a:pPr>
              <a:lnSpc>
                <a:spcPct val="90000"/>
              </a:lnSpc>
              <a:buBlip>
                <a:blip r:embed="rId2"/>
              </a:buBlip>
            </a:pPr>
            <a:r>
              <a:t>A door opening in flight can be a distraction rather than dangerous</a:t>
            </a:r>
          </a:p>
          <a:p>
            <a:pPr>
              <a:lnSpc>
                <a:spcPct val="90000"/>
              </a:lnSpc>
              <a:buBlip>
                <a:blip r:embed="rId2"/>
              </a:buBlip>
            </a:pPr>
            <a:r>
              <a:t>It will become dangerous if the pilot forgets to fly the aircraft</a:t>
            </a:r>
          </a:p>
          <a:p>
            <a:pPr>
              <a:lnSpc>
                <a:spcPct val="90000"/>
              </a:lnSpc>
              <a:buBlip>
                <a:blip r:embed="rId2"/>
              </a:buBlip>
            </a:pPr>
            <a:r>
              <a:t>In the case of an Ikarus it would be better to leave the door open and land at the earliest opportunity</a:t>
            </a:r>
          </a:p>
          <a:p>
            <a:pPr>
              <a:lnSpc>
                <a:spcPct val="90000"/>
              </a:lnSpc>
              <a:buBlip>
                <a:blip r:embed="rId2"/>
              </a:buBlip>
            </a:pPr>
            <a:r>
              <a:t>In the case of a Eurostar the safety catch should stop the canopy from opening more than a couple of inches</a:t>
            </a:r>
          </a:p>
          <a:p>
            <a:pPr>
              <a:lnSpc>
                <a:spcPct val="90000"/>
              </a:lnSpc>
              <a:buBlip>
                <a:blip r:embed="rId2"/>
              </a:buBlip>
            </a:pPr>
          </a:p>
          <a:p>
            <a:pPr marL="0" indent="0" algn="ctr">
              <a:lnSpc>
                <a:spcPct val="90000"/>
              </a:lnSpc>
              <a:buSzTx/>
              <a:buNone/>
              <a:defRPr b="1">
                <a:solidFill>
                  <a:srgbClr val="FF0000"/>
                </a:solidFill>
              </a:defRPr>
            </a:pPr>
            <a:r>
              <a:t>UNDER NO CIRCUMSTANCES SHOULD A PILOT OR PASSENGER UNDO THEIR SEATBELT IN ORDER TO REACH A DOOR OR CANOPY THAT HAS COME OPEN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animEffect filter="fade" transition="in">
                                      <p:cBhvr>
                                        <p:cTn id="7" dur="500"/>
                                        <p:tgtEl>
                                          <p:spTgt spid="16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5">
                                            <p:txEl>
                                              <p:pRg st="0" end="0"/>
                                            </p:txEl>
                                          </p:spTgt>
                                        </p:tgtEl>
                                        <p:attrNameLst>
                                          <p:attrName>style.visibility</p:attrName>
                                        </p:attrNameLst>
                                      </p:cBhvr>
                                      <p:to>
                                        <p:strVal val="visible"/>
                                      </p:to>
                                    </p:set>
                                    <p:animEffect filter="fade" transition="in">
                                      <p:cBhvr>
                                        <p:cTn id="10" dur="500"/>
                                        <p:tgtEl>
                                          <p:spTgt spid="1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65">
                                            <p:txEl>
                                              <p:pRg st="1" end="1"/>
                                            </p:txEl>
                                          </p:spTgt>
                                        </p:tgtEl>
                                        <p:attrNameLst>
                                          <p:attrName>style.visibility</p:attrName>
                                        </p:attrNameLst>
                                      </p:cBhvr>
                                      <p:to>
                                        <p:strVal val="visible"/>
                                      </p:to>
                                    </p:set>
                                    <p:animEffect filter="fade" transition="in">
                                      <p:cBhvr>
                                        <p:cTn id="15" dur="500"/>
                                        <p:tgtEl>
                                          <p:spTgt spid="16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65">
                                            <p:txEl>
                                              <p:pRg st="2" end="2"/>
                                            </p:txEl>
                                          </p:spTgt>
                                        </p:tgtEl>
                                        <p:attrNameLst>
                                          <p:attrName>style.visibility</p:attrName>
                                        </p:attrNameLst>
                                      </p:cBhvr>
                                      <p:to>
                                        <p:strVal val="visible"/>
                                      </p:to>
                                    </p:set>
                                    <p:animEffect filter="fade" transition="in">
                                      <p:cBhvr>
                                        <p:cTn id="20" dur="500"/>
                                        <p:tgtEl>
                                          <p:spTgt spid="16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65">
                                            <p:txEl>
                                              <p:pRg st="3" end="3"/>
                                            </p:txEl>
                                          </p:spTgt>
                                        </p:tgtEl>
                                        <p:attrNameLst>
                                          <p:attrName>style.visibility</p:attrName>
                                        </p:attrNameLst>
                                      </p:cBhvr>
                                      <p:to>
                                        <p:strVal val="visible"/>
                                      </p:to>
                                    </p:set>
                                    <p:animEffect filter="fade" transition="in">
                                      <p:cBhvr>
                                        <p:cTn id="25" dur="500"/>
                                        <p:tgtEl>
                                          <p:spTgt spid="165">
                                            <p:txEl>
                                              <p:pRg st="3" end="3"/>
                                            </p:txEl>
                                          </p:spTgt>
                                        </p:tgtEl>
                                      </p:cBhvr>
                                    </p:animEffect>
                                  </p:childTnLst>
                                </p:cTn>
                              </p:par>
                            </p:childTnLst>
                          </p:cTn>
                        </p:par>
                        <p:par>
                          <p:cTn id="26" fill="hold">
                            <p:stCondLst>
                              <p:cond delay="500"/>
                            </p:stCondLst>
                            <p:childTnLst>
                              <p:par>
                                <p:cTn id="27" presetClass="entr" nodeType="afterEffect" presetID="10" grpId="1" fill="hold">
                                  <p:stCondLst>
                                    <p:cond delay="0"/>
                                  </p:stCondLst>
                                  <p:iterate type="el" backwards="0">
                                    <p:tmAbs val="0"/>
                                  </p:iterate>
                                  <p:childTnLst>
                                    <p:set>
                                      <p:cBhvr>
                                        <p:cTn id="28" fill="hold"/>
                                        <p:tgtEl>
                                          <p:spTgt spid="165">
                                            <p:txEl>
                                              <p:pRg st="4" end="4"/>
                                            </p:txEl>
                                          </p:spTgt>
                                        </p:tgtEl>
                                        <p:attrNameLst>
                                          <p:attrName>style.visibility</p:attrName>
                                        </p:attrNameLst>
                                      </p:cBhvr>
                                      <p:to>
                                        <p:strVal val="visible"/>
                                      </p:to>
                                    </p:set>
                                    <p:animEffect filter="fade" transition="in">
                                      <p:cBhvr>
                                        <p:cTn id="29" dur="500"/>
                                        <p:tgtEl>
                                          <p:spTgt spid="16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10" grpId="1" fill="hold">
                                  <p:stCondLst>
                                    <p:cond delay="0"/>
                                  </p:stCondLst>
                                  <p:iterate type="el" backwards="0">
                                    <p:tmAbs val="0"/>
                                  </p:iterate>
                                  <p:childTnLst>
                                    <p:set>
                                      <p:cBhvr>
                                        <p:cTn id="33" fill="hold"/>
                                        <p:tgtEl>
                                          <p:spTgt spid="165">
                                            <p:txEl>
                                              <p:pRg st="5" end="5"/>
                                            </p:txEl>
                                          </p:spTgt>
                                        </p:tgtEl>
                                        <p:attrNameLst>
                                          <p:attrName>style.visibility</p:attrName>
                                        </p:attrNameLst>
                                      </p:cBhvr>
                                      <p:to>
                                        <p:strVal val="visible"/>
                                      </p:to>
                                    </p:set>
                                    <p:animEffect filter="fade" transition="in">
                                      <p:cBhvr>
                                        <p:cTn id="34" dur="500"/>
                                        <p:tgtEl>
                                          <p:spTgt spid="16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5"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495300" y="476250"/>
            <a:ext cx="8915400" cy="579438"/>
          </a:xfrm>
          <a:prstGeom prst="rect">
            <a:avLst/>
          </a:prstGeom>
        </p:spPr>
        <p:txBody>
          <a:bodyPr/>
          <a:lstStyle>
            <a:lvl1pPr>
              <a:defRPr u="sng"/>
            </a:lvl1pPr>
          </a:lstStyle>
          <a:p>
            <a:pPr/>
            <a:r>
              <a:t>BROKEN THROTTLE CABLE</a:t>
            </a:r>
          </a:p>
        </p:txBody>
      </p:sp>
      <p:sp>
        <p:nvSpPr>
          <p:cNvPr id="168" name="Content Placeholder 2"/>
          <p:cNvSpPr txBox="1"/>
          <p:nvPr>
            <p:ph type="body" idx="1"/>
          </p:nvPr>
        </p:nvSpPr>
        <p:spPr>
          <a:xfrm>
            <a:off x="495300" y="1412876"/>
            <a:ext cx="8915400" cy="4525963"/>
          </a:xfrm>
          <a:prstGeom prst="rect">
            <a:avLst/>
          </a:prstGeom>
        </p:spPr>
        <p:txBody>
          <a:bodyPr/>
          <a:lstStyle/>
          <a:p>
            <a:pPr>
              <a:buBlip>
                <a:blip r:embed="rId2"/>
              </a:buBlip>
            </a:pPr>
            <a:r>
              <a:t>MOST 3 AXIS AIRCRAFT WITH THE ROTAX 912 ENGINE FITTED HAVE TWO THROTTLE CABLES, ONE TO EACH CARBURETOR</a:t>
            </a:r>
          </a:p>
          <a:p>
            <a:pPr>
              <a:buBlip>
                <a:blip r:embed="rId2"/>
              </a:buBlip>
            </a:pPr>
          </a:p>
          <a:p>
            <a:pPr>
              <a:buBlip>
                <a:blip r:embed="rId2"/>
              </a:buBlip>
            </a:pPr>
            <a:r>
              <a:t>If one cable snaps then the carburettor with the broken cable will automatically go to full power</a:t>
            </a:r>
          </a:p>
          <a:p>
            <a:pPr>
              <a:buBlip>
                <a:blip r:embed="rId2"/>
              </a:buBlip>
            </a:pPr>
            <a:r>
              <a:t>When the power is reduced to cruise power setting the aircraft engine will run extremely rough and a severe vibration will go through the airframe due to the inbalance on the carburetors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8">
                                            <p:bg/>
                                          </p:spTgt>
                                        </p:tgtEl>
                                        <p:attrNameLst>
                                          <p:attrName>style.visibility</p:attrName>
                                        </p:attrNameLst>
                                      </p:cBhvr>
                                      <p:to>
                                        <p:strVal val="visible"/>
                                      </p:to>
                                    </p:set>
                                    <p:animEffect filter="fade" transition="in">
                                      <p:cBhvr>
                                        <p:cTn id="7" dur="500"/>
                                        <p:tgtEl>
                                          <p:spTgt spid="16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8">
                                            <p:txEl>
                                              <p:pRg st="0" end="0"/>
                                            </p:txEl>
                                          </p:spTgt>
                                        </p:tgtEl>
                                        <p:attrNameLst>
                                          <p:attrName>style.visibility</p:attrName>
                                        </p:attrNameLst>
                                      </p:cBhvr>
                                      <p:to>
                                        <p:strVal val="visible"/>
                                      </p:to>
                                    </p:set>
                                    <p:animEffect filter="fade" transition="in">
                                      <p:cBhvr>
                                        <p:cTn id="10" dur="500"/>
                                        <p:tgtEl>
                                          <p:spTgt spid="168">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168">
                                            <p:txEl>
                                              <p:pRg st="1" end="1"/>
                                            </p:txEl>
                                          </p:spTgt>
                                        </p:tgtEl>
                                        <p:attrNameLst>
                                          <p:attrName>style.visibility</p:attrName>
                                        </p:attrNameLst>
                                      </p:cBhvr>
                                      <p:to>
                                        <p:strVal val="visible"/>
                                      </p:to>
                                    </p:set>
                                    <p:animEffect filter="fade" transition="in">
                                      <p:cBhvr>
                                        <p:cTn id="14" dur="500"/>
                                        <p:tgtEl>
                                          <p:spTgt spid="16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168">
                                            <p:txEl>
                                              <p:pRg st="2" end="2"/>
                                            </p:txEl>
                                          </p:spTgt>
                                        </p:tgtEl>
                                        <p:attrNameLst>
                                          <p:attrName>style.visibility</p:attrName>
                                        </p:attrNameLst>
                                      </p:cBhvr>
                                      <p:to>
                                        <p:strVal val="visible"/>
                                      </p:to>
                                    </p:set>
                                    <p:animEffect filter="fade" transition="in">
                                      <p:cBhvr>
                                        <p:cTn id="19" dur="500"/>
                                        <p:tgtEl>
                                          <p:spTgt spid="16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1" fill="hold">
                                  <p:stCondLst>
                                    <p:cond delay="0"/>
                                  </p:stCondLst>
                                  <p:iterate type="el" backwards="0">
                                    <p:tmAbs val="0"/>
                                  </p:iterate>
                                  <p:childTnLst>
                                    <p:set>
                                      <p:cBhvr>
                                        <p:cTn id="23" fill="hold"/>
                                        <p:tgtEl>
                                          <p:spTgt spid="168">
                                            <p:txEl>
                                              <p:pRg st="3" end="3"/>
                                            </p:txEl>
                                          </p:spTgt>
                                        </p:tgtEl>
                                        <p:attrNameLst>
                                          <p:attrName>style.visibility</p:attrName>
                                        </p:attrNameLst>
                                      </p:cBhvr>
                                      <p:to>
                                        <p:strVal val="visible"/>
                                      </p:to>
                                    </p:set>
                                    <p:animEffect filter="fade" transition="in">
                                      <p:cBhvr>
                                        <p:cTn id="24" dur="500"/>
                                        <p:tgtEl>
                                          <p:spTgt spid="16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xfrm>
            <a:off x="495300" y="476250"/>
            <a:ext cx="8915400" cy="579438"/>
          </a:xfrm>
          <a:prstGeom prst="rect">
            <a:avLst/>
          </a:prstGeom>
        </p:spPr>
        <p:txBody>
          <a:bodyPr/>
          <a:lstStyle>
            <a:lvl1pPr>
              <a:defRPr u="sng"/>
            </a:lvl1pPr>
          </a:lstStyle>
          <a:p>
            <a:pPr/>
            <a:r>
              <a:t>BROKEN THROTTLE CABLE</a:t>
            </a:r>
          </a:p>
        </p:txBody>
      </p:sp>
      <p:pic>
        <p:nvPicPr>
          <p:cNvPr id="171" name="Content Placeholder 4" descr="Content Placeholder 4"/>
          <p:cNvPicPr>
            <a:picLocks noChangeAspect="1"/>
          </p:cNvPicPr>
          <p:nvPr/>
        </p:nvPicPr>
        <p:blipFill>
          <a:blip r:embed="rId2">
            <a:extLst/>
          </a:blip>
          <a:srcRect l="0" t="0" r="27500" b="3"/>
          <a:stretch>
            <a:fillRect/>
          </a:stretch>
        </p:blipFill>
        <p:spPr>
          <a:xfrm>
            <a:off x="495300" y="1600201"/>
            <a:ext cx="4375150" cy="4525963"/>
          </a:xfrm>
          <a:prstGeom prst="rect">
            <a:avLst/>
          </a:prstGeom>
          <a:ln w="12700">
            <a:miter lim="400000"/>
          </a:ln>
        </p:spPr>
      </p:pic>
      <p:sp>
        <p:nvSpPr>
          <p:cNvPr id="172" name="Content Placeholder 3"/>
          <p:cNvSpPr txBox="1"/>
          <p:nvPr>
            <p:ph type="body" sz="half" idx="1"/>
          </p:nvPr>
        </p:nvSpPr>
        <p:spPr>
          <a:xfrm>
            <a:off x="5035550" y="1600201"/>
            <a:ext cx="4375150" cy="4525963"/>
          </a:xfrm>
          <a:prstGeom prst="rect">
            <a:avLst/>
          </a:prstGeom>
        </p:spPr>
        <p:txBody>
          <a:bodyPr/>
          <a:lstStyle>
            <a:lvl1pPr>
              <a:buBlip>
                <a:blip r:embed="rId3"/>
              </a:buBlip>
            </a:lvl1pPr>
          </a:lstStyle>
          <a:p>
            <a:pPr/>
            <a:r>
              <a:t>Carburetor showing the throttle in the open position</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xfrm>
            <a:off x="495300" y="476250"/>
            <a:ext cx="8915400" cy="579438"/>
          </a:xfrm>
          <a:prstGeom prst="rect">
            <a:avLst/>
          </a:prstGeom>
        </p:spPr>
        <p:txBody>
          <a:bodyPr/>
          <a:lstStyle/>
          <a:p>
            <a:pPr defTabSz="502920">
              <a:defRPr sz="1650" u="sng"/>
            </a:pPr>
            <a:r>
              <a:t>BROKEN THROTTLE CABLE</a:t>
            </a:r>
            <a:br/>
            <a:r>
              <a:t>ACTION TO BE TAKEN</a:t>
            </a:r>
          </a:p>
        </p:txBody>
      </p:sp>
      <p:sp>
        <p:nvSpPr>
          <p:cNvPr id="175" name="Content Placeholder 2"/>
          <p:cNvSpPr txBox="1"/>
          <p:nvPr>
            <p:ph type="body" idx="1"/>
          </p:nvPr>
        </p:nvSpPr>
        <p:spPr>
          <a:xfrm>
            <a:off x="495300" y="1412876"/>
            <a:ext cx="8915400" cy="4525963"/>
          </a:xfrm>
          <a:prstGeom prst="rect">
            <a:avLst/>
          </a:prstGeom>
        </p:spPr>
        <p:txBody>
          <a:bodyPr/>
          <a:lstStyle/>
          <a:p>
            <a:pPr marL="457200" indent="-457200">
              <a:lnSpc>
                <a:spcPct val="80000"/>
              </a:lnSpc>
              <a:spcBef>
                <a:spcPts val="400"/>
              </a:spcBef>
              <a:buAutoNum type="arabicPeriod" startAt="1"/>
              <a:defRPr sz="1800"/>
            </a:pPr>
            <a:r>
              <a:t>Immediately apply full power to allow the engine to run smoothly</a:t>
            </a:r>
            <a:endParaRPr sz="1600"/>
          </a:p>
          <a:p>
            <a:pPr marL="457200" indent="-457200">
              <a:lnSpc>
                <a:spcPct val="80000"/>
              </a:lnSpc>
              <a:spcBef>
                <a:spcPts val="400"/>
              </a:spcBef>
              <a:buAutoNum type="arabicPeriod" startAt="1"/>
              <a:defRPr sz="1800"/>
            </a:pPr>
            <a:r>
              <a:t>Continue to the airfield overhead if just departed or divert to the nearest airfield if in the cruise</a:t>
            </a:r>
            <a:endParaRPr sz="1600"/>
          </a:p>
          <a:p>
            <a:pPr marL="457200" indent="-457200">
              <a:lnSpc>
                <a:spcPct val="80000"/>
              </a:lnSpc>
              <a:spcBef>
                <a:spcPts val="400"/>
              </a:spcBef>
              <a:buAutoNum type="arabicPeriod" startAt="1"/>
              <a:defRPr sz="1800"/>
            </a:pPr>
            <a:r>
              <a:t>After levelling out radio a PAN/MAYDAY call informing ATS of the suspected problem</a:t>
            </a:r>
            <a:endParaRPr sz="1600"/>
          </a:p>
          <a:p>
            <a:pPr marL="457200" indent="-457200">
              <a:lnSpc>
                <a:spcPct val="80000"/>
              </a:lnSpc>
              <a:spcBef>
                <a:spcPts val="400"/>
              </a:spcBef>
              <a:buAutoNum type="arabicPeriod" startAt="1"/>
              <a:defRPr sz="1800"/>
            </a:pPr>
            <a:r>
              <a:t>When traffic permits a Forced Landing will have to be made by turning off both ignition switches. Leave the throttle on full power       </a:t>
            </a:r>
            <a:endParaRPr sz="1600"/>
          </a:p>
          <a:p>
            <a:pPr marL="457200" indent="-457200">
              <a:lnSpc>
                <a:spcPct val="80000"/>
              </a:lnSpc>
              <a:spcBef>
                <a:spcPts val="400"/>
              </a:spcBef>
              <a:buAutoNum type="arabicPeriod" startAt="1"/>
              <a:defRPr sz="1800"/>
            </a:pPr>
            <a:r>
              <a:t> DO NOT TURN OFF THE FUEL</a:t>
            </a:r>
            <a:endParaRPr sz="1600"/>
          </a:p>
          <a:p>
            <a:pPr marL="457200" indent="-457200">
              <a:lnSpc>
                <a:spcPct val="80000"/>
              </a:lnSpc>
              <a:spcBef>
                <a:spcPts val="400"/>
              </a:spcBef>
              <a:buAutoNum type="arabicPeriod" startAt="1"/>
              <a:defRPr sz="1800"/>
            </a:pPr>
            <a:r>
              <a:t>If the approach is misjudged, then ignition switches can be put back on and the engine restarted. The aircraft can then climb away for another attempt</a:t>
            </a:r>
            <a:endParaRPr sz="1600"/>
          </a:p>
          <a:p>
            <a:pPr marL="457200" indent="-457200">
              <a:lnSpc>
                <a:spcPct val="80000"/>
              </a:lnSpc>
              <a:spcBef>
                <a:spcPts val="400"/>
              </a:spcBef>
              <a:buAutoNum type="arabicPeriod" startAt="1"/>
              <a:defRPr sz="1800"/>
            </a:pPr>
            <a:r>
              <a:t>After landing under NO circumstances should the engine be started or any attempt to taxy</a:t>
            </a:r>
            <a:endParaRPr sz="1600"/>
          </a:p>
          <a:p>
            <a:pPr marL="457200" indent="-457200">
              <a:lnSpc>
                <a:spcPct val="80000"/>
              </a:lnSpc>
              <a:spcBef>
                <a:spcPts val="400"/>
              </a:spcBef>
              <a:buAutoNum type="arabicPeriod" startAt="1"/>
              <a:defRPr sz="1800"/>
            </a:pPr>
            <a:r>
              <a:t>Caution - be aware of the maximum continuous RPM for the engine</a:t>
            </a:r>
            <a:endParaRPr sz="1600"/>
          </a:p>
          <a:p>
            <a:pPr marL="457200" indent="-457200">
              <a:lnSpc>
                <a:spcPct val="80000"/>
              </a:lnSpc>
              <a:spcBef>
                <a:spcPts val="400"/>
              </a:spcBef>
              <a:buAutoNum type="arabicPeriod" startAt="1"/>
              <a:defRPr sz="1800"/>
            </a:pPr>
            <a:r>
              <a:t>If the aircraft can be flown in level flight be aware of the VA speed especially if the conditions are turbulent</a:t>
            </a:r>
            <a:endParaRPr sz="1600"/>
          </a:p>
          <a:p>
            <a:pPr marL="457200" indent="-457200">
              <a:lnSpc>
                <a:spcPct val="80000"/>
              </a:lnSpc>
              <a:spcBef>
                <a:spcPts val="400"/>
              </a:spcBef>
              <a:buAutoNum type="arabicPeriod" startAt="1"/>
              <a:defRPr sz="1800"/>
            </a:pPr>
            <a:r>
              <a:t>Be aware of airspace above as the aircraft may want to continue climbing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5">
                                            <p:bg/>
                                          </p:spTgt>
                                        </p:tgtEl>
                                        <p:attrNameLst>
                                          <p:attrName>style.visibility</p:attrName>
                                        </p:attrNameLst>
                                      </p:cBhvr>
                                      <p:to>
                                        <p:strVal val="visible"/>
                                      </p:to>
                                    </p:set>
                                    <p:animEffect filter="fade" transition="in">
                                      <p:cBhvr>
                                        <p:cTn id="7" dur="500"/>
                                        <p:tgtEl>
                                          <p:spTgt spid="17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5">
                                            <p:txEl>
                                              <p:pRg st="0" end="0"/>
                                            </p:txEl>
                                          </p:spTgt>
                                        </p:tgtEl>
                                        <p:attrNameLst>
                                          <p:attrName>style.visibility</p:attrName>
                                        </p:attrNameLst>
                                      </p:cBhvr>
                                      <p:to>
                                        <p:strVal val="visible"/>
                                      </p:to>
                                    </p:set>
                                    <p:animEffect filter="fade" transition="in">
                                      <p:cBhvr>
                                        <p:cTn id="10" dur="500"/>
                                        <p:tgtEl>
                                          <p:spTgt spid="1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75">
                                            <p:txEl>
                                              <p:pRg st="1" end="1"/>
                                            </p:txEl>
                                          </p:spTgt>
                                        </p:tgtEl>
                                        <p:attrNameLst>
                                          <p:attrName>style.visibility</p:attrName>
                                        </p:attrNameLst>
                                      </p:cBhvr>
                                      <p:to>
                                        <p:strVal val="visible"/>
                                      </p:to>
                                    </p:set>
                                    <p:animEffect filter="fade" transition="in">
                                      <p:cBhvr>
                                        <p:cTn id="15" dur="500"/>
                                        <p:tgtEl>
                                          <p:spTgt spid="1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75">
                                            <p:txEl>
                                              <p:pRg st="2" end="2"/>
                                            </p:txEl>
                                          </p:spTgt>
                                        </p:tgtEl>
                                        <p:attrNameLst>
                                          <p:attrName>style.visibility</p:attrName>
                                        </p:attrNameLst>
                                      </p:cBhvr>
                                      <p:to>
                                        <p:strVal val="visible"/>
                                      </p:to>
                                    </p:set>
                                    <p:animEffect filter="fade" transition="in">
                                      <p:cBhvr>
                                        <p:cTn id="20" dur="500"/>
                                        <p:tgtEl>
                                          <p:spTgt spid="17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75">
                                            <p:txEl>
                                              <p:pRg st="3" end="3"/>
                                            </p:txEl>
                                          </p:spTgt>
                                        </p:tgtEl>
                                        <p:attrNameLst>
                                          <p:attrName>style.visibility</p:attrName>
                                        </p:attrNameLst>
                                      </p:cBhvr>
                                      <p:to>
                                        <p:strVal val="visible"/>
                                      </p:to>
                                    </p:set>
                                    <p:animEffect filter="fade" transition="in">
                                      <p:cBhvr>
                                        <p:cTn id="25" dur="500"/>
                                        <p:tgtEl>
                                          <p:spTgt spid="17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75">
                                            <p:txEl>
                                              <p:pRg st="4" end="4"/>
                                            </p:txEl>
                                          </p:spTgt>
                                        </p:tgtEl>
                                        <p:attrNameLst>
                                          <p:attrName>style.visibility</p:attrName>
                                        </p:attrNameLst>
                                      </p:cBhvr>
                                      <p:to>
                                        <p:strVal val="visible"/>
                                      </p:to>
                                    </p:set>
                                    <p:animEffect filter="fade" transition="in">
                                      <p:cBhvr>
                                        <p:cTn id="30" dur="500"/>
                                        <p:tgtEl>
                                          <p:spTgt spid="17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175">
                                            <p:txEl>
                                              <p:pRg st="5" end="5"/>
                                            </p:txEl>
                                          </p:spTgt>
                                        </p:tgtEl>
                                        <p:attrNameLst>
                                          <p:attrName>style.visibility</p:attrName>
                                        </p:attrNameLst>
                                      </p:cBhvr>
                                      <p:to>
                                        <p:strVal val="visible"/>
                                      </p:to>
                                    </p:set>
                                    <p:animEffect filter="fade" transition="in">
                                      <p:cBhvr>
                                        <p:cTn id="35" dur="500"/>
                                        <p:tgtEl>
                                          <p:spTgt spid="17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175">
                                            <p:txEl>
                                              <p:pRg st="6" end="6"/>
                                            </p:txEl>
                                          </p:spTgt>
                                        </p:tgtEl>
                                        <p:attrNameLst>
                                          <p:attrName>style.visibility</p:attrName>
                                        </p:attrNameLst>
                                      </p:cBhvr>
                                      <p:to>
                                        <p:strVal val="visible"/>
                                      </p:to>
                                    </p:set>
                                    <p:animEffect filter="fade" transition="in">
                                      <p:cBhvr>
                                        <p:cTn id="40" dur="500"/>
                                        <p:tgtEl>
                                          <p:spTgt spid="17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1" fill="hold">
                                  <p:stCondLst>
                                    <p:cond delay="0"/>
                                  </p:stCondLst>
                                  <p:iterate type="el" backwards="0">
                                    <p:tmAbs val="0"/>
                                  </p:iterate>
                                  <p:childTnLst>
                                    <p:set>
                                      <p:cBhvr>
                                        <p:cTn id="44" fill="hold"/>
                                        <p:tgtEl>
                                          <p:spTgt spid="175">
                                            <p:txEl>
                                              <p:pRg st="7" end="7"/>
                                            </p:txEl>
                                          </p:spTgt>
                                        </p:tgtEl>
                                        <p:attrNameLst>
                                          <p:attrName>style.visibility</p:attrName>
                                        </p:attrNameLst>
                                      </p:cBhvr>
                                      <p:to>
                                        <p:strVal val="visible"/>
                                      </p:to>
                                    </p:set>
                                    <p:animEffect filter="fade" transition="in">
                                      <p:cBhvr>
                                        <p:cTn id="45" dur="500"/>
                                        <p:tgtEl>
                                          <p:spTgt spid="17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10" grpId="1" fill="hold">
                                  <p:stCondLst>
                                    <p:cond delay="0"/>
                                  </p:stCondLst>
                                  <p:iterate type="el" backwards="0">
                                    <p:tmAbs val="0"/>
                                  </p:iterate>
                                  <p:childTnLst>
                                    <p:set>
                                      <p:cBhvr>
                                        <p:cTn id="49" fill="hold"/>
                                        <p:tgtEl>
                                          <p:spTgt spid="175">
                                            <p:txEl>
                                              <p:pRg st="8" end="8"/>
                                            </p:txEl>
                                          </p:spTgt>
                                        </p:tgtEl>
                                        <p:attrNameLst>
                                          <p:attrName>style.visibility</p:attrName>
                                        </p:attrNameLst>
                                      </p:cBhvr>
                                      <p:to>
                                        <p:strVal val="visible"/>
                                      </p:to>
                                    </p:set>
                                    <p:animEffect filter="fade" transition="in">
                                      <p:cBhvr>
                                        <p:cTn id="50" dur="500"/>
                                        <p:tgtEl>
                                          <p:spTgt spid="175">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10" grpId="1" fill="hold">
                                  <p:stCondLst>
                                    <p:cond delay="0"/>
                                  </p:stCondLst>
                                  <p:iterate type="el" backwards="0">
                                    <p:tmAbs val="0"/>
                                  </p:iterate>
                                  <p:childTnLst>
                                    <p:set>
                                      <p:cBhvr>
                                        <p:cTn id="54" fill="hold"/>
                                        <p:tgtEl>
                                          <p:spTgt spid="175">
                                            <p:txEl>
                                              <p:pRg st="9" end="9"/>
                                            </p:txEl>
                                          </p:spTgt>
                                        </p:tgtEl>
                                        <p:attrNameLst>
                                          <p:attrName>style.visibility</p:attrName>
                                        </p:attrNameLst>
                                      </p:cBhvr>
                                      <p:to>
                                        <p:strVal val="visible"/>
                                      </p:to>
                                    </p:set>
                                    <p:animEffect filter="fade" transition="in">
                                      <p:cBhvr>
                                        <p:cTn id="55" dur="500"/>
                                        <p:tgtEl>
                                          <p:spTgt spid="175">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5"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itle 1"/>
          <p:cNvSpPr txBox="1"/>
          <p:nvPr>
            <p:ph type="title"/>
          </p:nvPr>
        </p:nvSpPr>
        <p:spPr>
          <a:xfrm>
            <a:off x="495300" y="476250"/>
            <a:ext cx="8915400" cy="579438"/>
          </a:xfrm>
          <a:prstGeom prst="rect">
            <a:avLst/>
          </a:prstGeom>
        </p:spPr>
        <p:txBody>
          <a:bodyPr/>
          <a:lstStyle>
            <a:lvl1pPr>
              <a:defRPr u="sng"/>
            </a:lvl1pPr>
          </a:lstStyle>
          <a:p>
            <a:pPr/>
            <a:r>
              <a:t>JAMMED THROTTLE</a:t>
            </a:r>
          </a:p>
        </p:txBody>
      </p:sp>
      <p:sp>
        <p:nvSpPr>
          <p:cNvPr id="178" name="Content Placeholder 2"/>
          <p:cNvSpPr txBox="1"/>
          <p:nvPr>
            <p:ph type="body" idx="1"/>
          </p:nvPr>
        </p:nvSpPr>
        <p:spPr>
          <a:xfrm>
            <a:off x="495300" y="1412876"/>
            <a:ext cx="8915400" cy="4525963"/>
          </a:xfrm>
          <a:prstGeom prst="rect">
            <a:avLst/>
          </a:prstGeom>
        </p:spPr>
        <p:txBody>
          <a:bodyPr/>
          <a:lstStyle>
            <a:lvl1pPr>
              <a:buBlip>
                <a:blip r:embed="rId2"/>
              </a:buBlip>
            </a:lvl1pPr>
          </a:lstStyle>
          <a:p>
            <a:pPr/>
            <a:r>
              <a:t>If a throttle jams on full power, then the procedure for a broken throttle cable should be followed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animEffect filter="fade" transition="in">
                                      <p:cBhvr>
                                        <p:cTn id="7" dur="500"/>
                                        <p:tgtEl>
                                          <p:spTgt spid="17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8">
                                            <p:txEl>
                                              <p:pRg st="0" end="0"/>
                                            </p:txEl>
                                          </p:spTgt>
                                        </p:tgtEl>
                                        <p:attrNameLst>
                                          <p:attrName>style.visibility</p:attrName>
                                        </p:attrNameLst>
                                      </p:cBhvr>
                                      <p:to>
                                        <p:strVal val="visible"/>
                                      </p:to>
                                    </p:set>
                                    <p:animEffect filter="fade" transition="in">
                                      <p:cBhvr>
                                        <p:cTn id="10" dur="500"/>
                                        <p:tgtEl>
                                          <p:spTgt spid="17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78"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itle 1"/>
          <p:cNvSpPr txBox="1"/>
          <p:nvPr>
            <p:ph type="title"/>
          </p:nvPr>
        </p:nvSpPr>
        <p:spPr>
          <a:xfrm>
            <a:off x="495300" y="476250"/>
            <a:ext cx="8915400" cy="579438"/>
          </a:xfrm>
          <a:prstGeom prst="rect">
            <a:avLst/>
          </a:prstGeom>
        </p:spPr>
        <p:txBody>
          <a:bodyPr/>
          <a:lstStyle>
            <a:lvl1pPr>
              <a:defRPr u="sng"/>
            </a:lvl1pPr>
          </a:lstStyle>
          <a:p>
            <a:pPr/>
            <a:r>
              <a:t>ACTION IN THE EVENT OF A FIRE</a:t>
            </a:r>
          </a:p>
        </p:txBody>
      </p:sp>
      <p:pic>
        <p:nvPicPr>
          <p:cNvPr id="126" name="Image" descr="Image"/>
          <p:cNvPicPr>
            <a:picLocks noChangeAspect="1"/>
          </p:cNvPicPr>
          <p:nvPr/>
        </p:nvPicPr>
        <p:blipFill>
          <a:blip r:embed="rId2">
            <a:extLst/>
          </a:blip>
          <a:stretch>
            <a:fillRect/>
          </a:stretch>
        </p:blipFill>
        <p:spPr>
          <a:xfrm>
            <a:off x="1635592" y="1177402"/>
            <a:ext cx="6634816" cy="4976112"/>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itle 1"/>
          <p:cNvSpPr txBox="1"/>
          <p:nvPr>
            <p:ph type="title"/>
          </p:nvPr>
        </p:nvSpPr>
        <p:spPr>
          <a:xfrm>
            <a:off x="495300" y="476250"/>
            <a:ext cx="8915400" cy="579438"/>
          </a:xfrm>
          <a:prstGeom prst="rect">
            <a:avLst/>
          </a:prstGeom>
        </p:spPr>
        <p:txBody>
          <a:bodyPr/>
          <a:lstStyle>
            <a:lvl1pPr>
              <a:defRPr u="sng"/>
            </a:lvl1pPr>
          </a:lstStyle>
          <a:p>
            <a:pPr/>
            <a:r>
              <a:t>BRAKE FAILURE</a:t>
            </a:r>
          </a:p>
        </p:txBody>
      </p:sp>
      <p:sp>
        <p:nvSpPr>
          <p:cNvPr id="181" name="Content Placeholder 2"/>
          <p:cNvSpPr txBox="1"/>
          <p:nvPr>
            <p:ph type="body" idx="1"/>
          </p:nvPr>
        </p:nvSpPr>
        <p:spPr>
          <a:xfrm>
            <a:off x="495300" y="908720"/>
            <a:ext cx="8915400" cy="4525963"/>
          </a:xfrm>
          <a:prstGeom prst="rect">
            <a:avLst/>
          </a:prstGeom>
        </p:spPr>
        <p:txBody>
          <a:bodyPr/>
          <a:lstStyle/>
          <a:p>
            <a:pPr marL="0" indent="0">
              <a:buSzTx/>
              <a:buNone/>
            </a:pPr>
          </a:p>
          <a:p>
            <a:pPr>
              <a:buBlip>
                <a:blip r:embed="rId2"/>
              </a:buBlip>
            </a:pPr>
            <a:r>
              <a:t>If the aircraft suffers a brake failure, then the ignition switches should  immediately be turned off and the aircraft steered away from any obstacles</a:t>
            </a:r>
          </a:p>
          <a:p>
            <a:pPr>
              <a:buBlip>
                <a:blip r:embed="rId2"/>
              </a:buBlip>
            </a:pPr>
          </a:p>
          <a:p>
            <a:pPr>
              <a:buBlip>
                <a:blip r:embed="rId2"/>
              </a:buBlip>
            </a:pPr>
            <a:r>
              <a:t>NOTE - For this very reason when parking, the aircraft should not be taxied into a position behind other aircraft Always stop with a clear area ahead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1">
                                            <p:txEl>
                                              <p:pRg st="1" end="1"/>
                                            </p:txEl>
                                          </p:spTgt>
                                        </p:tgtEl>
                                        <p:attrNameLst>
                                          <p:attrName>style.visibility</p:attrName>
                                        </p:attrNameLst>
                                      </p:cBhvr>
                                      <p:to>
                                        <p:strVal val="visible"/>
                                      </p:to>
                                    </p:set>
                                    <p:animEffect filter="fade" transition="in">
                                      <p:cBhvr>
                                        <p:cTn id="7" dur="500"/>
                                        <p:tgtEl>
                                          <p:spTgt spid="181">
                                            <p:txEl>
                                              <p:pRg st="1" end="1"/>
                                            </p:txEl>
                                          </p:spTgt>
                                        </p:tgtEl>
                                      </p:cBhvr>
                                    </p:animEffect>
                                  </p:childTnLst>
                                </p:cTn>
                              </p:par>
                            </p:childTnLst>
                          </p:cTn>
                        </p:par>
                        <p:par>
                          <p:cTn id="8" fill="hold">
                            <p:stCondLst>
                              <p:cond delay="500"/>
                            </p:stCondLst>
                            <p:childTnLst>
                              <p:par>
                                <p:cTn id="9" presetClass="entr" nodeType="afterEffect" presetID="10" grpId="1" fill="hold">
                                  <p:stCondLst>
                                    <p:cond delay="0"/>
                                  </p:stCondLst>
                                  <p:iterate type="el" backwards="0">
                                    <p:tmAbs val="0"/>
                                  </p:iterate>
                                  <p:childTnLst>
                                    <p:set>
                                      <p:cBhvr>
                                        <p:cTn id="10" fill="hold"/>
                                        <p:tgtEl>
                                          <p:spTgt spid="181">
                                            <p:txEl>
                                              <p:pRg st="2" end="2"/>
                                            </p:txEl>
                                          </p:spTgt>
                                        </p:tgtEl>
                                        <p:attrNameLst>
                                          <p:attrName>style.visibility</p:attrName>
                                        </p:attrNameLst>
                                      </p:cBhvr>
                                      <p:to>
                                        <p:strVal val="visible"/>
                                      </p:to>
                                    </p:set>
                                    <p:animEffect filter="fade" transition="in">
                                      <p:cBhvr>
                                        <p:cTn id="11" dur="500"/>
                                        <p:tgtEl>
                                          <p:spTgt spid="18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1" fill="hold">
                                  <p:stCondLst>
                                    <p:cond delay="0"/>
                                  </p:stCondLst>
                                  <p:iterate type="el" backwards="0">
                                    <p:tmAbs val="0"/>
                                  </p:iterate>
                                  <p:childTnLst>
                                    <p:set>
                                      <p:cBhvr>
                                        <p:cTn id="15" fill="hold"/>
                                        <p:tgtEl>
                                          <p:spTgt spid="181">
                                            <p:txEl>
                                              <p:pRg st="3" end="3"/>
                                            </p:txEl>
                                          </p:spTgt>
                                        </p:tgtEl>
                                        <p:attrNameLst>
                                          <p:attrName>style.visibility</p:attrName>
                                        </p:attrNameLst>
                                      </p:cBhvr>
                                      <p:to>
                                        <p:strVal val="visible"/>
                                      </p:to>
                                    </p:set>
                                    <p:animEffect filter="fade" transition="in">
                                      <p:cBhvr>
                                        <p:cTn id="16" dur="500"/>
                                        <p:tgtEl>
                                          <p:spTgt spid="18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1"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1"/>
          <p:cNvSpPr txBox="1"/>
          <p:nvPr>
            <p:ph type="title"/>
          </p:nvPr>
        </p:nvSpPr>
        <p:spPr>
          <a:xfrm>
            <a:off x="495300" y="476250"/>
            <a:ext cx="8915400" cy="579438"/>
          </a:xfrm>
          <a:prstGeom prst="rect">
            <a:avLst/>
          </a:prstGeom>
        </p:spPr>
        <p:txBody>
          <a:bodyPr/>
          <a:lstStyle>
            <a:lvl1pPr>
              <a:defRPr u="sng"/>
            </a:lvl1pPr>
          </a:lstStyle>
          <a:p>
            <a:pPr/>
            <a:r>
              <a:t>STEERING FAILURE</a:t>
            </a:r>
          </a:p>
        </p:txBody>
      </p:sp>
      <p:sp>
        <p:nvSpPr>
          <p:cNvPr id="184" name="Content Placeholder 2"/>
          <p:cNvSpPr txBox="1"/>
          <p:nvPr>
            <p:ph type="body" idx="1"/>
          </p:nvPr>
        </p:nvSpPr>
        <p:spPr>
          <a:xfrm>
            <a:off x="495300" y="1412876"/>
            <a:ext cx="8915400" cy="4525963"/>
          </a:xfrm>
          <a:prstGeom prst="rect">
            <a:avLst/>
          </a:prstGeom>
        </p:spPr>
        <p:txBody>
          <a:bodyPr/>
          <a:lstStyle/>
          <a:p>
            <a:pPr>
              <a:buBlip>
                <a:blip r:embed="rId2"/>
              </a:buBlip>
            </a:pPr>
          </a:p>
          <a:p>
            <a:pPr>
              <a:buBlip>
                <a:blip r:embed="rId2"/>
              </a:buBlip>
            </a:pPr>
            <a:r>
              <a:t>If the aircraft suffers from a steering failure, then the aircraft should be stopped and the ignition turned off</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4">
                                            <p:txEl>
                                              <p:pRg st="1" end="1"/>
                                            </p:txEl>
                                          </p:spTgt>
                                        </p:tgtEl>
                                        <p:attrNameLst>
                                          <p:attrName>style.visibility</p:attrName>
                                        </p:attrNameLst>
                                      </p:cBhvr>
                                      <p:to>
                                        <p:strVal val="visible"/>
                                      </p:to>
                                    </p:set>
                                    <p:animEffect filter="fade" transition="in">
                                      <p:cBhvr>
                                        <p:cTn id="7" dur="500"/>
                                        <p:tgtEl>
                                          <p:spTgt spid="18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itle 1"/>
          <p:cNvSpPr txBox="1"/>
          <p:nvPr>
            <p:ph type="title"/>
          </p:nvPr>
        </p:nvSpPr>
        <p:spPr>
          <a:xfrm>
            <a:off x="495300" y="476250"/>
            <a:ext cx="8915400" cy="579438"/>
          </a:xfrm>
          <a:prstGeom prst="rect">
            <a:avLst/>
          </a:prstGeom>
        </p:spPr>
        <p:txBody>
          <a:bodyPr/>
          <a:lstStyle>
            <a:lvl1pPr>
              <a:defRPr u="sng"/>
            </a:lvl1pPr>
          </a:lstStyle>
          <a:p>
            <a:pPr/>
            <a:r>
              <a:t>HEATER FAILURE</a:t>
            </a:r>
          </a:p>
        </p:txBody>
      </p:sp>
      <p:sp>
        <p:nvSpPr>
          <p:cNvPr id="187" name="Content Placeholder 2"/>
          <p:cNvSpPr txBox="1"/>
          <p:nvPr>
            <p:ph type="body" idx="1"/>
          </p:nvPr>
        </p:nvSpPr>
        <p:spPr>
          <a:xfrm>
            <a:off x="495300" y="1412876"/>
            <a:ext cx="8915400" cy="4525963"/>
          </a:xfrm>
          <a:prstGeom prst="rect">
            <a:avLst/>
          </a:prstGeom>
        </p:spPr>
        <p:txBody>
          <a:bodyPr/>
          <a:lstStyle/>
          <a:p>
            <a:pPr>
              <a:buBlip>
                <a:blip r:embed="rId2"/>
              </a:buBlip>
            </a:pPr>
          </a:p>
          <a:p>
            <a:pPr>
              <a:buBlip>
                <a:blip r:embed="rId2"/>
              </a:buBlip>
            </a:pPr>
            <a:r>
              <a:t>NO WARM AIR!</a:t>
            </a:r>
          </a:p>
          <a:p>
            <a:pPr>
              <a:buBlip>
                <a:blip r:embed="rId2"/>
              </a:buBlip>
            </a:pPr>
          </a:p>
          <a:p>
            <a:pPr>
              <a:buBlip>
                <a:blip r:embed="rId2"/>
              </a:buBlip>
            </a:pPr>
            <a:r>
              <a:t>If the heater fails and no warm air is coming out on a cold day, then consider returning to the airfield if close by or diverting</a:t>
            </a:r>
          </a:p>
          <a:p>
            <a:pPr marL="457200" indent="-457200">
              <a:buAutoNum type="arabicPeriod" startAt="1"/>
            </a:pPr>
            <a:r>
              <a:t>Close air vents if needed and if safe descend into warmer air</a:t>
            </a:r>
          </a:p>
          <a:p>
            <a:pPr marL="457200" indent="-457200">
              <a:buAutoNum type="arabicPeriod" startAt="1"/>
            </a:pPr>
            <a:r>
              <a:t>Be aware that Hypothermia can set in very quickly in cold conditions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7">
                                            <p:txEl>
                                              <p:pRg st="4" end="4"/>
                                            </p:txEl>
                                          </p:spTgt>
                                        </p:tgtEl>
                                        <p:attrNameLst>
                                          <p:attrName>style.visibility</p:attrName>
                                        </p:attrNameLst>
                                      </p:cBhvr>
                                      <p:to>
                                        <p:strVal val="visible"/>
                                      </p:to>
                                    </p:set>
                                    <p:animEffect filter="fade" transition="in">
                                      <p:cBhvr>
                                        <p:cTn id="7" dur="500"/>
                                        <p:tgtEl>
                                          <p:spTgt spid="18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87">
                                            <p:txEl>
                                              <p:pRg st="5" end="5"/>
                                            </p:txEl>
                                          </p:spTgt>
                                        </p:tgtEl>
                                        <p:attrNameLst>
                                          <p:attrName>style.visibility</p:attrName>
                                        </p:attrNameLst>
                                      </p:cBhvr>
                                      <p:to>
                                        <p:strVal val="visible"/>
                                      </p:to>
                                    </p:set>
                                    <p:animEffect filter="fade" transition="in">
                                      <p:cBhvr>
                                        <p:cTn id="12" dur="500"/>
                                        <p:tgtEl>
                                          <p:spTgt spid="18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itle 1"/>
          <p:cNvSpPr txBox="1"/>
          <p:nvPr>
            <p:ph type="title"/>
          </p:nvPr>
        </p:nvSpPr>
        <p:spPr>
          <a:xfrm>
            <a:off x="495300" y="476250"/>
            <a:ext cx="8915400" cy="579438"/>
          </a:xfrm>
          <a:prstGeom prst="rect">
            <a:avLst/>
          </a:prstGeom>
        </p:spPr>
        <p:txBody>
          <a:bodyPr/>
          <a:lstStyle>
            <a:lvl1pPr>
              <a:defRPr u="sng"/>
            </a:lvl1pPr>
          </a:lstStyle>
          <a:p>
            <a:pPr/>
            <a:r>
              <a:t>HEATER FAILURE</a:t>
            </a:r>
          </a:p>
        </p:txBody>
      </p:sp>
      <p:sp>
        <p:nvSpPr>
          <p:cNvPr id="190" name="Content Placeholder 2"/>
          <p:cNvSpPr txBox="1"/>
          <p:nvPr>
            <p:ph type="body" idx="1"/>
          </p:nvPr>
        </p:nvSpPr>
        <p:spPr>
          <a:xfrm>
            <a:off x="495300" y="1412876"/>
            <a:ext cx="8915400" cy="4525963"/>
          </a:xfrm>
          <a:prstGeom prst="rect">
            <a:avLst/>
          </a:prstGeom>
        </p:spPr>
        <p:txBody>
          <a:bodyPr/>
          <a:lstStyle/>
          <a:p>
            <a:pPr>
              <a:buBlip>
                <a:blip r:embed="rId2"/>
              </a:buBlip>
            </a:pPr>
          </a:p>
          <a:p>
            <a:pPr>
              <a:buBlip>
                <a:blip r:embed="rId2"/>
              </a:buBlip>
            </a:pPr>
            <a:r>
              <a:t>TOO MUCH HOT AIR!</a:t>
            </a:r>
          </a:p>
          <a:p>
            <a:pPr>
              <a:buBlip>
                <a:blip r:embed="rId2"/>
              </a:buBlip>
            </a:pPr>
          </a:p>
          <a:p>
            <a:pPr>
              <a:buBlip>
                <a:blip r:embed="rId2"/>
              </a:buBlip>
            </a:pPr>
            <a:r>
              <a:t>A heater can also fail in the hot position causing a very high temperature in the cockpit</a:t>
            </a:r>
          </a:p>
          <a:p>
            <a:pPr marL="457200" indent="-457200">
              <a:buAutoNum type="arabicPeriod" startAt="1"/>
            </a:pPr>
            <a:r>
              <a:t>If this happens return to the airfield if close by or divert</a:t>
            </a:r>
          </a:p>
          <a:p>
            <a:pPr marL="457200" indent="-457200">
              <a:buAutoNum type="arabicPeriod" startAt="1"/>
            </a:pPr>
            <a:r>
              <a:t>Open air vents as needed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0">
                                            <p:txEl>
                                              <p:pRg st="4" end="4"/>
                                            </p:txEl>
                                          </p:spTgt>
                                        </p:tgtEl>
                                        <p:attrNameLst>
                                          <p:attrName>style.visibility</p:attrName>
                                        </p:attrNameLst>
                                      </p:cBhvr>
                                      <p:to>
                                        <p:strVal val="visible"/>
                                      </p:to>
                                    </p:set>
                                    <p:animEffect filter="fade" transition="in">
                                      <p:cBhvr>
                                        <p:cTn id="7" dur="500"/>
                                        <p:tgtEl>
                                          <p:spTgt spid="19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90">
                                            <p:txEl>
                                              <p:pRg st="5" end="5"/>
                                            </p:txEl>
                                          </p:spTgt>
                                        </p:tgtEl>
                                        <p:attrNameLst>
                                          <p:attrName>style.visibility</p:attrName>
                                        </p:attrNameLst>
                                      </p:cBhvr>
                                      <p:to>
                                        <p:strVal val="visible"/>
                                      </p:to>
                                    </p:set>
                                    <p:animEffect filter="fade" transition="in">
                                      <p:cBhvr>
                                        <p:cTn id="12" dur="500"/>
                                        <p:tgtEl>
                                          <p:spTgt spid="19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xfrm>
            <a:off x="495300" y="476250"/>
            <a:ext cx="8915400" cy="579438"/>
          </a:xfrm>
          <a:prstGeom prst="rect">
            <a:avLst/>
          </a:prstGeom>
        </p:spPr>
        <p:txBody>
          <a:bodyPr/>
          <a:lstStyle>
            <a:lvl1pPr>
              <a:defRPr u="sng"/>
            </a:lvl1pPr>
          </a:lstStyle>
          <a:p>
            <a:pPr/>
            <a:r>
              <a:t>HEATER FAILURE</a:t>
            </a:r>
          </a:p>
        </p:txBody>
      </p:sp>
      <p:sp>
        <p:nvSpPr>
          <p:cNvPr id="193" name="Content Placeholder 2"/>
          <p:cNvSpPr txBox="1"/>
          <p:nvPr>
            <p:ph type="body" idx="1"/>
          </p:nvPr>
        </p:nvSpPr>
        <p:spPr>
          <a:xfrm>
            <a:off x="495300" y="1412876"/>
            <a:ext cx="8915400" cy="4525963"/>
          </a:xfrm>
          <a:prstGeom prst="rect">
            <a:avLst/>
          </a:prstGeom>
        </p:spPr>
        <p:txBody>
          <a:bodyPr/>
          <a:lstStyle/>
          <a:p>
            <a:pPr>
              <a:buBlip>
                <a:blip r:embed="rId2"/>
              </a:buBlip>
            </a:pPr>
            <a:r>
              <a:t>CARBON MONOXIDE POISONING</a:t>
            </a:r>
          </a:p>
          <a:p>
            <a:pPr>
              <a:buBlip>
                <a:blip r:embed="rId2"/>
              </a:buBlip>
            </a:pPr>
          </a:p>
          <a:p>
            <a:pPr>
              <a:buBlip>
                <a:blip r:embed="rId2"/>
              </a:buBlip>
            </a:pPr>
            <a:r>
              <a:t>Carbon monoxide poisoning can be caused by a leak from the exhaust into the heating system</a:t>
            </a:r>
          </a:p>
          <a:p>
            <a:pPr marL="457200" indent="-457200">
              <a:buAutoNum type="arabicPeriod" startAt="1"/>
            </a:pPr>
            <a:r>
              <a:t>If CO poisoning is suspected immediately turn off the heater and open all air vents. Check the CO detector</a:t>
            </a:r>
          </a:p>
          <a:p>
            <a:pPr marL="457200" indent="-457200">
              <a:buAutoNum type="arabicPeriod" startAt="1"/>
            </a:pPr>
            <a:r>
              <a:t>Land the aircraft as soon as safely possible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3">
                                            <p:txEl>
                                              <p:pRg st="2" end="2"/>
                                            </p:txEl>
                                          </p:spTgt>
                                        </p:tgtEl>
                                        <p:attrNameLst>
                                          <p:attrName>style.visibility</p:attrName>
                                        </p:attrNameLst>
                                      </p:cBhvr>
                                      <p:to>
                                        <p:strVal val="visible"/>
                                      </p:to>
                                    </p:set>
                                    <p:animEffect filter="fade" transition="in">
                                      <p:cBhvr>
                                        <p:cTn id="7" dur="500"/>
                                        <p:tgtEl>
                                          <p:spTgt spid="19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93">
                                            <p:txEl>
                                              <p:pRg st="3" end="3"/>
                                            </p:txEl>
                                          </p:spTgt>
                                        </p:tgtEl>
                                        <p:attrNameLst>
                                          <p:attrName>style.visibility</p:attrName>
                                        </p:attrNameLst>
                                      </p:cBhvr>
                                      <p:to>
                                        <p:strVal val="visible"/>
                                      </p:to>
                                    </p:set>
                                    <p:animEffect filter="fade" transition="in">
                                      <p:cBhvr>
                                        <p:cTn id="12" dur="500"/>
                                        <p:tgtEl>
                                          <p:spTgt spid="19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193">
                                            <p:txEl>
                                              <p:pRg st="4" end="4"/>
                                            </p:txEl>
                                          </p:spTgt>
                                        </p:tgtEl>
                                        <p:attrNameLst>
                                          <p:attrName>style.visibility</p:attrName>
                                        </p:attrNameLst>
                                      </p:cBhvr>
                                      <p:to>
                                        <p:strVal val="visible"/>
                                      </p:to>
                                    </p:set>
                                    <p:animEffect filter="fade" transition="in">
                                      <p:cBhvr>
                                        <p:cTn id="17" dur="500"/>
                                        <p:tgtEl>
                                          <p:spTgt spid="19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xfrm>
            <a:off x="495300" y="476250"/>
            <a:ext cx="8915400" cy="579438"/>
          </a:xfrm>
          <a:prstGeom prst="rect">
            <a:avLst/>
          </a:prstGeom>
        </p:spPr>
        <p:txBody>
          <a:bodyPr/>
          <a:lstStyle>
            <a:lvl1pPr>
              <a:defRPr u="sng"/>
            </a:lvl1pPr>
          </a:lstStyle>
          <a:p>
            <a:pPr/>
            <a:r>
              <a:t>OIL PRESSURE GAUGE FAILURE</a:t>
            </a:r>
          </a:p>
        </p:txBody>
      </p:sp>
      <p:sp>
        <p:nvSpPr>
          <p:cNvPr id="196" name="Content Placeholder 2"/>
          <p:cNvSpPr txBox="1"/>
          <p:nvPr>
            <p:ph type="body" idx="1"/>
          </p:nvPr>
        </p:nvSpPr>
        <p:spPr>
          <a:xfrm>
            <a:off x="495300" y="1412876"/>
            <a:ext cx="8915400" cy="4525963"/>
          </a:xfrm>
          <a:prstGeom prst="rect">
            <a:avLst/>
          </a:prstGeom>
        </p:spPr>
        <p:txBody>
          <a:bodyPr/>
          <a:lstStyle/>
          <a:p>
            <a:pPr>
              <a:buBlip>
                <a:blip r:embed="rId2"/>
              </a:buBlip>
            </a:pPr>
            <a:r>
              <a:t>The oil pressure gauge is electrically operated and generally very reliable</a:t>
            </a:r>
          </a:p>
          <a:p>
            <a:pPr>
              <a:buBlip>
                <a:blip r:embed="rId2"/>
              </a:buBlip>
            </a:pPr>
            <a:r>
              <a:t>It can fail in one of two ways</a:t>
            </a:r>
          </a:p>
          <a:p>
            <a:pPr>
              <a:buBlip>
                <a:blip r:embed="rId2"/>
              </a:buBlip>
            </a:pPr>
            <a:r>
              <a:t>If the gauge shows 7 bar (max limit) then it is usually the sender unit</a:t>
            </a:r>
          </a:p>
          <a:p>
            <a:pPr>
              <a:buBlip>
                <a:blip r:embed="rId2"/>
              </a:buBlip>
            </a:pPr>
            <a:r>
              <a:t>If the gauge shows 0 bar, then it could be the sender unit or the gauge itself</a:t>
            </a:r>
          </a:p>
          <a:p>
            <a:pPr>
              <a:buBlip>
                <a:blip r:embed="rId2"/>
              </a:buBlip>
            </a:pPr>
            <a:r>
              <a:t>If it did show 0 bar and there was a problem with the engine, then the engine would seize in about 30 seconds - </a:t>
            </a:r>
            <a:r>
              <a:rPr>
                <a:solidFill>
                  <a:srgbClr val="FF0000"/>
                </a:solidFill>
              </a:rPr>
              <a:t>Refer to Exercise 16a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6">
                                            <p:txEl>
                                              <p:pRg st="1" end="1"/>
                                            </p:txEl>
                                          </p:spTgt>
                                        </p:tgtEl>
                                        <p:attrNameLst>
                                          <p:attrName>style.visibility</p:attrName>
                                        </p:attrNameLst>
                                      </p:cBhvr>
                                      <p:to>
                                        <p:strVal val="visible"/>
                                      </p:to>
                                    </p:set>
                                    <p:animEffect filter="fade" transition="in">
                                      <p:cBhvr>
                                        <p:cTn id="7" dur="500"/>
                                        <p:tgtEl>
                                          <p:spTgt spid="1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96">
                                            <p:txEl>
                                              <p:pRg st="2" end="2"/>
                                            </p:txEl>
                                          </p:spTgt>
                                        </p:tgtEl>
                                        <p:attrNameLst>
                                          <p:attrName>style.visibility</p:attrName>
                                        </p:attrNameLst>
                                      </p:cBhvr>
                                      <p:to>
                                        <p:strVal val="visible"/>
                                      </p:to>
                                    </p:set>
                                    <p:animEffect filter="fade" transition="in">
                                      <p:cBhvr>
                                        <p:cTn id="12" dur="500"/>
                                        <p:tgtEl>
                                          <p:spTgt spid="1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196">
                                            <p:txEl>
                                              <p:pRg st="3" end="3"/>
                                            </p:txEl>
                                          </p:spTgt>
                                        </p:tgtEl>
                                        <p:attrNameLst>
                                          <p:attrName>style.visibility</p:attrName>
                                        </p:attrNameLst>
                                      </p:cBhvr>
                                      <p:to>
                                        <p:strVal val="visible"/>
                                      </p:to>
                                    </p:set>
                                    <p:animEffect filter="fade" transition="in">
                                      <p:cBhvr>
                                        <p:cTn id="17" dur="500"/>
                                        <p:tgtEl>
                                          <p:spTgt spid="19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196">
                                            <p:txEl>
                                              <p:pRg st="4" end="4"/>
                                            </p:txEl>
                                          </p:spTgt>
                                        </p:tgtEl>
                                        <p:attrNameLst>
                                          <p:attrName>style.visibility</p:attrName>
                                        </p:attrNameLst>
                                      </p:cBhvr>
                                      <p:to>
                                        <p:strVal val="visible"/>
                                      </p:to>
                                    </p:set>
                                    <p:animEffect filter="fade" transition="in">
                                      <p:cBhvr>
                                        <p:cTn id="22" dur="500"/>
                                        <p:tgtEl>
                                          <p:spTgt spid="19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6"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xfrm>
            <a:off x="495300" y="476250"/>
            <a:ext cx="8915400" cy="579438"/>
          </a:xfrm>
          <a:prstGeom prst="rect">
            <a:avLst/>
          </a:prstGeom>
        </p:spPr>
        <p:txBody>
          <a:bodyPr/>
          <a:lstStyle>
            <a:lvl1pPr>
              <a:defRPr u="sng"/>
            </a:lvl1pPr>
          </a:lstStyle>
          <a:p>
            <a:pPr/>
            <a:r>
              <a:t>IGNITION SWITCH FAILURE</a:t>
            </a:r>
          </a:p>
        </p:txBody>
      </p:sp>
      <p:sp>
        <p:nvSpPr>
          <p:cNvPr id="199" name="Content Placeholder 2"/>
          <p:cNvSpPr txBox="1"/>
          <p:nvPr>
            <p:ph type="body" idx="1"/>
          </p:nvPr>
        </p:nvSpPr>
        <p:spPr>
          <a:xfrm>
            <a:off x="495300" y="1412876"/>
            <a:ext cx="8915400" cy="4525963"/>
          </a:xfrm>
          <a:prstGeom prst="rect">
            <a:avLst/>
          </a:prstGeom>
        </p:spPr>
        <p:txBody>
          <a:bodyPr/>
          <a:lstStyle/>
          <a:p>
            <a:pPr>
              <a:buBlip>
                <a:blip r:embed="rId2"/>
              </a:buBlip>
            </a:pPr>
            <a:r>
              <a:t>If an ignition switch fails, then this can show up on a magneto check by no drop in the RPM when a switch is turned to the off position</a:t>
            </a:r>
          </a:p>
          <a:p>
            <a:pPr>
              <a:buBlip>
                <a:blip r:embed="rId2"/>
              </a:buBlip>
            </a:pPr>
          </a:p>
          <a:p>
            <a:pPr>
              <a:buBlip>
                <a:blip r:embed="rId2"/>
              </a:buBlip>
            </a:pPr>
            <a:r>
              <a:t>If the engine does not shut down when the switches are turned off, then there are two ways to shut the engine down</a:t>
            </a:r>
          </a:p>
          <a:p>
            <a:pPr>
              <a:buBlip>
                <a:blip r:embed="rId2"/>
              </a:buBlip>
            </a:pPr>
            <a:r>
              <a:t>Keep the throttle on idle and pull the choke out. This should flood the engine causing it to cut out</a:t>
            </a:r>
          </a:p>
          <a:p>
            <a:pPr>
              <a:buBlip>
                <a:blip r:embed="rId2"/>
              </a:buBlip>
            </a:pPr>
            <a:r>
              <a:t>With the throttle on idle turn off the fuel selector switch. The engine should stop after about 2 minutes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animEffect filter="fade" transition="in">
                                      <p:cBhvr>
                                        <p:cTn id="7" dur="500"/>
                                        <p:tgtEl>
                                          <p:spTgt spid="199">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99">
                                            <p:txEl>
                                              <p:pRg st="0" end="0"/>
                                            </p:txEl>
                                          </p:spTgt>
                                        </p:tgtEl>
                                        <p:attrNameLst>
                                          <p:attrName>style.visibility</p:attrName>
                                        </p:attrNameLst>
                                      </p:cBhvr>
                                      <p:to>
                                        <p:strVal val="visible"/>
                                      </p:to>
                                    </p:set>
                                    <p:animEffect filter="fade" transition="in">
                                      <p:cBhvr>
                                        <p:cTn id="10" dur="500"/>
                                        <p:tgtEl>
                                          <p:spTgt spid="199">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199">
                                            <p:txEl>
                                              <p:pRg st="1" end="1"/>
                                            </p:txEl>
                                          </p:spTgt>
                                        </p:tgtEl>
                                        <p:attrNameLst>
                                          <p:attrName>style.visibility</p:attrName>
                                        </p:attrNameLst>
                                      </p:cBhvr>
                                      <p:to>
                                        <p:strVal val="visible"/>
                                      </p:to>
                                    </p:set>
                                    <p:animEffect filter="fade" transition="in">
                                      <p:cBhvr>
                                        <p:cTn id="14" dur="500"/>
                                        <p:tgtEl>
                                          <p:spTgt spid="19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199">
                                            <p:txEl>
                                              <p:pRg st="2" end="2"/>
                                            </p:txEl>
                                          </p:spTgt>
                                        </p:tgtEl>
                                        <p:attrNameLst>
                                          <p:attrName>style.visibility</p:attrName>
                                        </p:attrNameLst>
                                      </p:cBhvr>
                                      <p:to>
                                        <p:strVal val="visible"/>
                                      </p:to>
                                    </p:set>
                                    <p:animEffect filter="fade" transition="in">
                                      <p:cBhvr>
                                        <p:cTn id="19" dur="500"/>
                                        <p:tgtEl>
                                          <p:spTgt spid="19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1" fill="hold">
                                  <p:stCondLst>
                                    <p:cond delay="0"/>
                                  </p:stCondLst>
                                  <p:iterate type="el" backwards="0">
                                    <p:tmAbs val="0"/>
                                  </p:iterate>
                                  <p:childTnLst>
                                    <p:set>
                                      <p:cBhvr>
                                        <p:cTn id="23" fill="hold"/>
                                        <p:tgtEl>
                                          <p:spTgt spid="199">
                                            <p:txEl>
                                              <p:pRg st="3" end="3"/>
                                            </p:txEl>
                                          </p:spTgt>
                                        </p:tgtEl>
                                        <p:attrNameLst>
                                          <p:attrName>style.visibility</p:attrName>
                                        </p:attrNameLst>
                                      </p:cBhvr>
                                      <p:to>
                                        <p:strVal val="visible"/>
                                      </p:to>
                                    </p:set>
                                    <p:animEffect filter="fade" transition="in">
                                      <p:cBhvr>
                                        <p:cTn id="24" dur="500"/>
                                        <p:tgtEl>
                                          <p:spTgt spid="19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10" grpId="1" fill="hold">
                                  <p:stCondLst>
                                    <p:cond delay="0"/>
                                  </p:stCondLst>
                                  <p:iterate type="el" backwards="0">
                                    <p:tmAbs val="0"/>
                                  </p:iterate>
                                  <p:childTnLst>
                                    <p:set>
                                      <p:cBhvr>
                                        <p:cTn id="28" fill="hold"/>
                                        <p:tgtEl>
                                          <p:spTgt spid="199">
                                            <p:txEl>
                                              <p:pRg st="4" end="4"/>
                                            </p:txEl>
                                          </p:spTgt>
                                        </p:tgtEl>
                                        <p:attrNameLst>
                                          <p:attrName>style.visibility</p:attrName>
                                        </p:attrNameLst>
                                      </p:cBhvr>
                                      <p:to>
                                        <p:strVal val="visible"/>
                                      </p:to>
                                    </p:set>
                                    <p:animEffect filter="fade" transition="in">
                                      <p:cBhvr>
                                        <p:cTn id="29" dur="500"/>
                                        <p:tgtEl>
                                          <p:spTgt spid="19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9"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xfrm>
            <a:off x="495300" y="476250"/>
            <a:ext cx="8915400" cy="579438"/>
          </a:xfrm>
          <a:prstGeom prst="rect">
            <a:avLst/>
          </a:prstGeom>
        </p:spPr>
        <p:txBody>
          <a:bodyPr/>
          <a:lstStyle>
            <a:lvl1pPr>
              <a:defRPr u="sng"/>
            </a:lvl1pPr>
          </a:lstStyle>
          <a:p>
            <a:pPr/>
            <a:r>
              <a:t>REPLACING FUSES</a:t>
            </a:r>
          </a:p>
        </p:txBody>
      </p:sp>
      <p:sp>
        <p:nvSpPr>
          <p:cNvPr id="202" name="Content Placeholder 2"/>
          <p:cNvSpPr txBox="1"/>
          <p:nvPr>
            <p:ph type="body" idx="1"/>
          </p:nvPr>
        </p:nvSpPr>
        <p:spPr>
          <a:xfrm>
            <a:off x="495300" y="1412876"/>
            <a:ext cx="8915400" cy="4525963"/>
          </a:xfrm>
          <a:prstGeom prst="rect">
            <a:avLst/>
          </a:prstGeom>
        </p:spPr>
        <p:txBody>
          <a:bodyPr/>
          <a:lstStyle/>
          <a:p>
            <a:pPr>
              <a:buBlip>
                <a:blip r:embed="rId2"/>
              </a:buBlip>
            </a:pPr>
            <a:r>
              <a:t>If a fuse is suspected to have blown on an electrical circuit, then the pilot should be aware of where the spare fuses are kept and only replace them with the aircraft at a safe level. E.G. 1500 feet AGL</a:t>
            </a:r>
          </a:p>
          <a:p>
            <a:pPr marL="0" indent="0">
              <a:buSzTx/>
              <a:buNone/>
            </a:pPr>
          </a:p>
          <a:p>
            <a:pPr>
              <a:buBlip>
                <a:blip r:embed="rId2"/>
              </a:buBlip>
            </a:pPr>
            <a:r>
              <a:t>No attempt should be made to change a fuse  with the aircraft at low level, unless absolutely necessary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2">
                                            <p:bg/>
                                          </p:spTgt>
                                        </p:tgtEl>
                                        <p:attrNameLst>
                                          <p:attrName>style.visibility</p:attrName>
                                        </p:attrNameLst>
                                      </p:cBhvr>
                                      <p:to>
                                        <p:strVal val="visible"/>
                                      </p:to>
                                    </p:set>
                                    <p:animEffect filter="fade" transition="in">
                                      <p:cBhvr>
                                        <p:cTn id="7" dur="500"/>
                                        <p:tgtEl>
                                          <p:spTgt spid="20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02">
                                            <p:txEl>
                                              <p:pRg st="0" end="0"/>
                                            </p:txEl>
                                          </p:spTgt>
                                        </p:tgtEl>
                                        <p:attrNameLst>
                                          <p:attrName>style.visibility</p:attrName>
                                        </p:attrNameLst>
                                      </p:cBhvr>
                                      <p:to>
                                        <p:strVal val="visible"/>
                                      </p:to>
                                    </p:set>
                                    <p:animEffect filter="fade" transition="in">
                                      <p:cBhvr>
                                        <p:cTn id="10" dur="500"/>
                                        <p:tgtEl>
                                          <p:spTgt spid="202">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202">
                                            <p:txEl>
                                              <p:pRg st="1" end="1"/>
                                            </p:txEl>
                                          </p:spTgt>
                                        </p:tgtEl>
                                        <p:attrNameLst>
                                          <p:attrName>style.visibility</p:attrName>
                                        </p:attrNameLst>
                                      </p:cBhvr>
                                      <p:to>
                                        <p:strVal val="visible"/>
                                      </p:to>
                                    </p:set>
                                    <p:animEffect filter="fade" transition="in">
                                      <p:cBhvr>
                                        <p:cTn id="14" dur="500"/>
                                        <p:tgtEl>
                                          <p:spTgt spid="20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202">
                                            <p:txEl>
                                              <p:pRg st="2" end="2"/>
                                            </p:txEl>
                                          </p:spTgt>
                                        </p:tgtEl>
                                        <p:attrNameLst>
                                          <p:attrName>style.visibility</p:attrName>
                                        </p:attrNameLst>
                                      </p:cBhvr>
                                      <p:to>
                                        <p:strVal val="visible"/>
                                      </p:to>
                                    </p:set>
                                    <p:animEffect filter="fade" transition="in">
                                      <p:cBhvr>
                                        <p:cTn id="19" dur="500"/>
                                        <p:tgtEl>
                                          <p:spTgt spid="20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2"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xfrm>
            <a:off x="495300" y="476250"/>
            <a:ext cx="8915400" cy="579438"/>
          </a:xfrm>
          <a:prstGeom prst="rect">
            <a:avLst/>
          </a:prstGeom>
        </p:spPr>
        <p:txBody>
          <a:bodyPr/>
          <a:lstStyle>
            <a:lvl1pPr>
              <a:defRPr u="sng"/>
            </a:lvl1pPr>
          </a:lstStyle>
          <a:p>
            <a:pPr/>
            <a:r>
              <a:t>SEAT BELT TRAPPED</a:t>
            </a:r>
          </a:p>
        </p:txBody>
      </p:sp>
      <p:pic>
        <p:nvPicPr>
          <p:cNvPr id="205" name="Content Placeholder 4" descr="Content Placeholder 4"/>
          <p:cNvPicPr>
            <a:picLocks noChangeAspect="1"/>
          </p:cNvPicPr>
          <p:nvPr/>
        </p:nvPicPr>
        <p:blipFill>
          <a:blip r:embed="rId2">
            <a:extLst/>
          </a:blip>
          <a:stretch>
            <a:fillRect/>
          </a:stretch>
        </p:blipFill>
        <p:spPr>
          <a:xfrm>
            <a:off x="1935690" y="1412875"/>
            <a:ext cx="6034618" cy="4525963"/>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
          <p:cNvSpPr txBox="1"/>
          <p:nvPr>
            <p:ph type="title"/>
          </p:nvPr>
        </p:nvSpPr>
        <p:spPr>
          <a:xfrm>
            <a:off x="495300" y="476250"/>
            <a:ext cx="8915400" cy="579438"/>
          </a:xfrm>
          <a:prstGeom prst="rect">
            <a:avLst/>
          </a:prstGeom>
        </p:spPr>
        <p:txBody>
          <a:bodyPr/>
          <a:lstStyle>
            <a:lvl1pPr>
              <a:defRPr u="sng"/>
            </a:lvl1pPr>
          </a:lstStyle>
          <a:p>
            <a:pPr/>
            <a:r>
              <a:t>SEAT BELT TRAPPED</a:t>
            </a:r>
          </a:p>
        </p:txBody>
      </p:sp>
      <p:sp>
        <p:nvSpPr>
          <p:cNvPr id="208" name="Content Placeholder 2"/>
          <p:cNvSpPr txBox="1"/>
          <p:nvPr>
            <p:ph type="body" idx="1"/>
          </p:nvPr>
        </p:nvSpPr>
        <p:spPr>
          <a:xfrm>
            <a:off x="495300" y="1412876"/>
            <a:ext cx="8915400" cy="4525963"/>
          </a:xfrm>
          <a:prstGeom prst="rect">
            <a:avLst/>
          </a:prstGeom>
        </p:spPr>
        <p:txBody>
          <a:bodyPr/>
          <a:lstStyle/>
          <a:p>
            <a:pPr>
              <a:buBlip>
                <a:blip r:embed="rId2"/>
              </a:buBlip>
            </a:pPr>
            <a:r>
              <a:t>If a seat belt is trapped and part of the webbing is outside the aircraft, it can cause a loud banging noise on the fuselage</a:t>
            </a:r>
          </a:p>
          <a:p>
            <a:pPr>
              <a:buBlip>
                <a:blip r:embed="rId2"/>
              </a:buBlip>
            </a:pPr>
          </a:p>
          <a:p>
            <a:pPr marL="0" indent="0">
              <a:buSzTx/>
              <a:buNone/>
            </a:pPr>
            <a:r>
              <a:t>ACTION</a:t>
            </a:r>
          </a:p>
          <a:p>
            <a:pPr marL="457200" indent="-457200">
              <a:buAutoNum type="arabicPeriod" startAt="1"/>
            </a:pPr>
            <a:r>
              <a:t>Land the aircraft and rectify the problem</a:t>
            </a:r>
          </a:p>
          <a:p>
            <a:pPr marL="457200" indent="-457200">
              <a:buAutoNum type="arabicPeriod" startAt="1"/>
              <a:defRPr>
                <a:solidFill>
                  <a:srgbClr val="FF0000"/>
                </a:solidFill>
              </a:defRPr>
            </a:pPr>
            <a:r>
              <a:t>Do not attempt to open the door or canopy in flight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animEffect filter="fade" transition="in">
                                      <p:cBhvr>
                                        <p:cTn id="7" dur="500"/>
                                        <p:tgtEl>
                                          <p:spTgt spid="20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08">
                                            <p:txEl>
                                              <p:pRg st="0" end="0"/>
                                            </p:txEl>
                                          </p:spTgt>
                                        </p:tgtEl>
                                        <p:attrNameLst>
                                          <p:attrName>style.visibility</p:attrName>
                                        </p:attrNameLst>
                                      </p:cBhvr>
                                      <p:to>
                                        <p:strVal val="visible"/>
                                      </p:to>
                                    </p:set>
                                    <p:animEffect filter="fade" transition="in">
                                      <p:cBhvr>
                                        <p:cTn id="10" dur="500"/>
                                        <p:tgtEl>
                                          <p:spTgt spid="208">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208">
                                            <p:txEl>
                                              <p:pRg st="1" end="1"/>
                                            </p:txEl>
                                          </p:spTgt>
                                        </p:tgtEl>
                                        <p:attrNameLst>
                                          <p:attrName>style.visibility</p:attrName>
                                        </p:attrNameLst>
                                      </p:cBhvr>
                                      <p:to>
                                        <p:strVal val="visible"/>
                                      </p:to>
                                    </p:set>
                                    <p:animEffect filter="fade" transition="in">
                                      <p:cBhvr>
                                        <p:cTn id="14" dur="500"/>
                                        <p:tgtEl>
                                          <p:spTgt spid="20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208">
                                            <p:txEl>
                                              <p:pRg st="2" end="2"/>
                                            </p:txEl>
                                          </p:spTgt>
                                        </p:tgtEl>
                                        <p:attrNameLst>
                                          <p:attrName>style.visibility</p:attrName>
                                        </p:attrNameLst>
                                      </p:cBhvr>
                                      <p:to>
                                        <p:strVal val="visible"/>
                                      </p:to>
                                    </p:set>
                                    <p:animEffect filter="fade" transition="in">
                                      <p:cBhvr>
                                        <p:cTn id="19" dur="500"/>
                                        <p:tgtEl>
                                          <p:spTgt spid="20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1" fill="hold">
                                  <p:stCondLst>
                                    <p:cond delay="0"/>
                                  </p:stCondLst>
                                  <p:iterate type="el" backwards="0">
                                    <p:tmAbs val="0"/>
                                  </p:iterate>
                                  <p:childTnLst>
                                    <p:set>
                                      <p:cBhvr>
                                        <p:cTn id="23" fill="hold"/>
                                        <p:tgtEl>
                                          <p:spTgt spid="208">
                                            <p:txEl>
                                              <p:pRg st="3" end="3"/>
                                            </p:txEl>
                                          </p:spTgt>
                                        </p:tgtEl>
                                        <p:attrNameLst>
                                          <p:attrName>style.visibility</p:attrName>
                                        </p:attrNameLst>
                                      </p:cBhvr>
                                      <p:to>
                                        <p:strVal val="visible"/>
                                      </p:to>
                                    </p:set>
                                    <p:animEffect filter="fade" transition="in">
                                      <p:cBhvr>
                                        <p:cTn id="24" dur="500"/>
                                        <p:tgtEl>
                                          <p:spTgt spid="20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10" grpId="1" fill="hold">
                                  <p:stCondLst>
                                    <p:cond delay="0"/>
                                  </p:stCondLst>
                                  <p:iterate type="el" backwards="0">
                                    <p:tmAbs val="0"/>
                                  </p:iterate>
                                  <p:childTnLst>
                                    <p:set>
                                      <p:cBhvr>
                                        <p:cTn id="28" fill="hold"/>
                                        <p:tgtEl>
                                          <p:spTgt spid="208">
                                            <p:txEl>
                                              <p:pRg st="4" end="4"/>
                                            </p:txEl>
                                          </p:spTgt>
                                        </p:tgtEl>
                                        <p:attrNameLst>
                                          <p:attrName>style.visibility</p:attrName>
                                        </p:attrNameLst>
                                      </p:cBhvr>
                                      <p:to>
                                        <p:strVal val="visible"/>
                                      </p:to>
                                    </p:set>
                                    <p:animEffect filter="fade" transition="in">
                                      <p:cBhvr>
                                        <p:cTn id="29" dur="500"/>
                                        <p:tgtEl>
                                          <p:spTgt spid="20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08"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Content Placeholder 2"/>
          <p:cNvSpPr txBox="1"/>
          <p:nvPr>
            <p:ph type="body" idx="1"/>
          </p:nvPr>
        </p:nvSpPr>
        <p:spPr>
          <a:xfrm>
            <a:off x="495300" y="331054"/>
            <a:ext cx="8915400" cy="5607785"/>
          </a:xfrm>
          <a:prstGeom prst="rect">
            <a:avLst/>
          </a:prstGeom>
        </p:spPr>
        <p:txBody>
          <a:bodyPr anchor="ctr"/>
          <a:lstStyle>
            <a:lvl1pPr marL="0" indent="0" algn="ctr">
              <a:buSzTx/>
              <a:buNone/>
              <a:defRPr b="1"/>
            </a:lvl1pPr>
          </a:lstStyle>
          <a:p>
            <a:pPr/>
            <a:r>
              <a:t>The following system failures relate to the Ikarus C42, EV 97 Eurostar, and the Rotax 912 engine. The following advice may also be used on other types if applicable.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animEffect filter="fade" transition="in">
                                      <p:cBhvr>
                                        <p:cTn id="7" dur="500"/>
                                        <p:tgtEl>
                                          <p:spTgt spid="12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28">
                                            <p:txEl>
                                              <p:pRg st="0" end="0"/>
                                            </p:txEl>
                                          </p:spTgt>
                                        </p:tgtEl>
                                        <p:attrNameLst>
                                          <p:attrName>style.visibility</p:attrName>
                                        </p:attrNameLst>
                                      </p:cBhvr>
                                      <p:to>
                                        <p:strVal val="visible"/>
                                      </p:to>
                                    </p:set>
                                    <p:animEffect filter="fade" transition="in">
                                      <p:cBhvr>
                                        <p:cTn id="10" dur="500"/>
                                        <p:tgtEl>
                                          <p:spTgt spid="12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8"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itle 1"/>
          <p:cNvSpPr txBox="1"/>
          <p:nvPr>
            <p:ph type="title"/>
          </p:nvPr>
        </p:nvSpPr>
        <p:spPr>
          <a:xfrm>
            <a:off x="495300" y="476250"/>
            <a:ext cx="8915400" cy="579438"/>
          </a:xfrm>
          <a:prstGeom prst="rect">
            <a:avLst/>
          </a:prstGeom>
        </p:spPr>
        <p:txBody>
          <a:bodyPr/>
          <a:lstStyle>
            <a:lvl1pPr>
              <a:defRPr u="sng"/>
            </a:lvl1pPr>
          </a:lstStyle>
          <a:p>
            <a:pPr/>
            <a:r>
              <a:t>FLAP FAILURE</a:t>
            </a:r>
          </a:p>
        </p:txBody>
      </p:sp>
      <p:sp>
        <p:nvSpPr>
          <p:cNvPr id="211" name="Content Placeholder 2"/>
          <p:cNvSpPr txBox="1"/>
          <p:nvPr>
            <p:ph type="body" idx="1"/>
          </p:nvPr>
        </p:nvSpPr>
        <p:spPr>
          <a:xfrm>
            <a:off x="495300" y="1412876"/>
            <a:ext cx="8915400" cy="4525963"/>
          </a:xfrm>
          <a:prstGeom prst="rect">
            <a:avLst/>
          </a:prstGeom>
        </p:spPr>
        <p:txBody>
          <a:bodyPr/>
          <a:lstStyle/>
          <a:p>
            <a:pPr>
              <a:lnSpc>
                <a:spcPct val="80000"/>
              </a:lnSpc>
              <a:buBlip>
                <a:blip r:embed="rId2"/>
              </a:buBlip>
              <a:defRPr sz="2200"/>
            </a:pPr>
            <a:r>
              <a:t>If the aircraft has a flap failure and the flaps cannot be deployed down, then a flapless approach and landing should be carried out.</a:t>
            </a:r>
          </a:p>
          <a:p>
            <a:pPr>
              <a:lnSpc>
                <a:spcPct val="80000"/>
              </a:lnSpc>
              <a:buBlip>
                <a:blip r:embed="rId2"/>
              </a:buBlip>
              <a:defRPr sz="2200"/>
            </a:pPr>
            <a:r>
              <a:t>This will be practiced in </a:t>
            </a:r>
            <a:r>
              <a:rPr>
                <a:solidFill>
                  <a:srgbClr val="FF0000"/>
                </a:solidFill>
              </a:rPr>
              <a:t>Exercise 13</a:t>
            </a:r>
          </a:p>
          <a:p>
            <a:pPr>
              <a:lnSpc>
                <a:spcPct val="80000"/>
              </a:lnSpc>
              <a:buBlip>
                <a:blip r:embed="rId2"/>
              </a:buBlip>
              <a:defRPr sz="2200"/>
            </a:pPr>
            <a:r>
              <a:t>If the flaps cannot be retracted, then return to the airfield and land the aircraft in the configuration that the flaps are stuck in.</a:t>
            </a:r>
          </a:p>
          <a:p>
            <a:pPr>
              <a:lnSpc>
                <a:spcPct val="80000"/>
              </a:lnSpc>
              <a:buBlip>
                <a:blip r:embed="rId2"/>
              </a:buBlip>
              <a:defRPr sz="2200"/>
            </a:pPr>
            <a:r>
              <a:t>In the case of electrically operated flaps, leave the flap switch in the position that the flaps have failed in and climb to a safe height before trying to rectify the problem</a:t>
            </a:r>
          </a:p>
          <a:p>
            <a:pPr>
              <a:lnSpc>
                <a:spcPct val="80000"/>
              </a:lnSpc>
              <a:buBlip>
                <a:blip r:embed="rId2"/>
              </a:buBlip>
              <a:defRPr sz="2200"/>
            </a:pPr>
            <a:r>
              <a:t>If the aircraft suffers from an asymmetrical flap deployment, then this will show as a roll towards the failed flap when the flaps are deployed.</a:t>
            </a:r>
          </a:p>
          <a:p>
            <a:pPr>
              <a:lnSpc>
                <a:spcPct val="80000"/>
              </a:lnSpc>
              <a:buBlip>
                <a:blip r:embed="rId2"/>
              </a:buBlip>
              <a:defRPr sz="2200"/>
            </a:pPr>
            <a:r>
              <a:t>In this instance then, set the flaps to a symmetrical position and land the aircraft in that configuration. (This would usually be flapless)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1">
                                            <p:bg/>
                                          </p:spTgt>
                                        </p:tgtEl>
                                        <p:attrNameLst>
                                          <p:attrName>style.visibility</p:attrName>
                                        </p:attrNameLst>
                                      </p:cBhvr>
                                      <p:to>
                                        <p:strVal val="visible"/>
                                      </p:to>
                                    </p:set>
                                    <p:animEffect filter="fade" transition="in">
                                      <p:cBhvr>
                                        <p:cTn id="7" dur="500"/>
                                        <p:tgtEl>
                                          <p:spTgt spid="21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11">
                                            <p:txEl>
                                              <p:pRg st="0" end="0"/>
                                            </p:txEl>
                                          </p:spTgt>
                                        </p:tgtEl>
                                        <p:attrNameLst>
                                          <p:attrName>style.visibility</p:attrName>
                                        </p:attrNameLst>
                                      </p:cBhvr>
                                      <p:to>
                                        <p:strVal val="visible"/>
                                      </p:to>
                                    </p:set>
                                    <p:animEffect filter="fade" transition="in">
                                      <p:cBhvr>
                                        <p:cTn id="10" dur="500"/>
                                        <p:tgtEl>
                                          <p:spTgt spid="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11">
                                            <p:txEl>
                                              <p:pRg st="1" end="1"/>
                                            </p:txEl>
                                          </p:spTgt>
                                        </p:tgtEl>
                                        <p:attrNameLst>
                                          <p:attrName>style.visibility</p:attrName>
                                        </p:attrNameLst>
                                      </p:cBhvr>
                                      <p:to>
                                        <p:strVal val="visible"/>
                                      </p:to>
                                    </p:set>
                                    <p:animEffect filter="fade" transition="in">
                                      <p:cBhvr>
                                        <p:cTn id="15" dur="500"/>
                                        <p:tgtEl>
                                          <p:spTgt spid="2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11">
                                            <p:txEl>
                                              <p:pRg st="2" end="2"/>
                                            </p:txEl>
                                          </p:spTgt>
                                        </p:tgtEl>
                                        <p:attrNameLst>
                                          <p:attrName>style.visibility</p:attrName>
                                        </p:attrNameLst>
                                      </p:cBhvr>
                                      <p:to>
                                        <p:strVal val="visible"/>
                                      </p:to>
                                    </p:set>
                                    <p:animEffect filter="fade" transition="in">
                                      <p:cBhvr>
                                        <p:cTn id="20" dur="500"/>
                                        <p:tgtEl>
                                          <p:spTgt spid="2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11">
                                            <p:txEl>
                                              <p:pRg st="3" end="3"/>
                                            </p:txEl>
                                          </p:spTgt>
                                        </p:tgtEl>
                                        <p:attrNameLst>
                                          <p:attrName>style.visibility</p:attrName>
                                        </p:attrNameLst>
                                      </p:cBhvr>
                                      <p:to>
                                        <p:strVal val="visible"/>
                                      </p:to>
                                    </p:set>
                                    <p:animEffect filter="fade" transition="in">
                                      <p:cBhvr>
                                        <p:cTn id="25" dur="500"/>
                                        <p:tgtEl>
                                          <p:spTgt spid="2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11">
                                            <p:txEl>
                                              <p:pRg st="4" end="4"/>
                                            </p:txEl>
                                          </p:spTgt>
                                        </p:tgtEl>
                                        <p:attrNameLst>
                                          <p:attrName>style.visibility</p:attrName>
                                        </p:attrNameLst>
                                      </p:cBhvr>
                                      <p:to>
                                        <p:strVal val="visible"/>
                                      </p:to>
                                    </p:set>
                                    <p:animEffect filter="fade" transition="in">
                                      <p:cBhvr>
                                        <p:cTn id="30" dur="500"/>
                                        <p:tgtEl>
                                          <p:spTgt spid="2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211">
                                            <p:txEl>
                                              <p:pRg st="5" end="5"/>
                                            </p:txEl>
                                          </p:spTgt>
                                        </p:tgtEl>
                                        <p:attrNameLst>
                                          <p:attrName>style.visibility</p:attrName>
                                        </p:attrNameLst>
                                      </p:cBhvr>
                                      <p:to>
                                        <p:strVal val="visible"/>
                                      </p:to>
                                    </p:set>
                                    <p:animEffect filter="fade" transition="in">
                                      <p:cBhvr>
                                        <p:cTn id="35" dur="500"/>
                                        <p:tgtEl>
                                          <p:spTgt spid="211">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1"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1"/>
          <p:cNvSpPr txBox="1"/>
          <p:nvPr>
            <p:ph type="title"/>
          </p:nvPr>
        </p:nvSpPr>
        <p:spPr>
          <a:xfrm>
            <a:off x="495300" y="476250"/>
            <a:ext cx="8915400" cy="579438"/>
          </a:xfrm>
          <a:prstGeom prst="rect">
            <a:avLst/>
          </a:prstGeom>
        </p:spPr>
        <p:txBody>
          <a:bodyPr/>
          <a:lstStyle>
            <a:lvl1pPr>
              <a:defRPr u="sng"/>
            </a:lvl1pPr>
          </a:lstStyle>
          <a:p>
            <a:pPr/>
            <a:r>
              <a:t>AIRSPEED INDICATOR FAILURE.</a:t>
            </a:r>
          </a:p>
        </p:txBody>
      </p:sp>
      <p:sp>
        <p:nvSpPr>
          <p:cNvPr id="214" name="Content Placeholder 2"/>
          <p:cNvSpPr txBox="1"/>
          <p:nvPr>
            <p:ph type="body" idx="1"/>
          </p:nvPr>
        </p:nvSpPr>
        <p:spPr>
          <a:xfrm>
            <a:off x="495300" y="1412876"/>
            <a:ext cx="8915400" cy="4525963"/>
          </a:xfrm>
          <a:prstGeom prst="rect">
            <a:avLst/>
          </a:prstGeom>
        </p:spPr>
        <p:txBody>
          <a:bodyPr/>
          <a:lstStyle/>
          <a:p>
            <a:pPr>
              <a:buBlip>
                <a:blip r:embed="rId2"/>
              </a:buBlip>
            </a:pPr>
            <a:r>
              <a:t>The ASI can fail by failing completely i.e. 0 speed, stuck in one position, overreading or underreading</a:t>
            </a:r>
          </a:p>
          <a:p>
            <a:pPr>
              <a:buBlip>
                <a:blip r:embed="rId2"/>
              </a:buBlip>
            </a:pPr>
            <a:r>
              <a:t>These failures are usually a fault within the ASI itself or a blockage/leakage in the pitot static system</a:t>
            </a:r>
          </a:p>
          <a:p>
            <a:pPr>
              <a:buBlip>
                <a:blip r:embed="rId2"/>
              </a:buBlip>
            </a:pPr>
            <a:r>
              <a:t>Blockages are usually by small objects like insects or water in the pitot system </a:t>
            </a:r>
          </a:p>
          <a:p>
            <a:pPr>
              <a:buBlip>
                <a:blip r:embed="rId2"/>
              </a:buBlip>
            </a:pPr>
            <a:r>
              <a:t>If the pitot system becomes blocked it will show the ASI underreading on a descent, e.g. on the final approach or overreading as the aircraft climbs</a:t>
            </a:r>
          </a:p>
          <a:p>
            <a:pPr>
              <a:buBlip>
                <a:blip r:embed="rId2"/>
              </a:buBlip>
            </a:pPr>
            <a:r>
              <a:t>Flying the aircraft without the ASI can be practiced with an instructor </a:t>
            </a:r>
            <a:r>
              <a:rPr i="1"/>
              <a:t>(usually in </a:t>
            </a:r>
            <a:r>
              <a:rPr i="1">
                <a:solidFill>
                  <a:srgbClr val="FF0000"/>
                </a:solidFill>
              </a:rPr>
              <a:t>Exercise 13 and 16e</a:t>
            </a:r>
            <a:r>
              <a:rPr i="1"/>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4">
                                            <p:bg/>
                                          </p:spTgt>
                                        </p:tgtEl>
                                        <p:attrNameLst>
                                          <p:attrName>style.visibility</p:attrName>
                                        </p:attrNameLst>
                                      </p:cBhvr>
                                      <p:to>
                                        <p:strVal val="visible"/>
                                      </p:to>
                                    </p:set>
                                    <p:animEffect filter="fade" transition="in">
                                      <p:cBhvr>
                                        <p:cTn id="7" dur="500"/>
                                        <p:tgtEl>
                                          <p:spTgt spid="21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14">
                                            <p:txEl>
                                              <p:pRg st="0" end="0"/>
                                            </p:txEl>
                                          </p:spTgt>
                                        </p:tgtEl>
                                        <p:attrNameLst>
                                          <p:attrName>style.visibility</p:attrName>
                                        </p:attrNameLst>
                                      </p:cBhvr>
                                      <p:to>
                                        <p:strVal val="visible"/>
                                      </p:to>
                                    </p:set>
                                    <p:animEffect filter="fade" transition="in">
                                      <p:cBhvr>
                                        <p:cTn id="10" dur="500"/>
                                        <p:tgtEl>
                                          <p:spTgt spid="2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14">
                                            <p:txEl>
                                              <p:pRg st="1" end="1"/>
                                            </p:txEl>
                                          </p:spTgt>
                                        </p:tgtEl>
                                        <p:attrNameLst>
                                          <p:attrName>style.visibility</p:attrName>
                                        </p:attrNameLst>
                                      </p:cBhvr>
                                      <p:to>
                                        <p:strVal val="visible"/>
                                      </p:to>
                                    </p:set>
                                    <p:animEffect filter="fade" transition="in">
                                      <p:cBhvr>
                                        <p:cTn id="15" dur="500"/>
                                        <p:tgtEl>
                                          <p:spTgt spid="2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14">
                                            <p:txEl>
                                              <p:pRg st="2" end="2"/>
                                            </p:txEl>
                                          </p:spTgt>
                                        </p:tgtEl>
                                        <p:attrNameLst>
                                          <p:attrName>style.visibility</p:attrName>
                                        </p:attrNameLst>
                                      </p:cBhvr>
                                      <p:to>
                                        <p:strVal val="visible"/>
                                      </p:to>
                                    </p:set>
                                    <p:animEffect filter="fade" transition="in">
                                      <p:cBhvr>
                                        <p:cTn id="20" dur="500"/>
                                        <p:tgtEl>
                                          <p:spTgt spid="2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14">
                                            <p:txEl>
                                              <p:pRg st="3" end="3"/>
                                            </p:txEl>
                                          </p:spTgt>
                                        </p:tgtEl>
                                        <p:attrNameLst>
                                          <p:attrName>style.visibility</p:attrName>
                                        </p:attrNameLst>
                                      </p:cBhvr>
                                      <p:to>
                                        <p:strVal val="visible"/>
                                      </p:to>
                                    </p:set>
                                    <p:animEffect filter="fade" transition="in">
                                      <p:cBhvr>
                                        <p:cTn id="25" dur="500"/>
                                        <p:tgtEl>
                                          <p:spTgt spid="21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14">
                                            <p:txEl>
                                              <p:pRg st="4" end="4"/>
                                            </p:txEl>
                                          </p:spTgt>
                                        </p:tgtEl>
                                        <p:attrNameLst>
                                          <p:attrName>style.visibility</p:attrName>
                                        </p:attrNameLst>
                                      </p:cBhvr>
                                      <p:to>
                                        <p:strVal val="visible"/>
                                      </p:to>
                                    </p:set>
                                    <p:animEffect filter="fade" transition="in">
                                      <p:cBhvr>
                                        <p:cTn id="30" dur="500"/>
                                        <p:tgtEl>
                                          <p:spTgt spid="214">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4"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ph type="title"/>
          </p:nvPr>
        </p:nvSpPr>
        <p:spPr>
          <a:xfrm>
            <a:off x="495300" y="476250"/>
            <a:ext cx="8915400" cy="579438"/>
          </a:xfrm>
          <a:prstGeom prst="rect">
            <a:avLst/>
          </a:prstGeom>
        </p:spPr>
        <p:txBody>
          <a:bodyPr/>
          <a:lstStyle>
            <a:lvl1pPr>
              <a:defRPr u="sng"/>
            </a:lvl1pPr>
          </a:lstStyle>
          <a:p>
            <a:pPr/>
            <a:r>
              <a:t>ALTIMETER AND VSI FAILURE</a:t>
            </a:r>
          </a:p>
        </p:txBody>
      </p:sp>
      <p:sp>
        <p:nvSpPr>
          <p:cNvPr id="217" name="Content Placeholder 2"/>
          <p:cNvSpPr txBox="1"/>
          <p:nvPr>
            <p:ph type="body" idx="1"/>
          </p:nvPr>
        </p:nvSpPr>
        <p:spPr>
          <a:xfrm>
            <a:off x="495300" y="1412776"/>
            <a:ext cx="8915400" cy="4525963"/>
          </a:xfrm>
          <a:prstGeom prst="rect">
            <a:avLst/>
          </a:prstGeom>
        </p:spPr>
        <p:txBody>
          <a:bodyPr/>
          <a:lstStyle/>
          <a:p>
            <a:pPr>
              <a:buBlip>
                <a:blip r:embed="rId2"/>
              </a:buBlip>
            </a:pPr>
          </a:p>
          <a:p>
            <a:pPr>
              <a:buBlip>
                <a:blip r:embed="rId2"/>
              </a:buBlip>
            </a:pPr>
            <a:r>
              <a:t>Altimeters should be checked prior to take off by setting the QNH which will then indicate the airfield elevation or the QFE which should indicate 0</a:t>
            </a:r>
          </a:p>
          <a:p>
            <a:pPr>
              <a:buBlip>
                <a:blip r:embed="rId2"/>
              </a:buBlip>
            </a:pPr>
          </a:p>
          <a:p>
            <a:pPr>
              <a:buBlip>
                <a:blip r:embed="rId2"/>
              </a:buBlip>
            </a:pPr>
            <a:r>
              <a:t>If the altimeter is suspected of failing in flight, then the level shown can be checked against the GPS altitude readout</a:t>
            </a:r>
          </a:p>
          <a:p>
            <a:pPr>
              <a:buBlip>
                <a:blip r:embed="rId2"/>
              </a:buBlip>
            </a:pPr>
          </a:p>
          <a:p>
            <a:pPr>
              <a:buBlip>
                <a:blip r:embed="rId2"/>
              </a:buBlip>
            </a:pPr>
            <a:r>
              <a:t>VSI failure are not usually a problem in VFR flight and any suspected failure reported to the aircraft owner after landing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7">
                                            <p:txEl>
                                              <p:pRg st="1" end="1"/>
                                            </p:txEl>
                                          </p:spTgt>
                                        </p:tgtEl>
                                        <p:attrNameLst>
                                          <p:attrName>style.visibility</p:attrName>
                                        </p:attrNameLst>
                                      </p:cBhvr>
                                      <p:to>
                                        <p:strVal val="visible"/>
                                      </p:to>
                                    </p:set>
                                    <p:animEffect filter="fade" transition="in">
                                      <p:cBhvr>
                                        <p:cTn id="7" dur="500"/>
                                        <p:tgtEl>
                                          <p:spTgt spid="217">
                                            <p:txEl>
                                              <p:pRg st="1" end="1"/>
                                            </p:txEl>
                                          </p:spTgt>
                                        </p:tgtEl>
                                      </p:cBhvr>
                                    </p:animEffect>
                                  </p:childTnLst>
                                </p:cTn>
                              </p:par>
                            </p:childTnLst>
                          </p:cTn>
                        </p:par>
                        <p:par>
                          <p:cTn id="8" fill="hold">
                            <p:stCondLst>
                              <p:cond delay="500"/>
                            </p:stCondLst>
                            <p:childTnLst>
                              <p:par>
                                <p:cTn id="9" presetClass="entr" nodeType="afterEffect" presetID="10" grpId="1" fill="hold">
                                  <p:stCondLst>
                                    <p:cond delay="0"/>
                                  </p:stCondLst>
                                  <p:iterate type="el" backwards="0">
                                    <p:tmAbs val="0"/>
                                  </p:iterate>
                                  <p:childTnLst>
                                    <p:set>
                                      <p:cBhvr>
                                        <p:cTn id="10" fill="hold"/>
                                        <p:tgtEl>
                                          <p:spTgt spid="217">
                                            <p:txEl>
                                              <p:pRg st="2" end="2"/>
                                            </p:txEl>
                                          </p:spTgt>
                                        </p:tgtEl>
                                        <p:attrNameLst>
                                          <p:attrName>style.visibility</p:attrName>
                                        </p:attrNameLst>
                                      </p:cBhvr>
                                      <p:to>
                                        <p:strVal val="visible"/>
                                      </p:to>
                                    </p:set>
                                    <p:animEffect filter="fade" transition="in">
                                      <p:cBhvr>
                                        <p:cTn id="11" dur="500"/>
                                        <p:tgtEl>
                                          <p:spTgt spid="21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1" fill="hold">
                                  <p:stCondLst>
                                    <p:cond delay="0"/>
                                  </p:stCondLst>
                                  <p:iterate type="el" backwards="0">
                                    <p:tmAbs val="0"/>
                                  </p:iterate>
                                  <p:childTnLst>
                                    <p:set>
                                      <p:cBhvr>
                                        <p:cTn id="15" fill="hold"/>
                                        <p:tgtEl>
                                          <p:spTgt spid="217">
                                            <p:txEl>
                                              <p:pRg st="3" end="3"/>
                                            </p:txEl>
                                          </p:spTgt>
                                        </p:tgtEl>
                                        <p:attrNameLst>
                                          <p:attrName>style.visibility</p:attrName>
                                        </p:attrNameLst>
                                      </p:cBhvr>
                                      <p:to>
                                        <p:strVal val="visible"/>
                                      </p:to>
                                    </p:set>
                                    <p:animEffect filter="fade" transition="in">
                                      <p:cBhvr>
                                        <p:cTn id="16" dur="500"/>
                                        <p:tgtEl>
                                          <p:spTgt spid="217">
                                            <p:txEl>
                                              <p:pRg st="3" end="3"/>
                                            </p:txEl>
                                          </p:spTgt>
                                        </p:tgtEl>
                                      </p:cBhvr>
                                    </p:animEffect>
                                  </p:childTnLst>
                                </p:cTn>
                              </p:par>
                            </p:childTnLst>
                          </p:cTn>
                        </p:par>
                        <p:par>
                          <p:cTn id="17" fill="hold">
                            <p:stCondLst>
                              <p:cond delay="500"/>
                            </p:stCondLst>
                            <p:childTnLst>
                              <p:par>
                                <p:cTn id="18" presetClass="entr" nodeType="afterEffect" presetID="10" grpId="1" fill="hold">
                                  <p:stCondLst>
                                    <p:cond delay="0"/>
                                  </p:stCondLst>
                                  <p:iterate type="el" backwards="0">
                                    <p:tmAbs val="0"/>
                                  </p:iterate>
                                  <p:childTnLst>
                                    <p:set>
                                      <p:cBhvr>
                                        <p:cTn id="19" fill="hold"/>
                                        <p:tgtEl>
                                          <p:spTgt spid="217">
                                            <p:txEl>
                                              <p:pRg st="4" end="4"/>
                                            </p:txEl>
                                          </p:spTgt>
                                        </p:tgtEl>
                                        <p:attrNameLst>
                                          <p:attrName>style.visibility</p:attrName>
                                        </p:attrNameLst>
                                      </p:cBhvr>
                                      <p:to>
                                        <p:strVal val="visible"/>
                                      </p:to>
                                    </p:set>
                                    <p:animEffect filter="fade" transition="in">
                                      <p:cBhvr>
                                        <p:cTn id="20" dur="500"/>
                                        <p:tgtEl>
                                          <p:spTgt spid="21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17">
                                            <p:txEl>
                                              <p:pRg st="5" end="5"/>
                                            </p:txEl>
                                          </p:spTgt>
                                        </p:tgtEl>
                                        <p:attrNameLst>
                                          <p:attrName>style.visibility</p:attrName>
                                        </p:attrNameLst>
                                      </p:cBhvr>
                                      <p:to>
                                        <p:strVal val="visible"/>
                                      </p:to>
                                    </p:set>
                                    <p:animEffect filter="fade" transition="in">
                                      <p:cBhvr>
                                        <p:cTn id="25" dur="500"/>
                                        <p:tgtEl>
                                          <p:spTgt spid="21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7"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495300" y="476250"/>
            <a:ext cx="8915400" cy="579438"/>
          </a:xfrm>
          <a:prstGeom prst="rect">
            <a:avLst/>
          </a:prstGeom>
        </p:spPr>
        <p:txBody>
          <a:bodyPr/>
          <a:lstStyle>
            <a:lvl1pPr>
              <a:defRPr u="sng"/>
            </a:lvl1pPr>
          </a:lstStyle>
          <a:p>
            <a:pPr/>
            <a:r>
              <a:t>ALTERNATOR FAILURE</a:t>
            </a:r>
          </a:p>
        </p:txBody>
      </p:sp>
      <p:sp>
        <p:nvSpPr>
          <p:cNvPr id="220" name="Content Placeholder 2"/>
          <p:cNvSpPr txBox="1"/>
          <p:nvPr>
            <p:ph type="body" idx="1"/>
          </p:nvPr>
        </p:nvSpPr>
        <p:spPr>
          <a:xfrm>
            <a:off x="495300" y="1052736"/>
            <a:ext cx="8915400" cy="3888433"/>
          </a:xfrm>
          <a:prstGeom prst="rect">
            <a:avLst/>
          </a:prstGeom>
        </p:spPr>
        <p:txBody>
          <a:bodyPr/>
          <a:lstStyle/>
          <a:p>
            <a:pPr marL="0" indent="0" defTabSz="822959">
              <a:spcBef>
                <a:spcPts val="300"/>
              </a:spcBef>
              <a:buSzTx/>
              <a:buNone/>
              <a:defRPr sz="1529"/>
            </a:pPr>
            <a:r>
              <a:t>IKARUS C42</a:t>
            </a:r>
          </a:p>
          <a:p>
            <a:pPr marL="308609" indent="-308609" defTabSz="822959">
              <a:spcBef>
                <a:spcPts val="300"/>
              </a:spcBef>
              <a:buBlip>
                <a:blip r:embed="rId2"/>
              </a:buBlip>
              <a:defRPr sz="1529"/>
            </a:pPr>
            <a:r>
              <a:t>If the alternator fails, then this will cause the low voltage warning light to come on and the warning buzzer to sound (if fitted)</a:t>
            </a:r>
          </a:p>
          <a:p>
            <a:pPr marL="0" indent="0" defTabSz="822959">
              <a:buSzTx/>
              <a:buNone/>
              <a:defRPr sz="1529"/>
            </a:pPr>
          </a:p>
          <a:p>
            <a:pPr marL="0" indent="0" defTabSz="822959">
              <a:spcBef>
                <a:spcPts val="300"/>
              </a:spcBef>
              <a:buSzTx/>
              <a:buNone/>
              <a:defRPr sz="1529"/>
            </a:pPr>
            <a:r>
              <a:t>EV97</a:t>
            </a:r>
          </a:p>
          <a:p>
            <a:pPr marL="308609" indent="-308609" defTabSz="822959">
              <a:spcBef>
                <a:spcPts val="300"/>
              </a:spcBef>
              <a:buBlip>
                <a:blip r:embed="rId2"/>
              </a:buBlip>
              <a:defRPr sz="1529"/>
            </a:pPr>
            <a:r>
              <a:t>If the alternator fails, then this will show as low charging on the voltage indicator.</a:t>
            </a:r>
          </a:p>
          <a:p>
            <a:pPr marL="0" indent="0" defTabSz="822959">
              <a:buSzTx/>
              <a:buNone/>
              <a:defRPr sz="1529"/>
            </a:pPr>
          </a:p>
          <a:p>
            <a:pPr marL="0" indent="0" defTabSz="822959">
              <a:spcBef>
                <a:spcPts val="300"/>
              </a:spcBef>
              <a:buSzTx/>
              <a:buNone/>
              <a:defRPr sz="1529"/>
            </a:pPr>
            <a:r>
              <a:t>ACTIONS IF IN FLIGHT</a:t>
            </a:r>
          </a:p>
          <a:p>
            <a:pPr marL="308609" indent="-308609" defTabSz="822959">
              <a:spcBef>
                <a:spcPts val="300"/>
              </a:spcBef>
              <a:buBlip>
                <a:blip r:embed="rId2"/>
              </a:buBlip>
              <a:defRPr sz="1529"/>
            </a:pPr>
            <a:r>
              <a:t>Switch off any electrical equipment that is not needed e.g strobes, landing light and electric fuel pump</a:t>
            </a:r>
          </a:p>
          <a:p>
            <a:pPr marL="308609" indent="-308609" defTabSz="822959">
              <a:spcBef>
                <a:spcPts val="300"/>
              </a:spcBef>
              <a:buBlip>
                <a:blip r:embed="rId2"/>
              </a:buBlip>
              <a:defRPr sz="1529"/>
            </a:pPr>
            <a:r>
              <a:t>A radio call should be made to ATS to inform them of the problem as the radio and transponder will be using the battery power and may fail as the battery drains</a:t>
            </a:r>
          </a:p>
          <a:p>
            <a:pPr marL="308609" indent="-308609" defTabSz="822959">
              <a:spcBef>
                <a:spcPts val="300"/>
              </a:spcBef>
              <a:buBlip>
                <a:blip r:embed="rId2"/>
              </a:buBlip>
              <a:defRPr sz="1529"/>
            </a:pPr>
            <a:r>
              <a:t>A check of the charging fuse should be made</a:t>
            </a:r>
          </a:p>
          <a:p>
            <a:pPr marL="308609" indent="-308609" defTabSz="822959">
              <a:spcBef>
                <a:spcPts val="300"/>
              </a:spcBef>
              <a:buBlip>
                <a:blip r:embed="rId2"/>
              </a:buBlip>
              <a:defRPr sz="1529"/>
            </a:pPr>
            <a:r>
              <a:t>Turning the master switch on and then back on after a few seconds might cure the issue</a:t>
            </a:r>
          </a:p>
          <a:p>
            <a:pPr marL="308609" indent="-308609" defTabSz="822959">
              <a:spcBef>
                <a:spcPts val="300"/>
              </a:spcBef>
              <a:buBlip>
                <a:blip r:embed="rId2"/>
              </a:buBlip>
              <a:defRPr sz="1529">
                <a:solidFill>
                  <a:srgbClr val="FF0000"/>
                </a:solidFill>
              </a:defRPr>
            </a:pPr>
            <a:r>
              <a:t>NOTE - Turning the Master Switch on does NOT stop the engine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0">
                                            <p:txEl>
                                              <p:pRg st="1" end="1"/>
                                            </p:txEl>
                                          </p:spTgt>
                                        </p:tgtEl>
                                        <p:attrNameLst>
                                          <p:attrName>style.visibility</p:attrName>
                                        </p:attrNameLst>
                                      </p:cBhvr>
                                      <p:to>
                                        <p:strVal val="visible"/>
                                      </p:to>
                                    </p:set>
                                    <p:animEffect filter="fade" transition="in">
                                      <p:cBhvr>
                                        <p:cTn id="7" dur="500"/>
                                        <p:tgtEl>
                                          <p:spTgt spid="220">
                                            <p:txEl>
                                              <p:pRg st="1" end="1"/>
                                            </p:txEl>
                                          </p:spTgt>
                                        </p:tgtEl>
                                      </p:cBhvr>
                                    </p:animEffect>
                                  </p:childTnLst>
                                </p:cTn>
                              </p:par>
                            </p:childTnLst>
                          </p:cTn>
                        </p:par>
                        <p:par>
                          <p:cTn id="8" fill="hold">
                            <p:stCondLst>
                              <p:cond delay="500"/>
                            </p:stCondLst>
                            <p:childTnLst>
                              <p:par>
                                <p:cTn id="9" presetClass="entr" nodeType="afterEffect" presetID="10" grpId="1" fill="hold">
                                  <p:stCondLst>
                                    <p:cond delay="0"/>
                                  </p:stCondLst>
                                  <p:iterate type="el" backwards="0">
                                    <p:tmAbs val="0"/>
                                  </p:iterate>
                                  <p:childTnLst>
                                    <p:set>
                                      <p:cBhvr>
                                        <p:cTn id="10" fill="hold"/>
                                        <p:tgtEl>
                                          <p:spTgt spid="220">
                                            <p:txEl>
                                              <p:pRg st="2" end="2"/>
                                            </p:txEl>
                                          </p:spTgt>
                                        </p:tgtEl>
                                        <p:attrNameLst>
                                          <p:attrName>style.visibility</p:attrName>
                                        </p:attrNameLst>
                                      </p:cBhvr>
                                      <p:to>
                                        <p:strVal val="visible"/>
                                      </p:to>
                                    </p:set>
                                    <p:animEffect filter="fade" transition="in">
                                      <p:cBhvr>
                                        <p:cTn id="11" dur="500"/>
                                        <p:tgtEl>
                                          <p:spTgt spid="220">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1" fill="hold">
                                  <p:stCondLst>
                                    <p:cond delay="0"/>
                                  </p:stCondLst>
                                  <p:iterate type="el" backwards="0">
                                    <p:tmAbs val="0"/>
                                  </p:iterate>
                                  <p:childTnLst>
                                    <p:set>
                                      <p:cBhvr>
                                        <p:cTn id="15" fill="hold"/>
                                        <p:tgtEl>
                                          <p:spTgt spid="220">
                                            <p:txEl>
                                              <p:pRg st="3" end="3"/>
                                            </p:txEl>
                                          </p:spTgt>
                                        </p:tgtEl>
                                        <p:attrNameLst>
                                          <p:attrName>style.visibility</p:attrName>
                                        </p:attrNameLst>
                                      </p:cBhvr>
                                      <p:to>
                                        <p:strVal val="visible"/>
                                      </p:to>
                                    </p:set>
                                    <p:animEffect filter="fade" transition="in">
                                      <p:cBhvr>
                                        <p:cTn id="16" dur="500"/>
                                        <p:tgtEl>
                                          <p:spTgt spid="22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1" fill="hold">
                                  <p:stCondLst>
                                    <p:cond delay="0"/>
                                  </p:stCondLst>
                                  <p:iterate type="el" backwards="0">
                                    <p:tmAbs val="0"/>
                                  </p:iterate>
                                  <p:childTnLst>
                                    <p:set>
                                      <p:cBhvr>
                                        <p:cTn id="20" fill="hold"/>
                                        <p:tgtEl>
                                          <p:spTgt spid="220">
                                            <p:txEl>
                                              <p:pRg st="4" end="4"/>
                                            </p:txEl>
                                          </p:spTgt>
                                        </p:tgtEl>
                                        <p:attrNameLst>
                                          <p:attrName>style.visibility</p:attrName>
                                        </p:attrNameLst>
                                      </p:cBhvr>
                                      <p:to>
                                        <p:strVal val="visible"/>
                                      </p:to>
                                    </p:set>
                                    <p:animEffect filter="fade" transition="in">
                                      <p:cBhvr>
                                        <p:cTn id="21" dur="500"/>
                                        <p:tgtEl>
                                          <p:spTgt spid="220">
                                            <p:txEl>
                                              <p:pRg st="4" end="4"/>
                                            </p:txEl>
                                          </p:spTgt>
                                        </p:tgtEl>
                                      </p:cBhvr>
                                    </p:animEffect>
                                  </p:childTnLst>
                                </p:cTn>
                              </p:par>
                            </p:childTnLst>
                          </p:cTn>
                        </p:par>
                        <p:par>
                          <p:cTn id="22" fill="hold">
                            <p:stCondLst>
                              <p:cond delay="500"/>
                            </p:stCondLst>
                            <p:childTnLst>
                              <p:par>
                                <p:cTn id="23" presetClass="entr" nodeType="afterEffect" presetID="10" grpId="1" fill="hold">
                                  <p:stCondLst>
                                    <p:cond delay="0"/>
                                  </p:stCondLst>
                                  <p:iterate type="el" backwards="0">
                                    <p:tmAbs val="0"/>
                                  </p:iterate>
                                  <p:childTnLst>
                                    <p:set>
                                      <p:cBhvr>
                                        <p:cTn id="24" fill="hold"/>
                                        <p:tgtEl>
                                          <p:spTgt spid="220">
                                            <p:txEl>
                                              <p:pRg st="5" end="5"/>
                                            </p:txEl>
                                          </p:spTgt>
                                        </p:tgtEl>
                                        <p:attrNameLst>
                                          <p:attrName>style.visibility</p:attrName>
                                        </p:attrNameLst>
                                      </p:cBhvr>
                                      <p:to>
                                        <p:strVal val="visible"/>
                                      </p:to>
                                    </p:set>
                                    <p:animEffect filter="fade" transition="in">
                                      <p:cBhvr>
                                        <p:cTn id="25" dur="500"/>
                                        <p:tgtEl>
                                          <p:spTgt spid="22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20">
                                            <p:txEl>
                                              <p:pRg st="6" end="6"/>
                                            </p:txEl>
                                          </p:spTgt>
                                        </p:tgtEl>
                                        <p:attrNameLst>
                                          <p:attrName>style.visibility</p:attrName>
                                        </p:attrNameLst>
                                      </p:cBhvr>
                                      <p:to>
                                        <p:strVal val="visible"/>
                                      </p:to>
                                    </p:set>
                                    <p:animEffect filter="fade" transition="in">
                                      <p:cBhvr>
                                        <p:cTn id="30" dur="500"/>
                                        <p:tgtEl>
                                          <p:spTgt spid="220">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220">
                                            <p:txEl>
                                              <p:pRg st="7" end="7"/>
                                            </p:txEl>
                                          </p:spTgt>
                                        </p:tgtEl>
                                        <p:attrNameLst>
                                          <p:attrName>style.visibility</p:attrName>
                                        </p:attrNameLst>
                                      </p:cBhvr>
                                      <p:to>
                                        <p:strVal val="visible"/>
                                      </p:to>
                                    </p:set>
                                    <p:animEffect filter="fade" transition="in">
                                      <p:cBhvr>
                                        <p:cTn id="35" dur="500"/>
                                        <p:tgtEl>
                                          <p:spTgt spid="220">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220">
                                            <p:txEl>
                                              <p:pRg st="8" end="8"/>
                                            </p:txEl>
                                          </p:spTgt>
                                        </p:tgtEl>
                                        <p:attrNameLst>
                                          <p:attrName>style.visibility</p:attrName>
                                        </p:attrNameLst>
                                      </p:cBhvr>
                                      <p:to>
                                        <p:strVal val="visible"/>
                                      </p:to>
                                    </p:set>
                                    <p:animEffect filter="fade" transition="in">
                                      <p:cBhvr>
                                        <p:cTn id="40" dur="500"/>
                                        <p:tgtEl>
                                          <p:spTgt spid="220">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1" fill="hold">
                                  <p:stCondLst>
                                    <p:cond delay="0"/>
                                  </p:stCondLst>
                                  <p:iterate type="el" backwards="0">
                                    <p:tmAbs val="0"/>
                                  </p:iterate>
                                  <p:childTnLst>
                                    <p:set>
                                      <p:cBhvr>
                                        <p:cTn id="44" fill="hold"/>
                                        <p:tgtEl>
                                          <p:spTgt spid="220">
                                            <p:txEl>
                                              <p:pRg st="9" end="9"/>
                                            </p:txEl>
                                          </p:spTgt>
                                        </p:tgtEl>
                                        <p:attrNameLst>
                                          <p:attrName>style.visibility</p:attrName>
                                        </p:attrNameLst>
                                      </p:cBhvr>
                                      <p:to>
                                        <p:strVal val="visible"/>
                                      </p:to>
                                    </p:set>
                                    <p:animEffect filter="fade" transition="in">
                                      <p:cBhvr>
                                        <p:cTn id="45" dur="500"/>
                                        <p:tgtEl>
                                          <p:spTgt spid="220">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10" grpId="1" fill="hold">
                                  <p:stCondLst>
                                    <p:cond delay="0"/>
                                  </p:stCondLst>
                                  <p:iterate type="el" backwards="0">
                                    <p:tmAbs val="0"/>
                                  </p:iterate>
                                  <p:childTnLst>
                                    <p:set>
                                      <p:cBhvr>
                                        <p:cTn id="49" fill="hold"/>
                                        <p:tgtEl>
                                          <p:spTgt spid="220">
                                            <p:txEl>
                                              <p:pRg st="10" end="10"/>
                                            </p:txEl>
                                          </p:spTgt>
                                        </p:tgtEl>
                                        <p:attrNameLst>
                                          <p:attrName>style.visibility</p:attrName>
                                        </p:attrNameLst>
                                      </p:cBhvr>
                                      <p:to>
                                        <p:strVal val="visible"/>
                                      </p:to>
                                    </p:set>
                                    <p:animEffect filter="fade" transition="in">
                                      <p:cBhvr>
                                        <p:cTn id="50" dur="500"/>
                                        <p:tgtEl>
                                          <p:spTgt spid="220">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10" grpId="1" fill="hold">
                                  <p:stCondLst>
                                    <p:cond delay="0"/>
                                  </p:stCondLst>
                                  <p:iterate type="el" backwards="0">
                                    <p:tmAbs val="0"/>
                                  </p:iterate>
                                  <p:childTnLst>
                                    <p:set>
                                      <p:cBhvr>
                                        <p:cTn id="54" fill="hold"/>
                                        <p:tgtEl>
                                          <p:spTgt spid="220">
                                            <p:txEl>
                                              <p:pRg st="11" end="11"/>
                                            </p:txEl>
                                          </p:spTgt>
                                        </p:tgtEl>
                                        <p:attrNameLst>
                                          <p:attrName>style.visibility</p:attrName>
                                        </p:attrNameLst>
                                      </p:cBhvr>
                                      <p:to>
                                        <p:strVal val="visible"/>
                                      </p:to>
                                    </p:set>
                                    <p:animEffect filter="fade" transition="in">
                                      <p:cBhvr>
                                        <p:cTn id="55" dur="500"/>
                                        <p:tgtEl>
                                          <p:spTgt spid="220">
                                            <p:txEl>
                                              <p:pRg st="11" end="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1"/>
          <p:cNvSpPr txBox="1"/>
          <p:nvPr>
            <p:ph type="title"/>
          </p:nvPr>
        </p:nvSpPr>
        <p:spPr>
          <a:xfrm>
            <a:off x="495300" y="476250"/>
            <a:ext cx="8915400" cy="579438"/>
          </a:xfrm>
          <a:prstGeom prst="rect">
            <a:avLst/>
          </a:prstGeom>
        </p:spPr>
        <p:txBody>
          <a:bodyPr/>
          <a:lstStyle>
            <a:lvl1pPr>
              <a:defRPr u="sng"/>
            </a:lvl1pPr>
          </a:lstStyle>
          <a:p>
            <a:pPr/>
            <a:r>
              <a:t>TRIM RUNAWAY OR FAILURE</a:t>
            </a:r>
          </a:p>
        </p:txBody>
      </p:sp>
      <p:sp>
        <p:nvSpPr>
          <p:cNvPr id="223" name="Content Placeholder 2"/>
          <p:cNvSpPr txBox="1"/>
          <p:nvPr>
            <p:ph type="body" idx="1"/>
          </p:nvPr>
        </p:nvSpPr>
        <p:spPr>
          <a:xfrm>
            <a:off x="495300" y="1412876"/>
            <a:ext cx="8915400" cy="4525963"/>
          </a:xfrm>
          <a:prstGeom prst="rect">
            <a:avLst/>
          </a:prstGeom>
        </p:spPr>
        <p:txBody>
          <a:bodyPr/>
          <a:lstStyle/>
          <a:p>
            <a:pPr marL="0" indent="0">
              <a:buSzTx/>
              <a:buNone/>
            </a:pPr>
            <a:r>
              <a:t>Ikarus C42</a:t>
            </a:r>
          </a:p>
          <a:p>
            <a:pPr>
              <a:buBlip>
                <a:blip r:embed="rId2"/>
              </a:buBlip>
            </a:pPr>
            <a:r>
              <a:t>Trim runaway can be caused by a failure of the switch or by the pilot inadvertently pressing the trim switches by incorrectly holding the control column</a:t>
            </a:r>
          </a:p>
          <a:p>
            <a:pPr>
              <a:buBlip>
                <a:blip r:embed="rId2"/>
              </a:buBlip>
            </a:pPr>
            <a:r>
              <a:t>If the switch fails in the nose high or low position this can mean extreme pressure has to be applied to maintain level flight</a:t>
            </a:r>
          </a:p>
          <a:p>
            <a:pPr marL="0" indent="0">
              <a:buSzTx/>
              <a:buNone/>
            </a:pPr>
            <a:r>
              <a:t>Action</a:t>
            </a:r>
          </a:p>
          <a:p>
            <a:pPr>
              <a:buBlip>
                <a:blip r:embed="rId2"/>
              </a:buBlip>
            </a:pPr>
            <a:r>
              <a:t>Hold the aircraft in the desired attitude and land as soon as practically possible</a:t>
            </a:r>
          </a:p>
          <a:p>
            <a:pPr>
              <a:buBlip>
                <a:blip r:embed="rId2"/>
              </a:buBlip>
            </a:pPr>
            <a:r>
              <a:t>This can be practiced in </a:t>
            </a:r>
            <a:r>
              <a:rPr>
                <a:solidFill>
                  <a:srgbClr val="FF0000"/>
                </a:solidFill>
              </a:rPr>
              <a:t>Exercise 13 and 16e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3">
                                            <p:txEl>
                                              <p:pRg st="1" end="1"/>
                                            </p:txEl>
                                          </p:spTgt>
                                        </p:tgtEl>
                                        <p:attrNameLst>
                                          <p:attrName>style.visibility</p:attrName>
                                        </p:attrNameLst>
                                      </p:cBhvr>
                                      <p:to>
                                        <p:strVal val="visible"/>
                                      </p:to>
                                    </p:set>
                                    <p:animEffect filter="fade" transition="in">
                                      <p:cBhvr>
                                        <p:cTn id="7" dur="500"/>
                                        <p:tgtEl>
                                          <p:spTgt spid="2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23">
                                            <p:txEl>
                                              <p:pRg st="2" end="2"/>
                                            </p:txEl>
                                          </p:spTgt>
                                        </p:tgtEl>
                                        <p:attrNameLst>
                                          <p:attrName>style.visibility</p:attrName>
                                        </p:attrNameLst>
                                      </p:cBhvr>
                                      <p:to>
                                        <p:strVal val="visible"/>
                                      </p:to>
                                    </p:set>
                                    <p:animEffect filter="fade" transition="in">
                                      <p:cBhvr>
                                        <p:cTn id="12" dur="500"/>
                                        <p:tgtEl>
                                          <p:spTgt spid="2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23">
                                            <p:txEl>
                                              <p:pRg st="3" end="3"/>
                                            </p:txEl>
                                          </p:spTgt>
                                        </p:tgtEl>
                                        <p:attrNameLst>
                                          <p:attrName>style.visibility</p:attrName>
                                        </p:attrNameLst>
                                      </p:cBhvr>
                                      <p:to>
                                        <p:strVal val="visible"/>
                                      </p:to>
                                    </p:set>
                                    <p:animEffect filter="fade" transition="in">
                                      <p:cBhvr>
                                        <p:cTn id="17" dur="500"/>
                                        <p:tgtEl>
                                          <p:spTgt spid="2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223">
                                            <p:txEl>
                                              <p:pRg st="4" end="4"/>
                                            </p:txEl>
                                          </p:spTgt>
                                        </p:tgtEl>
                                        <p:attrNameLst>
                                          <p:attrName>style.visibility</p:attrName>
                                        </p:attrNameLst>
                                      </p:cBhvr>
                                      <p:to>
                                        <p:strVal val="visible"/>
                                      </p:to>
                                    </p:set>
                                    <p:animEffect filter="fade" transition="in">
                                      <p:cBhvr>
                                        <p:cTn id="22" dur="500"/>
                                        <p:tgtEl>
                                          <p:spTgt spid="2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223">
                                            <p:txEl>
                                              <p:pRg st="5" end="5"/>
                                            </p:txEl>
                                          </p:spTgt>
                                        </p:tgtEl>
                                        <p:attrNameLst>
                                          <p:attrName>style.visibility</p:attrName>
                                        </p:attrNameLst>
                                      </p:cBhvr>
                                      <p:to>
                                        <p:strVal val="visible"/>
                                      </p:to>
                                    </p:set>
                                    <p:animEffect filter="fade" transition="in">
                                      <p:cBhvr>
                                        <p:cTn id="27" dur="500"/>
                                        <p:tgtEl>
                                          <p:spTgt spid="22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3"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itle 1"/>
          <p:cNvSpPr txBox="1"/>
          <p:nvPr>
            <p:ph type="title"/>
          </p:nvPr>
        </p:nvSpPr>
        <p:spPr>
          <a:xfrm>
            <a:off x="495300" y="476250"/>
            <a:ext cx="8915400" cy="579438"/>
          </a:xfrm>
          <a:prstGeom prst="rect">
            <a:avLst/>
          </a:prstGeom>
        </p:spPr>
        <p:txBody>
          <a:bodyPr/>
          <a:lstStyle>
            <a:lvl1pPr>
              <a:defRPr u="sng"/>
            </a:lvl1pPr>
          </a:lstStyle>
          <a:p>
            <a:pPr/>
            <a:r>
              <a:t>CONTROL COLUMN FAILURE</a:t>
            </a:r>
          </a:p>
        </p:txBody>
      </p:sp>
      <p:sp>
        <p:nvSpPr>
          <p:cNvPr id="226" name="Content Placeholder 2"/>
          <p:cNvSpPr txBox="1"/>
          <p:nvPr>
            <p:ph type="body" idx="1"/>
          </p:nvPr>
        </p:nvSpPr>
        <p:spPr>
          <a:xfrm>
            <a:off x="495300" y="1412876"/>
            <a:ext cx="8915400" cy="4525963"/>
          </a:xfrm>
          <a:prstGeom prst="rect">
            <a:avLst/>
          </a:prstGeom>
        </p:spPr>
        <p:txBody>
          <a:bodyPr/>
          <a:lstStyle/>
          <a:p>
            <a:pPr>
              <a:buBlip>
                <a:blip r:embed="rId2"/>
              </a:buBlip>
            </a:pPr>
            <a:r>
              <a:t>This is a extremely rare occurrence but can be practiced in </a:t>
            </a:r>
            <a:r>
              <a:rPr>
                <a:solidFill>
                  <a:srgbClr val="FF0000"/>
                </a:solidFill>
              </a:rPr>
              <a:t>Exercise 16e </a:t>
            </a:r>
            <a:r>
              <a:t>with an instructor.</a:t>
            </a:r>
          </a:p>
          <a:p>
            <a:pPr>
              <a:buBlip>
                <a:blip r:embed="rId2"/>
              </a:buBlip>
            </a:pPr>
            <a:r>
              <a:t>The attitude can be adjusted by using the trim and power settings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6">
                                            <p:bg/>
                                          </p:spTgt>
                                        </p:tgtEl>
                                        <p:attrNameLst>
                                          <p:attrName>style.visibility</p:attrName>
                                        </p:attrNameLst>
                                      </p:cBhvr>
                                      <p:to>
                                        <p:strVal val="visible"/>
                                      </p:to>
                                    </p:set>
                                    <p:animEffect filter="fade" transition="in">
                                      <p:cBhvr>
                                        <p:cTn id="7" dur="500"/>
                                        <p:tgtEl>
                                          <p:spTgt spid="22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26">
                                            <p:txEl>
                                              <p:pRg st="0" end="0"/>
                                            </p:txEl>
                                          </p:spTgt>
                                        </p:tgtEl>
                                        <p:attrNameLst>
                                          <p:attrName>style.visibility</p:attrName>
                                        </p:attrNameLst>
                                      </p:cBhvr>
                                      <p:to>
                                        <p:strVal val="visible"/>
                                      </p:to>
                                    </p:set>
                                    <p:animEffect filter="fade" transition="in">
                                      <p:cBhvr>
                                        <p:cTn id="10" dur="500"/>
                                        <p:tgtEl>
                                          <p:spTgt spid="2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26">
                                            <p:txEl>
                                              <p:pRg st="1" end="1"/>
                                            </p:txEl>
                                          </p:spTgt>
                                        </p:tgtEl>
                                        <p:attrNameLst>
                                          <p:attrName>style.visibility</p:attrName>
                                        </p:attrNameLst>
                                      </p:cBhvr>
                                      <p:to>
                                        <p:strVal val="visible"/>
                                      </p:to>
                                    </p:set>
                                    <p:animEffect filter="fade" transition="in">
                                      <p:cBhvr>
                                        <p:cTn id="15" dur="500"/>
                                        <p:tgtEl>
                                          <p:spTgt spid="22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6"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itle 1"/>
          <p:cNvSpPr txBox="1"/>
          <p:nvPr>
            <p:ph type="title"/>
          </p:nvPr>
        </p:nvSpPr>
        <p:spPr>
          <a:xfrm>
            <a:off x="495300" y="476250"/>
            <a:ext cx="8915400" cy="579438"/>
          </a:xfrm>
          <a:prstGeom prst="rect">
            <a:avLst/>
          </a:prstGeom>
        </p:spPr>
        <p:txBody>
          <a:bodyPr/>
          <a:lstStyle>
            <a:lvl1pPr>
              <a:defRPr u="sng"/>
            </a:lvl1pPr>
          </a:lstStyle>
          <a:p>
            <a:pPr/>
            <a:r>
              <a:t>AILERON CONTROL FAILURE</a:t>
            </a:r>
          </a:p>
        </p:txBody>
      </p:sp>
      <p:sp>
        <p:nvSpPr>
          <p:cNvPr id="229" name="Content Placeholder 2"/>
          <p:cNvSpPr txBox="1"/>
          <p:nvPr>
            <p:ph type="body" idx="1"/>
          </p:nvPr>
        </p:nvSpPr>
        <p:spPr>
          <a:xfrm>
            <a:off x="495300" y="1412876"/>
            <a:ext cx="8915400" cy="4525963"/>
          </a:xfrm>
          <a:prstGeom prst="rect">
            <a:avLst/>
          </a:prstGeom>
        </p:spPr>
        <p:txBody>
          <a:bodyPr/>
          <a:lstStyle/>
          <a:p>
            <a:pPr>
              <a:buBlip>
                <a:blip r:embed="rId2"/>
              </a:buBlip>
            </a:pPr>
            <a:r>
              <a:t>This is an extremely rare occurrence but can be practiced in </a:t>
            </a:r>
            <a:r>
              <a:rPr>
                <a:solidFill>
                  <a:srgbClr val="FF0000"/>
                </a:solidFill>
              </a:rPr>
              <a:t>Exercise 16e </a:t>
            </a:r>
            <a:r>
              <a:t>with an instructor.</a:t>
            </a:r>
          </a:p>
          <a:p>
            <a:pPr>
              <a:buBlip>
                <a:blip r:embed="rId2"/>
              </a:buBlip>
            </a:pPr>
            <a:r>
              <a:t>The roll control can be controlled by using the further effects of the rudder.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9">
                                            <p:bg/>
                                          </p:spTgt>
                                        </p:tgtEl>
                                        <p:attrNameLst>
                                          <p:attrName>style.visibility</p:attrName>
                                        </p:attrNameLst>
                                      </p:cBhvr>
                                      <p:to>
                                        <p:strVal val="visible"/>
                                      </p:to>
                                    </p:set>
                                    <p:animEffect filter="fade" transition="in">
                                      <p:cBhvr>
                                        <p:cTn id="7" dur="500"/>
                                        <p:tgtEl>
                                          <p:spTgt spid="229">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29">
                                            <p:txEl>
                                              <p:pRg st="0" end="0"/>
                                            </p:txEl>
                                          </p:spTgt>
                                        </p:tgtEl>
                                        <p:attrNameLst>
                                          <p:attrName>style.visibility</p:attrName>
                                        </p:attrNameLst>
                                      </p:cBhvr>
                                      <p:to>
                                        <p:strVal val="visible"/>
                                      </p:to>
                                    </p:set>
                                    <p:animEffect filter="fade" transition="in">
                                      <p:cBhvr>
                                        <p:cTn id="10" dur="500"/>
                                        <p:tgtEl>
                                          <p:spTgt spid="2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29">
                                            <p:txEl>
                                              <p:pRg st="1" end="1"/>
                                            </p:txEl>
                                          </p:spTgt>
                                        </p:tgtEl>
                                        <p:attrNameLst>
                                          <p:attrName>style.visibility</p:attrName>
                                        </p:attrNameLst>
                                      </p:cBhvr>
                                      <p:to>
                                        <p:strVal val="visible"/>
                                      </p:to>
                                    </p:set>
                                    <p:animEffect filter="fade" transition="in">
                                      <p:cBhvr>
                                        <p:cTn id="15" dur="500"/>
                                        <p:tgtEl>
                                          <p:spTgt spid="22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9"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Title 1"/>
          <p:cNvSpPr txBox="1"/>
          <p:nvPr>
            <p:ph type="title"/>
          </p:nvPr>
        </p:nvSpPr>
        <p:spPr>
          <a:xfrm>
            <a:off x="495300" y="476250"/>
            <a:ext cx="8915400" cy="579438"/>
          </a:xfrm>
          <a:prstGeom prst="rect">
            <a:avLst/>
          </a:prstGeom>
        </p:spPr>
        <p:txBody>
          <a:bodyPr/>
          <a:lstStyle/>
          <a:p>
            <a:pPr>
              <a:defRPr u="sng"/>
            </a:pPr>
            <a:r>
              <a:t>UNDERCARRIAGE</a:t>
            </a:r>
            <a:r>
              <a:rPr u="none"/>
              <a:t> ISSUES</a:t>
            </a:r>
          </a:p>
        </p:txBody>
      </p:sp>
      <p:sp>
        <p:nvSpPr>
          <p:cNvPr id="232" name="Content Placeholder 2"/>
          <p:cNvSpPr txBox="1"/>
          <p:nvPr>
            <p:ph type="body" idx="1"/>
          </p:nvPr>
        </p:nvSpPr>
        <p:spPr>
          <a:xfrm>
            <a:off x="495300" y="1412876"/>
            <a:ext cx="8915400" cy="4525963"/>
          </a:xfrm>
          <a:prstGeom prst="rect">
            <a:avLst/>
          </a:prstGeom>
        </p:spPr>
        <p:txBody>
          <a:bodyPr/>
          <a:lstStyle/>
          <a:p>
            <a:pPr marL="0" indent="0">
              <a:buSzTx/>
              <a:buNone/>
            </a:pPr>
            <a:r>
              <a:t>Punctures</a:t>
            </a:r>
          </a:p>
          <a:p>
            <a:pPr>
              <a:buBlip>
                <a:blip r:embed="rId2"/>
              </a:buBlip>
            </a:pPr>
            <a:r>
              <a:t>If the aircraft has a suspected puncture on the main wheels, then a landing should be performed with a landing on the good wheel and keeping the weight off the punctured wheel by use of the ailerons.</a:t>
            </a:r>
          </a:p>
          <a:p>
            <a:pPr>
              <a:buBlip>
                <a:blip r:embed="rId2"/>
              </a:buBlip>
            </a:pPr>
            <a:r>
              <a:t>The aircraft may require excessive rudder movements in order to keep the aircraft going straight when the punctured wheel touches down.</a:t>
            </a:r>
          </a:p>
          <a:p>
            <a:pPr>
              <a:buBlip>
                <a:blip r:embed="rId2"/>
              </a:buBlip>
            </a:pPr>
            <a:r>
              <a:t>If the aircraft has a suspected nose wheel puncture, then a landing using a soft field landing technique should be used and touching down as slow as possible.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2">
                                            <p:txEl>
                                              <p:pRg st="1" end="1"/>
                                            </p:txEl>
                                          </p:spTgt>
                                        </p:tgtEl>
                                        <p:attrNameLst>
                                          <p:attrName>style.visibility</p:attrName>
                                        </p:attrNameLst>
                                      </p:cBhvr>
                                      <p:to>
                                        <p:strVal val="visible"/>
                                      </p:to>
                                    </p:set>
                                    <p:animEffect filter="fade" transition="in">
                                      <p:cBhvr>
                                        <p:cTn id="7" dur="500"/>
                                        <p:tgtEl>
                                          <p:spTgt spid="2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32">
                                            <p:txEl>
                                              <p:pRg st="2" end="2"/>
                                            </p:txEl>
                                          </p:spTgt>
                                        </p:tgtEl>
                                        <p:attrNameLst>
                                          <p:attrName>style.visibility</p:attrName>
                                        </p:attrNameLst>
                                      </p:cBhvr>
                                      <p:to>
                                        <p:strVal val="visible"/>
                                      </p:to>
                                    </p:set>
                                    <p:animEffect filter="fade" transition="in">
                                      <p:cBhvr>
                                        <p:cTn id="12" dur="500"/>
                                        <p:tgtEl>
                                          <p:spTgt spid="2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32">
                                            <p:txEl>
                                              <p:pRg st="3" end="3"/>
                                            </p:txEl>
                                          </p:spTgt>
                                        </p:tgtEl>
                                        <p:attrNameLst>
                                          <p:attrName>style.visibility</p:attrName>
                                        </p:attrNameLst>
                                      </p:cBhvr>
                                      <p:to>
                                        <p:strVal val="visible"/>
                                      </p:to>
                                    </p:set>
                                    <p:animEffect filter="fade" transition="in">
                                      <p:cBhvr>
                                        <p:cTn id="17" dur="500"/>
                                        <p:tgtEl>
                                          <p:spTgt spid="23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2"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itle 1"/>
          <p:cNvSpPr txBox="1"/>
          <p:nvPr>
            <p:ph type="title"/>
          </p:nvPr>
        </p:nvSpPr>
        <p:spPr>
          <a:xfrm>
            <a:off x="495300" y="476250"/>
            <a:ext cx="8915400" cy="579438"/>
          </a:xfrm>
          <a:prstGeom prst="rect">
            <a:avLst/>
          </a:prstGeom>
        </p:spPr>
        <p:txBody>
          <a:bodyPr/>
          <a:lstStyle>
            <a:lvl1pPr>
              <a:defRPr u="sng"/>
            </a:lvl1pPr>
          </a:lstStyle>
          <a:p>
            <a:pPr/>
            <a:r>
              <a:t>FLUTTER</a:t>
            </a:r>
          </a:p>
        </p:txBody>
      </p:sp>
      <p:sp>
        <p:nvSpPr>
          <p:cNvPr id="235" name="Content Placeholder 2"/>
          <p:cNvSpPr txBox="1"/>
          <p:nvPr>
            <p:ph type="body" idx="1"/>
          </p:nvPr>
        </p:nvSpPr>
        <p:spPr>
          <a:xfrm>
            <a:off x="495300" y="1412876"/>
            <a:ext cx="8915400" cy="4525963"/>
          </a:xfrm>
          <a:prstGeom prst="rect">
            <a:avLst/>
          </a:prstGeom>
        </p:spPr>
        <p:txBody>
          <a:bodyPr/>
          <a:lstStyle/>
          <a:p>
            <a:pPr>
              <a:spcBef>
                <a:spcPts val="400"/>
              </a:spcBef>
              <a:buBlip>
                <a:blip r:embed="rId2"/>
              </a:buBlip>
              <a:defRPr sz="2000"/>
            </a:pPr>
            <a:r>
              <a:t>Flutter is a rare occurrence on microlights</a:t>
            </a:r>
          </a:p>
          <a:p>
            <a:pPr>
              <a:spcBef>
                <a:spcPts val="400"/>
              </a:spcBef>
              <a:buBlip>
                <a:blip r:embed="rId2"/>
              </a:buBlip>
              <a:defRPr sz="2000"/>
            </a:pPr>
            <a:r>
              <a:t>It is usually caused by excessive play in the trim tab or the trim tab cable or linkage breaking and generally at high speed but can also occur at low speed on certain types</a:t>
            </a:r>
          </a:p>
          <a:p>
            <a:pPr marL="0" indent="0">
              <a:spcBef>
                <a:spcPts val="400"/>
              </a:spcBef>
              <a:buSzTx/>
              <a:buNone/>
              <a:defRPr b="1" sz="2000"/>
            </a:pPr>
            <a:r>
              <a:t>Symptoms</a:t>
            </a:r>
          </a:p>
          <a:p>
            <a:pPr>
              <a:spcBef>
                <a:spcPts val="400"/>
              </a:spcBef>
              <a:buBlip>
                <a:blip r:embed="rId2"/>
              </a:buBlip>
              <a:defRPr sz="2000"/>
            </a:pPr>
            <a:r>
              <a:t>Violent shaking of the control column in pitch and the airframe vibrating</a:t>
            </a:r>
          </a:p>
          <a:p>
            <a:pPr marL="0" indent="0">
              <a:spcBef>
                <a:spcPts val="400"/>
              </a:spcBef>
              <a:buSzTx/>
              <a:buNone/>
              <a:defRPr b="1" sz="2000"/>
            </a:pPr>
            <a:r>
              <a:t>Actions </a:t>
            </a:r>
          </a:p>
          <a:p>
            <a:pPr>
              <a:spcBef>
                <a:spcPts val="400"/>
              </a:spcBef>
              <a:buBlip>
                <a:blip r:embed="rId2"/>
              </a:buBlip>
              <a:defRPr sz="2000"/>
            </a:pPr>
            <a:r>
              <a:t>Slow the aircraft down to an airspeed where the flutter stops or to a safe slow cruise speed where the flutter reduces</a:t>
            </a:r>
          </a:p>
          <a:p>
            <a:pPr>
              <a:spcBef>
                <a:spcPts val="400"/>
              </a:spcBef>
              <a:buBlip>
                <a:blip r:embed="rId2"/>
              </a:buBlip>
              <a:defRPr sz="2000"/>
            </a:pPr>
            <a:r>
              <a:t>Use flaps with caution as this could make the flutter worse. A flapless landing may be the preferred option</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itle 1"/>
          <p:cNvSpPr txBox="1"/>
          <p:nvPr>
            <p:ph type="title"/>
          </p:nvPr>
        </p:nvSpPr>
        <p:spPr>
          <a:xfrm>
            <a:off x="495300" y="476250"/>
            <a:ext cx="8915400" cy="579438"/>
          </a:xfrm>
          <a:prstGeom prst="rect">
            <a:avLst/>
          </a:prstGeom>
        </p:spPr>
        <p:txBody>
          <a:bodyPr/>
          <a:lstStyle>
            <a:lvl1pPr>
              <a:defRPr u="sng"/>
            </a:lvl1pPr>
          </a:lstStyle>
          <a:p>
            <a:pPr/>
            <a:r>
              <a:t>RADIO FAILURE</a:t>
            </a:r>
          </a:p>
        </p:txBody>
      </p:sp>
      <p:sp>
        <p:nvSpPr>
          <p:cNvPr id="238" name="Content Placeholder 2"/>
          <p:cNvSpPr txBox="1"/>
          <p:nvPr>
            <p:ph type="body" idx="1"/>
          </p:nvPr>
        </p:nvSpPr>
        <p:spPr>
          <a:xfrm>
            <a:off x="495300" y="1412876"/>
            <a:ext cx="8915400" cy="4525963"/>
          </a:xfrm>
          <a:prstGeom prst="rect">
            <a:avLst/>
          </a:prstGeom>
        </p:spPr>
        <p:txBody>
          <a:bodyPr/>
          <a:lstStyle/>
          <a:p>
            <a:pPr marL="0" indent="0">
              <a:buSzTx/>
              <a:buNone/>
              <a:defRPr b="1"/>
            </a:pPr>
            <a:r>
              <a:t>Symptoms</a:t>
            </a:r>
          </a:p>
          <a:p>
            <a:pPr>
              <a:buBlip>
                <a:blip r:embed="rId2"/>
              </a:buBlip>
            </a:pPr>
            <a:r>
              <a:t>Radio not coming on</a:t>
            </a:r>
          </a:p>
          <a:p>
            <a:pPr>
              <a:buBlip>
                <a:blip r:embed="rId2"/>
              </a:buBlip>
            </a:pPr>
            <a:r>
              <a:t>Radio on but unable to hear or transmit</a:t>
            </a:r>
          </a:p>
          <a:p>
            <a:pPr>
              <a:buBlip>
                <a:blip r:embed="rId2"/>
              </a:buBlip>
            </a:pPr>
            <a:r>
              <a:t>Flutter is a rare occurrence on microlights</a:t>
            </a:r>
          </a:p>
          <a:p>
            <a:pPr>
              <a:buBlip>
                <a:blip r:embed="rId2"/>
              </a:buBlip>
            </a:pPr>
            <a:r>
              <a:t>The majority of ‘radio failures’ are caused by pilots being unfamiliar with the radio settings or a headset issue</a:t>
            </a:r>
          </a:p>
          <a:p>
            <a:pPr marL="0" indent="0">
              <a:buSzTx/>
              <a:buNone/>
            </a:pPr>
          </a:p>
          <a:p>
            <a:pPr marL="0" indent="0">
              <a:buSzTx/>
              <a:buNone/>
              <a:defRPr b="1"/>
            </a:pPr>
            <a:r>
              <a:t>Actions</a:t>
            </a:r>
          </a:p>
          <a:p>
            <a:pPr>
              <a:buBlip>
                <a:blip r:embed="rId2"/>
              </a:buBlip>
            </a:pPr>
            <a:r>
              <a:t>If the radio is on but the pilot cannot hear any acknowledgement of a call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8">
                                            <p:bg/>
                                          </p:spTgt>
                                        </p:tgtEl>
                                        <p:attrNameLst>
                                          <p:attrName>style.visibility</p:attrName>
                                        </p:attrNameLst>
                                      </p:cBhvr>
                                      <p:to>
                                        <p:strVal val="visible"/>
                                      </p:to>
                                    </p:set>
                                    <p:animEffect filter="fade" transition="in">
                                      <p:cBhvr>
                                        <p:cTn id="7" dur="500"/>
                                        <p:tgtEl>
                                          <p:spTgt spid="23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38">
                                            <p:txEl>
                                              <p:pRg st="0" end="0"/>
                                            </p:txEl>
                                          </p:spTgt>
                                        </p:tgtEl>
                                        <p:attrNameLst>
                                          <p:attrName>style.visibility</p:attrName>
                                        </p:attrNameLst>
                                      </p:cBhvr>
                                      <p:to>
                                        <p:strVal val="visible"/>
                                      </p:to>
                                    </p:set>
                                    <p:animEffect filter="fade" transition="in">
                                      <p:cBhvr>
                                        <p:cTn id="10" dur="500"/>
                                        <p:tgtEl>
                                          <p:spTgt spid="2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38">
                                            <p:txEl>
                                              <p:pRg st="1" end="1"/>
                                            </p:txEl>
                                          </p:spTgt>
                                        </p:tgtEl>
                                        <p:attrNameLst>
                                          <p:attrName>style.visibility</p:attrName>
                                        </p:attrNameLst>
                                      </p:cBhvr>
                                      <p:to>
                                        <p:strVal val="visible"/>
                                      </p:to>
                                    </p:set>
                                    <p:animEffect filter="fade" transition="in">
                                      <p:cBhvr>
                                        <p:cTn id="15" dur="500"/>
                                        <p:tgtEl>
                                          <p:spTgt spid="23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38">
                                            <p:txEl>
                                              <p:pRg st="2" end="2"/>
                                            </p:txEl>
                                          </p:spTgt>
                                        </p:tgtEl>
                                        <p:attrNameLst>
                                          <p:attrName>style.visibility</p:attrName>
                                        </p:attrNameLst>
                                      </p:cBhvr>
                                      <p:to>
                                        <p:strVal val="visible"/>
                                      </p:to>
                                    </p:set>
                                    <p:animEffect filter="fade" transition="in">
                                      <p:cBhvr>
                                        <p:cTn id="20" dur="500"/>
                                        <p:tgtEl>
                                          <p:spTgt spid="23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38">
                                            <p:txEl>
                                              <p:pRg st="3" end="3"/>
                                            </p:txEl>
                                          </p:spTgt>
                                        </p:tgtEl>
                                        <p:attrNameLst>
                                          <p:attrName>style.visibility</p:attrName>
                                        </p:attrNameLst>
                                      </p:cBhvr>
                                      <p:to>
                                        <p:strVal val="visible"/>
                                      </p:to>
                                    </p:set>
                                    <p:animEffect filter="fade" transition="in">
                                      <p:cBhvr>
                                        <p:cTn id="25" dur="500"/>
                                        <p:tgtEl>
                                          <p:spTgt spid="23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38">
                                            <p:txEl>
                                              <p:pRg st="4" end="4"/>
                                            </p:txEl>
                                          </p:spTgt>
                                        </p:tgtEl>
                                        <p:attrNameLst>
                                          <p:attrName>style.visibility</p:attrName>
                                        </p:attrNameLst>
                                      </p:cBhvr>
                                      <p:to>
                                        <p:strVal val="visible"/>
                                      </p:to>
                                    </p:set>
                                    <p:animEffect filter="fade" transition="in">
                                      <p:cBhvr>
                                        <p:cTn id="30" dur="500"/>
                                        <p:tgtEl>
                                          <p:spTgt spid="238">
                                            <p:txEl>
                                              <p:pRg st="4" end="4"/>
                                            </p:txEl>
                                          </p:spTgt>
                                        </p:tgtEl>
                                      </p:cBhvr>
                                    </p:animEffect>
                                  </p:childTnLst>
                                </p:cTn>
                              </p:par>
                            </p:childTnLst>
                          </p:cTn>
                        </p:par>
                        <p:par>
                          <p:cTn id="31" fill="hold">
                            <p:stCondLst>
                              <p:cond delay="500"/>
                            </p:stCondLst>
                            <p:childTnLst>
                              <p:par>
                                <p:cTn id="32" presetClass="entr" nodeType="afterEffect" presetID="10" grpId="1" fill="hold">
                                  <p:stCondLst>
                                    <p:cond delay="0"/>
                                  </p:stCondLst>
                                  <p:iterate type="el" backwards="0">
                                    <p:tmAbs val="0"/>
                                  </p:iterate>
                                  <p:childTnLst>
                                    <p:set>
                                      <p:cBhvr>
                                        <p:cTn id="33" fill="hold"/>
                                        <p:tgtEl>
                                          <p:spTgt spid="238">
                                            <p:txEl>
                                              <p:pRg st="5" end="5"/>
                                            </p:txEl>
                                          </p:spTgt>
                                        </p:tgtEl>
                                        <p:attrNameLst>
                                          <p:attrName>style.visibility</p:attrName>
                                        </p:attrNameLst>
                                      </p:cBhvr>
                                      <p:to>
                                        <p:strVal val="visible"/>
                                      </p:to>
                                    </p:set>
                                    <p:animEffect filter="fade" transition="in">
                                      <p:cBhvr>
                                        <p:cTn id="34" dur="500"/>
                                        <p:tgtEl>
                                          <p:spTgt spid="238">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ID="10" grpId="1" fill="hold">
                                  <p:stCondLst>
                                    <p:cond delay="0"/>
                                  </p:stCondLst>
                                  <p:iterate type="el" backwards="0">
                                    <p:tmAbs val="0"/>
                                  </p:iterate>
                                  <p:childTnLst>
                                    <p:set>
                                      <p:cBhvr>
                                        <p:cTn id="38" fill="hold"/>
                                        <p:tgtEl>
                                          <p:spTgt spid="238">
                                            <p:txEl>
                                              <p:pRg st="6" end="6"/>
                                            </p:txEl>
                                          </p:spTgt>
                                        </p:tgtEl>
                                        <p:attrNameLst>
                                          <p:attrName>style.visibility</p:attrName>
                                        </p:attrNameLst>
                                      </p:cBhvr>
                                      <p:to>
                                        <p:strVal val="visible"/>
                                      </p:to>
                                    </p:set>
                                    <p:animEffect filter="fade" transition="in">
                                      <p:cBhvr>
                                        <p:cTn id="39" dur="500"/>
                                        <p:tgtEl>
                                          <p:spTgt spid="238">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ID="10" grpId="1" fill="hold">
                                  <p:stCondLst>
                                    <p:cond delay="0"/>
                                  </p:stCondLst>
                                  <p:iterate type="el" backwards="0">
                                    <p:tmAbs val="0"/>
                                  </p:iterate>
                                  <p:childTnLst>
                                    <p:set>
                                      <p:cBhvr>
                                        <p:cTn id="43" fill="hold"/>
                                        <p:tgtEl>
                                          <p:spTgt spid="238">
                                            <p:txEl>
                                              <p:pRg st="7" end="7"/>
                                            </p:txEl>
                                          </p:spTgt>
                                        </p:tgtEl>
                                        <p:attrNameLst>
                                          <p:attrName>style.visibility</p:attrName>
                                        </p:attrNameLst>
                                      </p:cBhvr>
                                      <p:to>
                                        <p:strVal val="visible"/>
                                      </p:to>
                                    </p:set>
                                    <p:animEffect filter="fade" transition="in">
                                      <p:cBhvr>
                                        <p:cTn id="44" dur="500"/>
                                        <p:tgtEl>
                                          <p:spTgt spid="238">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520213" y="629442"/>
            <a:ext cx="8915401" cy="579438"/>
          </a:xfrm>
          <a:prstGeom prst="rect">
            <a:avLst/>
          </a:prstGeom>
        </p:spPr>
        <p:txBody>
          <a:bodyPr/>
          <a:lstStyle/>
          <a:p>
            <a:pPr defTabSz="502920">
              <a:defRPr sz="1650" u="sng"/>
            </a:pPr>
            <a:r>
              <a:t>ENGINE FIRE ON THE GROUND</a:t>
            </a:r>
            <a:br/>
            <a:r>
              <a:t>(Engine start up)</a:t>
            </a:r>
          </a:p>
        </p:txBody>
      </p:sp>
      <p:sp>
        <p:nvSpPr>
          <p:cNvPr id="131" name="Content Placeholder 2"/>
          <p:cNvSpPr txBox="1"/>
          <p:nvPr>
            <p:ph type="body" idx="1"/>
          </p:nvPr>
        </p:nvSpPr>
        <p:spPr>
          <a:xfrm>
            <a:off x="495300" y="1412876"/>
            <a:ext cx="8915400" cy="4525963"/>
          </a:xfrm>
          <a:prstGeom prst="rect">
            <a:avLst/>
          </a:prstGeom>
        </p:spPr>
        <p:txBody>
          <a:bodyPr/>
          <a:lstStyle/>
          <a:p>
            <a:pPr marL="0" indent="0">
              <a:buSzTx/>
              <a:buNone/>
              <a:defRPr b="1"/>
            </a:pPr>
            <a:r>
              <a:t>Causes</a:t>
            </a:r>
          </a:p>
          <a:p>
            <a:pPr marL="0" indent="0">
              <a:buSzTx/>
              <a:buNone/>
              <a:defRPr b="1"/>
            </a:pPr>
          </a:p>
          <a:p>
            <a:pPr>
              <a:buBlip>
                <a:blip r:embed="rId2"/>
              </a:buBlip>
            </a:pPr>
            <a:r>
              <a:t>Flooding the engine caused by excess fuel entering the cylinders</a:t>
            </a:r>
          </a:p>
          <a:p>
            <a:pPr>
              <a:buBlip>
                <a:blip r:embed="rId2"/>
              </a:buBlip>
            </a:pPr>
            <a:r>
              <a:t>Engaging the starter motor for too long causing it to overheat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1">
                                            <p:txEl>
                                              <p:pRg st="2" end="2"/>
                                            </p:txEl>
                                          </p:spTgt>
                                        </p:tgtEl>
                                        <p:attrNameLst>
                                          <p:attrName>style.visibility</p:attrName>
                                        </p:attrNameLst>
                                      </p:cBhvr>
                                      <p:to>
                                        <p:strVal val="visible"/>
                                      </p:to>
                                    </p:set>
                                    <p:animEffect filter="fade" transition="in">
                                      <p:cBhvr>
                                        <p:cTn id="7" dur="500"/>
                                        <p:tgtEl>
                                          <p:spTgt spid="1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31">
                                            <p:txEl>
                                              <p:pRg st="3" end="3"/>
                                            </p:txEl>
                                          </p:spTgt>
                                        </p:tgtEl>
                                        <p:attrNameLst>
                                          <p:attrName>style.visibility</p:attrName>
                                        </p:attrNameLst>
                                      </p:cBhvr>
                                      <p:to>
                                        <p:strVal val="visible"/>
                                      </p:to>
                                    </p:set>
                                    <p:animEffect filter="fade" transition="in">
                                      <p:cBhvr>
                                        <p:cTn id="12" dur="500"/>
                                        <p:tgtEl>
                                          <p:spTgt spid="13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1"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Title 1"/>
          <p:cNvSpPr txBox="1"/>
          <p:nvPr>
            <p:ph type="title"/>
          </p:nvPr>
        </p:nvSpPr>
        <p:spPr>
          <a:xfrm>
            <a:off x="495300" y="476250"/>
            <a:ext cx="8915400" cy="579438"/>
          </a:xfrm>
          <a:prstGeom prst="rect">
            <a:avLst/>
          </a:prstGeom>
        </p:spPr>
        <p:txBody>
          <a:bodyPr/>
          <a:lstStyle>
            <a:lvl1pPr>
              <a:defRPr u="sng"/>
            </a:lvl1pPr>
          </a:lstStyle>
          <a:p>
            <a:pPr/>
            <a:r>
              <a:t>RADIO FAILURE</a:t>
            </a:r>
          </a:p>
        </p:txBody>
      </p:sp>
      <p:sp>
        <p:nvSpPr>
          <p:cNvPr id="241" name="Content Placeholder 2"/>
          <p:cNvSpPr txBox="1"/>
          <p:nvPr>
            <p:ph type="body" idx="1"/>
          </p:nvPr>
        </p:nvSpPr>
        <p:spPr>
          <a:xfrm>
            <a:off x="495300" y="1412876"/>
            <a:ext cx="8915400" cy="4525963"/>
          </a:xfrm>
          <a:prstGeom prst="rect">
            <a:avLst/>
          </a:prstGeom>
        </p:spPr>
        <p:txBody>
          <a:bodyPr/>
          <a:lstStyle/>
          <a:p>
            <a:pPr marL="0" indent="0">
              <a:buSzTx/>
              <a:buNone/>
              <a:defRPr b="1" u="sng"/>
            </a:pPr>
            <a:r>
              <a:t>Actions</a:t>
            </a:r>
          </a:p>
          <a:p>
            <a:pPr marL="0" indent="0">
              <a:buSzTx/>
              <a:buNone/>
            </a:pPr>
            <a:r>
              <a:t>If the radio is on but the pilot cannot hear any acknowledgement of a call</a:t>
            </a:r>
          </a:p>
          <a:p>
            <a:pPr marL="457200" indent="-457200">
              <a:buAutoNum type="arabicPeriod" startAt="1"/>
            </a:pPr>
            <a:r>
              <a:t>Check that the right frequency is selected</a:t>
            </a:r>
          </a:p>
          <a:p>
            <a:pPr marL="457200" indent="-457200">
              <a:buAutoNum type="arabicPeriod" startAt="1"/>
            </a:pPr>
            <a:r>
              <a:t>Check the volume control is turned up</a:t>
            </a:r>
          </a:p>
          <a:p>
            <a:pPr marL="457200" indent="-457200">
              <a:buAutoNum type="arabicPeriod" startAt="1"/>
            </a:pPr>
            <a:r>
              <a:t>Check that the headset jack plugs are in the sockets correctly</a:t>
            </a:r>
          </a:p>
          <a:p>
            <a:pPr marL="457200" indent="-457200">
              <a:buAutoNum type="arabicPeriod" startAt="1"/>
            </a:pPr>
            <a:r>
              <a:t>Check that the ATS is open</a:t>
            </a:r>
          </a:p>
          <a:p>
            <a:pPr marL="457200" indent="-457200">
              <a:buAutoNum type="arabicPeriod" startAt="1"/>
            </a:pPr>
            <a:r>
              <a:t>Check that you are within range of the ATS and that you are in line of sight (Terrain). Consider climbing if safe and airspace allows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1">
                                            <p:bg/>
                                          </p:spTgt>
                                        </p:tgtEl>
                                        <p:attrNameLst>
                                          <p:attrName>style.visibility</p:attrName>
                                        </p:attrNameLst>
                                      </p:cBhvr>
                                      <p:to>
                                        <p:strVal val="visible"/>
                                      </p:to>
                                    </p:set>
                                    <p:animEffect filter="fade" transition="in">
                                      <p:cBhvr>
                                        <p:cTn id="7" dur="500"/>
                                        <p:tgtEl>
                                          <p:spTgt spid="24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41">
                                            <p:txEl>
                                              <p:pRg st="0" end="0"/>
                                            </p:txEl>
                                          </p:spTgt>
                                        </p:tgtEl>
                                        <p:attrNameLst>
                                          <p:attrName>style.visibility</p:attrName>
                                        </p:attrNameLst>
                                      </p:cBhvr>
                                      <p:to>
                                        <p:strVal val="visible"/>
                                      </p:to>
                                    </p:set>
                                    <p:animEffect filter="fade" transition="in">
                                      <p:cBhvr>
                                        <p:cTn id="10" dur="500"/>
                                        <p:tgtEl>
                                          <p:spTgt spid="2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41">
                                            <p:txEl>
                                              <p:pRg st="1" end="1"/>
                                            </p:txEl>
                                          </p:spTgt>
                                        </p:tgtEl>
                                        <p:attrNameLst>
                                          <p:attrName>style.visibility</p:attrName>
                                        </p:attrNameLst>
                                      </p:cBhvr>
                                      <p:to>
                                        <p:strVal val="visible"/>
                                      </p:to>
                                    </p:set>
                                    <p:animEffect filter="fade" transition="in">
                                      <p:cBhvr>
                                        <p:cTn id="15" dur="500"/>
                                        <p:tgtEl>
                                          <p:spTgt spid="24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41">
                                            <p:txEl>
                                              <p:pRg st="2" end="2"/>
                                            </p:txEl>
                                          </p:spTgt>
                                        </p:tgtEl>
                                        <p:attrNameLst>
                                          <p:attrName>style.visibility</p:attrName>
                                        </p:attrNameLst>
                                      </p:cBhvr>
                                      <p:to>
                                        <p:strVal val="visible"/>
                                      </p:to>
                                    </p:set>
                                    <p:animEffect filter="fade" transition="in">
                                      <p:cBhvr>
                                        <p:cTn id="20" dur="500"/>
                                        <p:tgtEl>
                                          <p:spTgt spid="2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41">
                                            <p:txEl>
                                              <p:pRg st="3" end="3"/>
                                            </p:txEl>
                                          </p:spTgt>
                                        </p:tgtEl>
                                        <p:attrNameLst>
                                          <p:attrName>style.visibility</p:attrName>
                                        </p:attrNameLst>
                                      </p:cBhvr>
                                      <p:to>
                                        <p:strVal val="visible"/>
                                      </p:to>
                                    </p:set>
                                    <p:animEffect filter="fade" transition="in">
                                      <p:cBhvr>
                                        <p:cTn id="25" dur="500"/>
                                        <p:tgtEl>
                                          <p:spTgt spid="24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41">
                                            <p:txEl>
                                              <p:pRg st="4" end="4"/>
                                            </p:txEl>
                                          </p:spTgt>
                                        </p:tgtEl>
                                        <p:attrNameLst>
                                          <p:attrName>style.visibility</p:attrName>
                                        </p:attrNameLst>
                                      </p:cBhvr>
                                      <p:to>
                                        <p:strVal val="visible"/>
                                      </p:to>
                                    </p:set>
                                    <p:animEffect filter="fade" transition="in">
                                      <p:cBhvr>
                                        <p:cTn id="30" dur="500"/>
                                        <p:tgtEl>
                                          <p:spTgt spid="24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241">
                                            <p:txEl>
                                              <p:pRg st="5" end="5"/>
                                            </p:txEl>
                                          </p:spTgt>
                                        </p:tgtEl>
                                        <p:attrNameLst>
                                          <p:attrName>style.visibility</p:attrName>
                                        </p:attrNameLst>
                                      </p:cBhvr>
                                      <p:to>
                                        <p:strVal val="visible"/>
                                      </p:to>
                                    </p:set>
                                    <p:animEffect filter="fade" transition="in">
                                      <p:cBhvr>
                                        <p:cTn id="35" dur="500"/>
                                        <p:tgtEl>
                                          <p:spTgt spid="24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241">
                                            <p:txEl>
                                              <p:pRg st="6" end="6"/>
                                            </p:txEl>
                                          </p:spTgt>
                                        </p:tgtEl>
                                        <p:attrNameLst>
                                          <p:attrName>style.visibility</p:attrName>
                                        </p:attrNameLst>
                                      </p:cBhvr>
                                      <p:to>
                                        <p:strVal val="visible"/>
                                      </p:to>
                                    </p:set>
                                    <p:animEffect filter="fade" transition="in">
                                      <p:cBhvr>
                                        <p:cTn id="40" dur="500"/>
                                        <p:tgtEl>
                                          <p:spTgt spid="24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1"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itle 1"/>
          <p:cNvSpPr txBox="1"/>
          <p:nvPr>
            <p:ph type="title"/>
          </p:nvPr>
        </p:nvSpPr>
        <p:spPr>
          <a:xfrm>
            <a:off x="495300" y="476250"/>
            <a:ext cx="8915400" cy="579438"/>
          </a:xfrm>
          <a:prstGeom prst="rect">
            <a:avLst/>
          </a:prstGeom>
        </p:spPr>
        <p:txBody>
          <a:bodyPr/>
          <a:lstStyle>
            <a:lvl1pPr>
              <a:defRPr u="sng"/>
            </a:lvl1pPr>
          </a:lstStyle>
          <a:p>
            <a:pPr/>
            <a:r>
              <a:t>RADIO FAILURE</a:t>
            </a:r>
          </a:p>
        </p:txBody>
      </p:sp>
      <p:sp>
        <p:nvSpPr>
          <p:cNvPr id="244" name="Content Placeholder 2"/>
          <p:cNvSpPr txBox="1"/>
          <p:nvPr>
            <p:ph type="body" idx="1"/>
          </p:nvPr>
        </p:nvSpPr>
        <p:spPr>
          <a:xfrm>
            <a:off x="495300" y="1412876"/>
            <a:ext cx="8915400" cy="4525963"/>
          </a:xfrm>
          <a:prstGeom prst="rect">
            <a:avLst/>
          </a:prstGeom>
        </p:spPr>
        <p:txBody>
          <a:bodyPr/>
          <a:lstStyle/>
          <a:p>
            <a:pPr marL="0" indent="0">
              <a:buSzTx/>
              <a:buNone/>
            </a:pPr>
            <a:r>
              <a:t>If the radio is not coming on</a:t>
            </a:r>
          </a:p>
          <a:p>
            <a:pPr marL="457200" indent="-457200">
              <a:buAutoNum type="arabicPeriod" startAt="1"/>
            </a:pPr>
            <a:r>
              <a:t>Check that you are operating the power switch correctly. Some radios turn off if the power switch is depressed for too long</a:t>
            </a:r>
          </a:p>
          <a:p>
            <a:pPr marL="457200" indent="-457200">
              <a:buAutoNum type="arabicPeriod" startAt="1"/>
            </a:pPr>
            <a:r>
              <a:t>Check if the aircraft has a separate Comms switch to power the avionics</a:t>
            </a:r>
          </a:p>
          <a:p>
            <a:pPr marL="457200" indent="-457200">
              <a:buAutoNum type="arabicPeriod" startAt="1"/>
            </a:pPr>
            <a:r>
              <a:t>Check the fuse. Only change attempt to change the fuse at a safe level and in straight and level flight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animEffect filter="fade" transition="in">
                                      <p:cBhvr>
                                        <p:cTn id="7" dur="500"/>
                                        <p:tgtEl>
                                          <p:spTgt spid="24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44">
                                            <p:txEl>
                                              <p:pRg st="0" end="0"/>
                                            </p:txEl>
                                          </p:spTgt>
                                        </p:tgtEl>
                                        <p:attrNameLst>
                                          <p:attrName>style.visibility</p:attrName>
                                        </p:attrNameLst>
                                      </p:cBhvr>
                                      <p:to>
                                        <p:strVal val="visible"/>
                                      </p:to>
                                    </p:set>
                                    <p:animEffect filter="fade" transition="in">
                                      <p:cBhvr>
                                        <p:cTn id="10" dur="500"/>
                                        <p:tgtEl>
                                          <p:spTgt spid="2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44">
                                            <p:txEl>
                                              <p:pRg st="1" end="1"/>
                                            </p:txEl>
                                          </p:spTgt>
                                        </p:tgtEl>
                                        <p:attrNameLst>
                                          <p:attrName>style.visibility</p:attrName>
                                        </p:attrNameLst>
                                      </p:cBhvr>
                                      <p:to>
                                        <p:strVal val="visible"/>
                                      </p:to>
                                    </p:set>
                                    <p:animEffect filter="fade" transition="in">
                                      <p:cBhvr>
                                        <p:cTn id="15" dur="500"/>
                                        <p:tgtEl>
                                          <p:spTgt spid="2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44">
                                            <p:txEl>
                                              <p:pRg st="2" end="2"/>
                                            </p:txEl>
                                          </p:spTgt>
                                        </p:tgtEl>
                                        <p:attrNameLst>
                                          <p:attrName>style.visibility</p:attrName>
                                        </p:attrNameLst>
                                      </p:cBhvr>
                                      <p:to>
                                        <p:strVal val="visible"/>
                                      </p:to>
                                    </p:set>
                                    <p:animEffect filter="fade" transition="in">
                                      <p:cBhvr>
                                        <p:cTn id="20" dur="500"/>
                                        <p:tgtEl>
                                          <p:spTgt spid="24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44">
                                            <p:txEl>
                                              <p:pRg st="3" end="3"/>
                                            </p:txEl>
                                          </p:spTgt>
                                        </p:tgtEl>
                                        <p:attrNameLst>
                                          <p:attrName>style.visibility</p:attrName>
                                        </p:attrNameLst>
                                      </p:cBhvr>
                                      <p:to>
                                        <p:strVal val="visible"/>
                                      </p:to>
                                    </p:set>
                                    <p:animEffect filter="fade" transition="in">
                                      <p:cBhvr>
                                        <p:cTn id="25" dur="500"/>
                                        <p:tgtEl>
                                          <p:spTgt spid="24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4"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xfrm>
            <a:off x="495300" y="476250"/>
            <a:ext cx="8915400" cy="579438"/>
          </a:xfrm>
          <a:prstGeom prst="rect">
            <a:avLst/>
          </a:prstGeom>
        </p:spPr>
        <p:txBody>
          <a:bodyPr/>
          <a:lstStyle>
            <a:lvl1pPr>
              <a:defRPr u="sng"/>
            </a:lvl1pPr>
          </a:lstStyle>
          <a:p>
            <a:pPr/>
            <a:r>
              <a:t>RADIO FAILURE</a:t>
            </a:r>
          </a:p>
        </p:txBody>
      </p:sp>
      <p:sp>
        <p:nvSpPr>
          <p:cNvPr id="247" name="Content Placeholder 2"/>
          <p:cNvSpPr txBox="1"/>
          <p:nvPr>
            <p:ph type="body" idx="1"/>
          </p:nvPr>
        </p:nvSpPr>
        <p:spPr>
          <a:xfrm>
            <a:off x="495300" y="1412876"/>
            <a:ext cx="8915400" cy="4525963"/>
          </a:xfrm>
          <a:prstGeom prst="rect">
            <a:avLst/>
          </a:prstGeom>
        </p:spPr>
        <p:txBody>
          <a:bodyPr/>
          <a:lstStyle/>
          <a:p>
            <a:pPr>
              <a:buBlip>
                <a:blip r:embed="rId2"/>
              </a:buBlip>
            </a:pPr>
            <a:r>
              <a:t>If the problem persists then squawk the radio failure transponder code 7600</a:t>
            </a:r>
          </a:p>
          <a:p>
            <a:pPr>
              <a:buBlip>
                <a:blip r:embed="rId2"/>
              </a:buBlip>
            </a:pPr>
          </a:p>
          <a:p>
            <a:pPr>
              <a:buBlip>
                <a:blip r:embed="rId2"/>
              </a:buBlip>
            </a:pPr>
            <a:r>
              <a:t>Consider diverting</a:t>
            </a:r>
          </a:p>
          <a:p>
            <a:pPr>
              <a:buBlip>
                <a:blip r:embed="rId2"/>
              </a:buBlip>
            </a:pPr>
            <a:r>
              <a:t>Where possible join the airfield overhead and check the signal square for the runway in use and circuit direction</a:t>
            </a:r>
          </a:p>
          <a:p>
            <a:pPr>
              <a:buBlip>
                <a:blip r:embed="rId2"/>
              </a:buBlip>
            </a:pPr>
            <a:r>
              <a:t>Watch for light signals directed at the aircraft from the control tower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7">
                                            <p:bg/>
                                          </p:spTgt>
                                        </p:tgtEl>
                                        <p:attrNameLst>
                                          <p:attrName>style.visibility</p:attrName>
                                        </p:attrNameLst>
                                      </p:cBhvr>
                                      <p:to>
                                        <p:strVal val="visible"/>
                                      </p:to>
                                    </p:set>
                                    <p:animEffect filter="fade" transition="in">
                                      <p:cBhvr>
                                        <p:cTn id="7" dur="500"/>
                                        <p:tgtEl>
                                          <p:spTgt spid="24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47">
                                            <p:txEl>
                                              <p:pRg st="0" end="0"/>
                                            </p:txEl>
                                          </p:spTgt>
                                        </p:tgtEl>
                                        <p:attrNameLst>
                                          <p:attrName>style.visibility</p:attrName>
                                        </p:attrNameLst>
                                      </p:cBhvr>
                                      <p:to>
                                        <p:strVal val="visible"/>
                                      </p:to>
                                    </p:set>
                                    <p:animEffect filter="fade" transition="in">
                                      <p:cBhvr>
                                        <p:cTn id="10" dur="500"/>
                                        <p:tgtEl>
                                          <p:spTgt spid="247">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247">
                                            <p:txEl>
                                              <p:pRg st="1" end="1"/>
                                            </p:txEl>
                                          </p:spTgt>
                                        </p:tgtEl>
                                        <p:attrNameLst>
                                          <p:attrName>style.visibility</p:attrName>
                                        </p:attrNameLst>
                                      </p:cBhvr>
                                      <p:to>
                                        <p:strVal val="visible"/>
                                      </p:to>
                                    </p:set>
                                    <p:animEffect filter="fade" transition="in">
                                      <p:cBhvr>
                                        <p:cTn id="14" dur="500"/>
                                        <p:tgtEl>
                                          <p:spTgt spid="24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247">
                                            <p:txEl>
                                              <p:pRg st="2" end="2"/>
                                            </p:txEl>
                                          </p:spTgt>
                                        </p:tgtEl>
                                        <p:attrNameLst>
                                          <p:attrName>style.visibility</p:attrName>
                                        </p:attrNameLst>
                                      </p:cBhvr>
                                      <p:to>
                                        <p:strVal val="visible"/>
                                      </p:to>
                                    </p:set>
                                    <p:animEffect filter="fade" transition="in">
                                      <p:cBhvr>
                                        <p:cTn id="19" dur="500"/>
                                        <p:tgtEl>
                                          <p:spTgt spid="24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1" fill="hold">
                                  <p:stCondLst>
                                    <p:cond delay="0"/>
                                  </p:stCondLst>
                                  <p:iterate type="el" backwards="0">
                                    <p:tmAbs val="0"/>
                                  </p:iterate>
                                  <p:childTnLst>
                                    <p:set>
                                      <p:cBhvr>
                                        <p:cTn id="23" fill="hold"/>
                                        <p:tgtEl>
                                          <p:spTgt spid="247">
                                            <p:txEl>
                                              <p:pRg st="3" end="3"/>
                                            </p:txEl>
                                          </p:spTgt>
                                        </p:tgtEl>
                                        <p:attrNameLst>
                                          <p:attrName>style.visibility</p:attrName>
                                        </p:attrNameLst>
                                      </p:cBhvr>
                                      <p:to>
                                        <p:strVal val="visible"/>
                                      </p:to>
                                    </p:set>
                                    <p:animEffect filter="fade" transition="in">
                                      <p:cBhvr>
                                        <p:cTn id="24" dur="500"/>
                                        <p:tgtEl>
                                          <p:spTgt spid="24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10" grpId="1" fill="hold">
                                  <p:stCondLst>
                                    <p:cond delay="0"/>
                                  </p:stCondLst>
                                  <p:iterate type="el" backwards="0">
                                    <p:tmAbs val="0"/>
                                  </p:iterate>
                                  <p:childTnLst>
                                    <p:set>
                                      <p:cBhvr>
                                        <p:cTn id="28" fill="hold"/>
                                        <p:tgtEl>
                                          <p:spTgt spid="247">
                                            <p:txEl>
                                              <p:pRg st="4" end="4"/>
                                            </p:txEl>
                                          </p:spTgt>
                                        </p:tgtEl>
                                        <p:attrNameLst>
                                          <p:attrName>style.visibility</p:attrName>
                                        </p:attrNameLst>
                                      </p:cBhvr>
                                      <p:to>
                                        <p:strVal val="visible"/>
                                      </p:to>
                                    </p:set>
                                    <p:animEffect filter="fade" transition="in">
                                      <p:cBhvr>
                                        <p:cTn id="29" dur="500"/>
                                        <p:tgtEl>
                                          <p:spTgt spid="24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7"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itle 1"/>
          <p:cNvSpPr txBox="1"/>
          <p:nvPr>
            <p:ph type="title"/>
          </p:nvPr>
        </p:nvSpPr>
        <p:spPr>
          <a:prstGeom prst="rect">
            <a:avLst/>
          </a:prstGeom>
        </p:spPr>
        <p:txBody>
          <a:bodyPr/>
          <a:lstStyle>
            <a:lvl1pPr>
              <a:defRPr u="sng"/>
            </a:lvl1pPr>
          </a:lstStyle>
          <a:p>
            <a:pPr/>
            <a:r>
              <a:t>STUCK PTT SWITCH</a:t>
            </a:r>
          </a:p>
        </p:txBody>
      </p:sp>
      <p:sp>
        <p:nvSpPr>
          <p:cNvPr id="250" name="Content Placeholder 2"/>
          <p:cNvSpPr txBox="1"/>
          <p:nvPr>
            <p:ph type="body" idx="1"/>
          </p:nvPr>
        </p:nvSpPr>
        <p:spPr>
          <a:xfrm>
            <a:off x="495300" y="1412876"/>
            <a:ext cx="8915400" cy="4525963"/>
          </a:xfrm>
          <a:prstGeom prst="rect">
            <a:avLst/>
          </a:prstGeom>
        </p:spPr>
        <p:txBody>
          <a:bodyPr/>
          <a:lstStyle/>
          <a:p>
            <a:pPr>
              <a:lnSpc>
                <a:spcPct val="80000"/>
              </a:lnSpc>
              <a:buBlip>
                <a:blip r:embed="rId2"/>
              </a:buBlip>
              <a:defRPr sz="2200"/>
            </a:pPr>
            <a:r>
              <a:t>If a PTT switch is suspected to be stuck, then check that the transmit signal symbol on the radio is not on</a:t>
            </a:r>
          </a:p>
          <a:p>
            <a:pPr>
              <a:lnSpc>
                <a:spcPct val="80000"/>
              </a:lnSpc>
              <a:buBlip>
                <a:blip r:embed="rId2"/>
              </a:buBlip>
              <a:defRPr sz="2200"/>
            </a:pPr>
          </a:p>
          <a:p>
            <a:pPr>
              <a:lnSpc>
                <a:spcPct val="80000"/>
              </a:lnSpc>
              <a:buBlip>
                <a:blip r:embed="rId2"/>
              </a:buBlip>
              <a:defRPr sz="2200"/>
            </a:pPr>
            <a:r>
              <a:t>If it is then transmit over the radio to ATC informing them that you have a stuck PTT and that you will be going non radio</a:t>
            </a:r>
          </a:p>
          <a:p>
            <a:pPr>
              <a:lnSpc>
                <a:spcPct val="80000"/>
              </a:lnSpc>
              <a:buBlip>
                <a:blip r:embed="rId2"/>
              </a:buBlip>
              <a:defRPr sz="2200"/>
            </a:pPr>
          </a:p>
          <a:p>
            <a:pPr>
              <a:lnSpc>
                <a:spcPct val="80000"/>
              </a:lnSpc>
              <a:buBlip>
                <a:blip r:embed="rId2"/>
              </a:buBlip>
              <a:defRPr sz="2200"/>
            </a:pPr>
            <a:r>
              <a:t>Squawk 7600 if fitted with a transponder</a:t>
            </a:r>
          </a:p>
          <a:p>
            <a:pPr>
              <a:lnSpc>
                <a:spcPct val="80000"/>
              </a:lnSpc>
              <a:buBlip>
                <a:blip r:embed="rId2"/>
              </a:buBlip>
              <a:defRPr sz="2200"/>
            </a:pPr>
          </a:p>
          <a:p>
            <a:pPr marL="0" indent="0">
              <a:lnSpc>
                <a:spcPct val="80000"/>
              </a:lnSpc>
              <a:buSzTx/>
              <a:buNone/>
              <a:defRPr sz="2200">
                <a:solidFill>
                  <a:srgbClr val="FF0000"/>
                </a:solidFill>
              </a:defRPr>
            </a:pPr>
            <a:r>
              <a:t>COMMON CAUSES</a:t>
            </a:r>
          </a:p>
          <a:p>
            <a:pPr marL="0" indent="0">
              <a:lnSpc>
                <a:spcPct val="80000"/>
              </a:lnSpc>
              <a:buSzTx/>
              <a:buNone/>
              <a:defRPr sz="2200"/>
            </a:pPr>
          </a:p>
          <a:p>
            <a:pPr>
              <a:lnSpc>
                <a:spcPct val="80000"/>
              </a:lnSpc>
              <a:buBlip>
                <a:blip r:embed="rId2"/>
              </a:buBlip>
              <a:defRPr sz="2200"/>
            </a:pPr>
            <a:r>
              <a:t>Ikarus  Pilot having their finger inadvertently on the PTT switch on the centre control column</a:t>
            </a:r>
          </a:p>
          <a:p>
            <a:pPr>
              <a:lnSpc>
                <a:spcPct val="80000"/>
              </a:lnSpc>
              <a:buBlip>
                <a:blip r:embed="rId2"/>
              </a:buBlip>
              <a:defRPr sz="2200"/>
            </a:pPr>
            <a:r>
              <a:t>EV97    Pilot or passenger having a map over the top of the control column and resting it on the PTT switch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0">
                                            <p:bg/>
                                          </p:spTgt>
                                        </p:tgtEl>
                                        <p:attrNameLst>
                                          <p:attrName>style.visibility</p:attrName>
                                        </p:attrNameLst>
                                      </p:cBhvr>
                                      <p:to>
                                        <p:strVal val="visible"/>
                                      </p:to>
                                    </p:set>
                                    <p:animEffect filter="fade" transition="in">
                                      <p:cBhvr>
                                        <p:cTn id="7" dur="500"/>
                                        <p:tgtEl>
                                          <p:spTgt spid="25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50">
                                            <p:txEl>
                                              <p:pRg st="0" end="0"/>
                                            </p:txEl>
                                          </p:spTgt>
                                        </p:tgtEl>
                                        <p:attrNameLst>
                                          <p:attrName>style.visibility</p:attrName>
                                        </p:attrNameLst>
                                      </p:cBhvr>
                                      <p:to>
                                        <p:strVal val="visible"/>
                                      </p:to>
                                    </p:set>
                                    <p:animEffect filter="fade" transition="in">
                                      <p:cBhvr>
                                        <p:cTn id="10" dur="500"/>
                                        <p:tgtEl>
                                          <p:spTgt spid="250">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250">
                                            <p:txEl>
                                              <p:pRg st="1" end="1"/>
                                            </p:txEl>
                                          </p:spTgt>
                                        </p:tgtEl>
                                        <p:attrNameLst>
                                          <p:attrName>style.visibility</p:attrName>
                                        </p:attrNameLst>
                                      </p:cBhvr>
                                      <p:to>
                                        <p:strVal val="visible"/>
                                      </p:to>
                                    </p:set>
                                    <p:animEffect filter="fade" transition="in">
                                      <p:cBhvr>
                                        <p:cTn id="14" dur="500"/>
                                        <p:tgtEl>
                                          <p:spTgt spid="25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250">
                                            <p:txEl>
                                              <p:pRg st="2" end="2"/>
                                            </p:txEl>
                                          </p:spTgt>
                                        </p:tgtEl>
                                        <p:attrNameLst>
                                          <p:attrName>style.visibility</p:attrName>
                                        </p:attrNameLst>
                                      </p:cBhvr>
                                      <p:to>
                                        <p:strVal val="visible"/>
                                      </p:to>
                                    </p:set>
                                    <p:animEffect filter="fade" transition="in">
                                      <p:cBhvr>
                                        <p:cTn id="19" dur="500"/>
                                        <p:tgtEl>
                                          <p:spTgt spid="250">
                                            <p:txEl>
                                              <p:pRg st="2" end="2"/>
                                            </p:txEl>
                                          </p:spTgt>
                                        </p:tgtEl>
                                      </p:cBhvr>
                                    </p:animEffect>
                                  </p:childTnLst>
                                </p:cTn>
                              </p:par>
                            </p:childTnLst>
                          </p:cTn>
                        </p:par>
                        <p:par>
                          <p:cTn id="20" fill="hold">
                            <p:stCondLst>
                              <p:cond delay="500"/>
                            </p:stCondLst>
                            <p:childTnLst>
                              <p:par>
                                <p:cTn id="21" presetClass="entr" nodeType="afterEffect" presetID="10" grpId="1" fill="hold">
                                  <p:stCondLst>
                                    <p:cond delay="0"/>
                                  </p:stCondLst>
                                  <p:iterate type="el" backwards="0">
                                    <p:tmAbs val="0"/>
                                  </p:iterate>
                                  <p:childTnLst>
                                    <p:set>
                                      <p:cBhvr>
                                        <p:cTn id="22" fill="hold"/>
                                        <p:tgtEl>
                                          <p:spTgt spid="250">
                                            <p:txEl>
                                              <p:pRg st="3" end="3"/>
                                            </p:txEl>
                                          </p:spTgt>
                                        </p:tgtEl>
                                        <p:attrNameLst>
                                          <p:attrName>style.visibility</p:attrName>
                                        </p:attrNameLst>
                                      </p:cBhvr>
                                      <p:to>
                                        <p:strVal val="visible"/>
                                      </p:to>
                                    </p:set>
                                    <p:animEffect filter="fade" transition="in">
                                      <p:cBhvr>
                                        <p:cTn id="23" dur="500"/>
                                        <p:tgtEl>
                                          <p:spTgt spid="25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1" fill="hold">
                                  <p:stCondLst>
                                    <p:cond delay="0"/>
                                  </p:stCondLst>
                                  <p:iterate type="el" backwards="0">
                                    <p:tmAbs val="0"/>
                                  </p:iterate>
                                  <p:childTnLst>
                                    <p:set>
                                      <p:cBhvr>
                                        <p:cTn id="27" fill="hold"/>
                                        <p:tgtEl>
                                          <p:spTgt spid="250">
                                            <p:txEl>
                                              <p:pRg st="4" end="4"/>
                                            </p:txEl>
                                          </p:spTgt>
                                        </p:tgtEl>
                                        <p:attrNameLst>
                                          <p:attrName>style.visibility</p:attrName>
                                        </p:attrNameLst>
                                      </p:cBhvr>
                                      <p:to>
                                        <p:strVal val="visible"/>
                                      </p:to>
                                    </p:set>
                                    <p:animEffect filter="fade" transition="in">
                                      <p:cBhvr>
                                        <p:cTn id="28" dur="500"/>
                                        <p:tgtEl>
                                          <p:spTgt spid="250">
                                            <p:txEl>
                                              <p:pRg st="4" end="4"/>
                                            </p:txEl>
                                          </p:spTgt>
                                        </p:tgtEl>
                                      </p:cBhvr>
                                    </p:animEffect>
                                  </p:childTnLst>
                                </p:cTn>
                              </p:par>
                            </p:childTnLst>
                          </p:cTn>
                        </p:par>
                        <p:par>
                          <p:cTn id="29" fill="hold">
                            <p:stCondLst>
                              <p:cond delay="500"/>
                            </p:stCondLst>
                            <p:childTnLst>
                              <p:par>
                                <p:cTn id="30" presetClass="entr" nodeType="afterEffect" presetID="10" grpId="1" fill="hold">
                                  <p:stCondLst>
                                    <p:cond delay="0"/>
                                  </p:stCondLst>
                                  <p:iterate type="el" backwards="0">
                                    <p:tmAbs val="0"/>
                                  </p:iterate>
                                  <p:childTnLst>
                                    <p:set>
                                      <p:cBhvr>
                                        <p:cTn id="31" fill="hold"/>
                                        <p:tgtEl>
                                          <p:spTgt spid="250">
                                            <p:txEl>
                                              <p:pRg st="5" end="5"/>
                                            </p:txEl>
                                          </p:spTgt>
                                        </p:tgtEl>
                                        <p:attrNameLst>
                                          <p:attrName>style.visibility</p:attrName>
                                        </p:attrNameLst>
                                      </p:cBhvr>
                                      <p:to>
                                        <p:strVal val="visible"/>
                                      </p:to>
                                    </p:set>
                                    <p:animEffect filter="fade" transition="in">
                                      <p:cBhvr>
                                        <p:cTn id="32" dur="500"/>
                                        <p:tgtEl>
                                          <p:spTgt spid="2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1" fill="hold">
                                  <p:stCondLst>
                                    <p:cond delay="0"/>
                                  </p:stCondLst>
                                  <p:iterate type="el" backwards="0">
                                    <p:tmAbs val="0"/>
                                  </p:iterate>
                                  <p:childTnLst>
                                    <p:set>
                                      <p:cBhvr>
                                        <p:cTn id="36" fill="hold"/>
                                        <p:tgtEl>
                                          <p:spTgt spid="250">
                                            <p:txEl>
                                              <p:pRg st="6" end="6"/>
                                            </p:txEl>
                                          </p:spTgt>
                                        </p:tgtEl>
                                        <p:attrNameLst>
                                          <p:attrName>style.visibility</p:attrName>
                                        </p:attrNameLst>
                                      </p:cBhvr>
                                      <p:to>
                                        <p:strVal val="visible"/>
                                      </p:to>
                                    </p:set>
                                    <p:animEffect filter="fade" transition="in">
                                      <p:cBhvr>
                                        <p:cTn id="37" dur="500"/>
                                        <p:tgtEl>
                                          <p:spTgt spid="250">
                                            <p:txEl>
                                              <p:pRg st="6" end="6"/>
                                            </p:txEl>
                                          </p:spTgt>
                                        </p:tgtEl>
                                      </p:cBhvr>
                                    </p:animEffect>
                                  </p:childTnLst>
                                </p:cTn>
                              </p:par>
                            </p:childTnLst>
                          </p:cTn>
                        </p:par>
                        <p:par>
                          <p:cTn id="38" fill="hold">
                            <p:stCondLst>
                              <p:cond delay="500"/>
                            </p:stCondLst>
                            <p:childTnLst>
                              <p:par>
                                <p:cTn id="39" presetClass="entr" nodeType="afterEffect" presetID="10" grpId="1" fill="hold">
                                  <p:stCondLst>
                                    <p:cond delay="0"/>
                                  </p:stCondLst>
                                  <p:iterate type="el" backwards="0">
                                    <p:tmAbs val="0"/>
                                  </p:iterate>
                                  <p:childTnLst>
                                    <p:set>
                                      <p:cBhvr>
                                        <p:cTn id="40" fill="hold"/>
                                        <p:tgtEl>
                                          <p:spTgt spid="250">
                                            <p:txEl>
                                              <p:pRg st="7" end="7"/>
                                            </p:txEl>
                                          </p:spTgt>
                                        </p:tgtEl>
                                        <p:attrNameLst>
                                          <p:attrName>style.visibility</p:attrName>
                                        </p:attrNameLst>
                                      </p:cBhvr>
                                      <p:to>
                                        <p:strVal val="visible"/>
                                      </p:to>
                                    </p:set>
                                    <p:animEffect filter="fade" transition="in">
                                      <p:cBhvr>
                                        <p:cTn id="41" dur="500"/>
                                        <p:tgtEl>
                                          <p:spTgt spid="250">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10" grpId="1" fill="hold">
                                  <p:stCondLst>
                                    <p:cond delay="0"/>
                                  </p:stCondLst>
                                  <p:iterate type="el" backwards="0">
                                    <p:tmAbs val="0"/>
                                  </p:iterate>
                                  <p:childTnLst>
                                    <p:set>
                                      <p:cBhvr>
                                        <p:cTn id="45" fill="hold"/>
                                        <p:tgtEl>
                                          <p:spTgt spid="250">
                                            <p:txEl>
                                              <p:pRg st="8" end="8"/>
                                            </p:txEl>
                                          </p:spTgt>
                                        </p:tgtEl>
                                        <p:attrNameLst>
                                          <p:attrName>style.visibility</p:attrName>
                                        </p:attrNameLst>
                                      </p:cBhvr>
                                      <p:to>
                                        <p:strVal val="visible"/>
                                      </p:to>
                                    </p:set>
                                    <p:animEffect filter="fade" transition="in">
                                      <p:cBhvr>
                                        <p:cTn id="46" dur="500"/>
                                        <p:tgtEl>
                                          <p:spTgt spid="250">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ID="10" grpId="1" fill="hold">
                                  <p:stCondLst>
                                    <p:cond delay="0"/>
                                  </p:stCondLst>
                                  <p:iterate type="el" backwards="0">
                                    <p:tmAbs val="0"/>
                                  </p:iterate>
                                  <p:childTnLst>
                                    <p:set>
                                      <p:cBhvr>
                                        <p:cTn id="50" fill="hold"/>
                                        <p:tgtEl>
                                          <p:spTgt spid="250">
                                            <p:txEl>
                                              <p:pRg st="9" end="9"/>
                                            </p:txEl>
                                          </p:spTgt>
                                        </p:tgtEl>
                                        <p:attrNameLst>
                                          <p:attrName>style.visibility</p:attrName>
                                        </p:attrNameLst>
                                      </p:cBhvr>
                                      <p:to>
                                        <p:strVal val="visible"/>
                                      </p:to>
                                    </p:set>
                                    <p:animEffect filter="fade" transition="in">
                                      <p:cBhvr>
                                        <p:cTn id="51" dur="500"/>
                                        <p:tgtEl>
                                          <p:spTgt spid="250">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0"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itle 1"/>
          <p:cNvSpPr txBox="1"/>
          <p:nvPr>
            <p:ph type="title"/>
          </p:nvPr>
        </p:nvSpPr>
        <p:spPr>
          <a:xfrm>
            <a:off x="495300" y="476250"/>
            <a:ext cx="8915400" cy="579438"/>
          </a:xfrm>
          <a:prstGeom prst="rect">
            <a:avLst/>
          </a:prstGeom>
        </p:spPr>
        <p:txBody>
          <a:bodyPr/>
          <a:lstStyle>
            <a:lvl1pPr>
              <a:defRPr u="sng"/>
            </a:lvl1pPr>
          </a:lstStyle>
          <a:p>
            <a:pPr/>
            <a:r>
              <a:t>PASSENGERS</a:t>
            </a:r>
          </a:p>
        </p:txBody>
      </p:sp>
      <p:sp>
        <p:nvSpPr>
          <p:cNvPr id="253" name="Content Placeholder 2"/>
          <p:cNvSpPr txBox="1"/>
          <p:nvPr>
            <p:ph type="body" idx="1"/>
          </p:nvPr>
        </p:nvSpPr>
        <p:spPr>
          <a:xfrm>
            <a:off x="495300" y="1412876"/>
            <a:ext cx="8915400" cy="4525963"/>
          </a:xfrm>
          <a:prstGeom prst="rect">
            <a:avLst/>
          </a:prstGeom>
        </p:spPr>
        <p:txBody>
          <a:bodyPr/>
          <a:lstStyle/>
          <a:p>
            <a:pPr>
              <a:buBlip>
                <a:blip r:embed="rId2"/>
              </a:buBlip>
            </a:pPr>
            <a:r>
              <a:t>Passengers can react in different ways especially if they have not been in a small aircraft before</a:t>
            </a:r>
          </a:p>
          <a:p>
            <a:pPr>
              <a:buBlip>
                <a:blip r:embed="rId2"/>
              </a:buBlip>
            </a:pPr>
            <a:r>
              <a:t>Passengers must be briefed before flight on any safety issues</a:t>
            </a:r>
          </a:p>
          <a:p>
            <a:pPr>
              <a:buBlip>
                <a:blip r:embed="rId2"/>
              </a:buBlip>
            </a:pPr>
            <a:r>
              <a:t>In flight some passengers may feel ill due to turbulence or motion sickness. Ensure you carry sickbags for their use</a:t>
            </a:r>
          </a:p>
          <a:p>
            <a:pPr>
              <a:buBlip>
                <a:blip r:embed="rId2"/>
              </a:buBlip>
            </a:pPr>
            <a:r>
              <a:t>Check that they are not too cold/hot</a:t>
            </a:r>
          </a:p>
          <a:p>
            <a:pPr>
              <a:buBlip>
                <a:blip r:embed="rId2"/>
              </a:buBlip>
            </a:pPr>
            <a:r>
              <a:t>Open the air vents if they feel unwell</a:t>
            </a:r>
          </a:p>
          <a:p>
            <a:pPr>
              <a:buBlip>
                <a:blip r:embed="rId2"/>
              </a:buBlip>
            </a:pPr>
            <a:r>
              <a:t>Avoid carrying out extreme manoeuvres e.g. Advanced Turns or stalls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3">
                                            <p:bg/>
                                          </p:spTgt>
                                        </p:tgtEl>
                                        <p:attrNameLst>
                                          <p:attrName>style.visibility</p:attrName>
                                        </p:attrNameLst>
                                      </p:cBhvr>
                                      <p:to>
                                        <p:strVal val="visible"/>
                                      </p:to>
                                    </p:set>
                                    <p:animEffect filter="fade" transition="in">
                                      <p:cBhvr>
                                        <p:cTn id="7" dur="500"/>
                                        <p:tgtEl>
                                          <p:spTgt spid="25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53">
                                            <p:txEl>
                                              <p:pRg st="0" end="0"/>
                                            </p:txEl>
                                          </p:spTgt>
                                        </p:tgtEl>
                                        <p:attrNameLst>
                                          <p:attrName>style.visibility</p:attrName>
                                        </p:attrNameLst>
                                      </p:cBhvr>
                                      <p:to>
                                        <p:strVal val="visible"/>
                                      </p:to>
                                    </p:set>
                                    <p:animEffect filter="fade" transition="in">
                                      <p:cBhvr>
                                        <p:cTn id="10" dur="500"/>
                                        <p:tgtEl>
                                          <p:spTgt spid="2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53">
                                            <p:txEl>
                                              <p:pRg st="1" end="1"/>
                                            </p:txEl>
                                          </p:spTgt>
                                        </p:tgtEl>
                                        <p:attrNameLst>
                                          <p:attrName>style.visibility</p:attrName>
                                        </p:attrNameLst>
                                      </p:cBhvr>
                                      <p:to>
                                        <p:strVal val="visible"/>
                                      </p:to>
                                    </p:set>
                                    <p:animEffect filter="fade" transition="in">
                                      <p:cBhvr>
                                        <p:cTn id="15" dur="500"/>
                                        <p:tgtEl>
                                          <p:spTgt spid="2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53">
                                            <p:txEl>
                                              <p:pRg st="2" end="2"/>
                                            </p:txEl>
                                          </p:spTgt>
                                        </p:tgtEl>
                                        <p:attrNameLst>
                                          <p:attrName>style.visibility</p:attrName>
                                        </p:attrNameLst>
                                      </p:cBhvr>
                                      <p:to>
                                        <p:strVal val="visible"/>
                                      </p:to>
                                    </p:set>
                                    <p:animEffect filter="fade" transition="in">
                                      <p:cBhvr>
                                        <p:cTn id="20" dur="500"/>
                                        <p:tgtEl>
                                          <p:spTgt spid="25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53">
                                            <p:txEl>
                                              <p:pRg st="3" end="3"/>
                                            </p:txEl>
                                          </p:spTgt>
                                        </p:tgtEl>
                                        <p:attrNameLst>
                                          <p:attrName>style.visibility</p:attrName>
                                        </p:attrNameLst>
                                      </p:cBhvr>
                                      <p:to>
                                        <p:strVal val="visible"/>
                                      </p:to>
                                    </p:set>
                                    <p:animEffect filter="fade" transition="in">
                                      <p:cBhvr>
                                        <p:cTn id="25" dur="500"/>
                                        <p:tgtEl>
                                          <p:spTgt spid="25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53">
                                            <p:txEl>
                                              <p:pRg st="4" end="4"/>
                                            </p:txEl>
                                          </p:spTgt>
                                        </p:tgtEl>
                                        <p:attrNameLst>
                                          <p:attrName>style.visibility</p:attrName>
                                        </p:attrNameLst>
                                      </p:cBhvr>
                                      <p:to>
                                        <p:strVal val="visible"/>
                                      </p:to>
                                    </p:set>
                                    <p:animEffect filter="fade" transition="in">
                                      <p:cBhvr>
                                        <p:cTn id="30" dur="500"/>
                                        <p:tgtEl>
                                          <p:spTgt spid="25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253">
                                            <p:txEl>
                                              <p:pRg st="5" end="5"/>
                                            </p:txEl>
                                          </p:spTgt>
                                        </p:tgtEl>
                                        <p:attrNameLst>
                                          <p:attrName>style.visibility</p:attrName>
                                        </p:attrNameLst>
                                      </p:cBhvr>
                                      <p:to>
                                        <p:strVal val="visible"/>
                                      </p:to>
                                    </p:set>
                                    <p:animEffect filter="fade" transition="in">
                                      <p:cBhvr>
                                        <p:cTn id="35" dur="500"/>
                                        <p:tgtEl>
                                          <p:spTgt spid="253">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3"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xfrm>
            <a:off x="495300" y="476250"/>
            <a:ext cx="8915400" cy="579438"/>
          </a:xfrm>
          <a:prstGeom prst="rect">
            <a:avLst/>
          </a:prstGeom>
        </p:spPr>
        <p:txBody>
          <a:bodyPr/>
          <a:lstStyle>
            <a:lvl1pPr>
              <a:defRPr u="sng"/>
            </a:lvl1pPr>
          </a:lstStyle>
          <a:p>
            <a:pPr/>
            <a:r>
              <a:t>PASSENGERS</a:t>
            </a:r>
          </a:p>
        </p:txBody>
      </p:sp>
      <p:sp>
        <p:nvSpPr>
          <p:cNvPr id="256" name="Content Placeholder 2"/>
          <p:cNvSpPr txBox="1"/>
          <p:nvPr>
            <p:ph type="body" idx="1"/>
          </p:nvPr>
        </p:nvSpPr>
        <p:spPr>
          <a:xfrm>
            <a:off x="495300" y="1340768"/>
            <a:ext cx="8915400" cy="4525963"/>
          </a:xfrm>
          <a:prstGeom prst="rect">
            <a:avLst/>
          </a:prstGeom>
        </p:spPr>
        <p:txBody>
          <a:bodyPr/>
          <a:lstStyle/>
          <a:p>
            <a:pPr>
              <a:buBlip>
                <a:blip r:embed="rId2"/>
              </a:buBlip>
            </a:pPr>
            <a:r>
              <a:t>Some passengers can become very excited (especially children) when flying</a:t>
            </a:r>
          </a:p>
          <a:p>
            <a:pPr>
              <a:buBlip>
                <a:blip r:embed="rId2"/>
              </a:buBlip>
            </a:pPr>
            <a:r>
              <a:t>Try and keep them calm and do not become distracted from flying the aircraft especially when taking off and landing and when flying near controlled airspace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6">
                                            <p:bg/>
                                          </p:spTgt>
                                        </p:tgtEl>
                                        <p:attrNameLst>
                                          <p:attrName>style.visibility</p:attrName>
                                        </p:attrNameLst>
                                      </p:cBhvr>
                                      <p:to>
                                        <p:strVal val="visible"/>
                                      </p:to>
                                    </p:set>
                                    <p:animEffect filter="fade" transition="in">
                                      <p:cBhvr>
                                        <p:cTn id="7" dur="500"/>
                                        <p:tgtEl>
                                          <p:spTgt spid="25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56">
                                            <p:txEl>
                                              <p:pRg st="0" end="0"/>
                                            </p:txEl>
                                          </p:spTgt>
                                        </p:tgtEl>
                                        <p:attrNameLst>
                                          <p:attrName>style.visibility</p:attrName>
                                        </p:attrNameLst>
                                      </p:cBhvr>
                                      <p:to>
                                        <p:strVal val="visible"/>
                                      </p:to>
                                    </p:set>
                                    <p:animEffect filter="fade" transition="in">
                                      <p:cBhvr>
                                        <p:cTn id="10" dur="500"/>
                                        <p:tgtEl>
                                          <p:spTgt spid="2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56">
                                            <p:txEl>
                                              <p:pRg st="1" end="1"/>
                                            </p:txEl>
                                          </p:spTgt>
                                        </p:tgtEl>
                                        <p:attrNameLst>
                                          <p:attrName>style.visibility</p:attrName>
                                        </p:attrNameLst>
                                      </p:cBhvr>
                                      <p:to>
                                        <p:strVal val="visible"/>
                                      </p:to>
                                    </p:set>
                                    <p:animEffect filter="fade" transition="in">
                                      <p:cBhvr>
                                        <p:cTn id="15" dur="500"/>
                                        <p:tgtEl>
                                          <p:spTgt spid="25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6"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itle 1"/>
          <p:cNvSpPr txBox="1"/>
          <p:nvPr>
            <p:ph type="title"/>
          </p:nvPr>
        </p:nvSpPr>
        <p:spPr>
          <a:prstGeom prst="rect">
            <a:avLst/>
          </a:prstGeom>
        </p:spPr>
        <p:txBody>
          <a:bodyPr/>
          <a:lstStyle>
            <a:lvl1pPr>
              <a:defRPr u="sng"/>
            </a:lvl1pPr>
          </a:lstStyle>
          <a:p>
            <a:pPr/>
            <a:r>
              <a:t>LOOSE OBJECTS</a:t>
            </a:r>
          </a:p>
        </p:txBody>
      </p:sp>
      <p:pic>
        <p:nvPicPr>
          <p:cNvPr id="259" name="be5e4a61-19ee-4b4f-a086-2bce5c7c989c.jpg" descr="be5e4a61-19ee-4b4f-a086-2bce5c7c989c.jpg"/>
          <p:cNvPicPr>
            <a:picLocks noChangeAspect="1"/>
          </p:cNvPicPr>
          <p:nvPr/>
        </p:nvPicPr>
        <p:blipFill>
          <a:blip r:embed="rId2">
            <a:extLst/>
          </a:blip>
          <a:stretch>
            <a:fillRect/>
          </a:stretch>
        </p:blipFill>
        <p:spPr>
          <a:xfrm>
            <a:off x="392146" y="1556457"/>
            <a:ext cx="3022222" cy="4029629"/>
          </a:xfrm>
          <a:prstGeom prst="rect">
            <a:avLst/>
          </a:prstGeom>
          <a:ln w="12700">
            <a:miter lim="400000"/>
          </a:ln>
        </p:spPr>
      </p:pic>
      <p:pic>
        <p:nvPicPr>
          <p:cNvPr id="260" name="72e45449-1923-4584-bec9-956dd01edb80.jpg" descr="72e45449-1923-4584-bec9-956dd01edb80.jpg"/>
          <p:cNvPicPr>
            <a:picLocks noChangeAspect="1"/>
          </p:cNvPicPr>
          <p:nvPr/>
        </p:nvPicPr>
        <p:blipFill>
          <a:blip r:embed="rId3">
            <a:extLst/>
          </a:blip>
          <a:stretch>
            <a:fillRect/>
          </a:stretch>
        </p:blipFill>
        <p:spPr>
          <a:xfrm>
            <a:off x="3474845" y="1539789"/>
            <a:ext cx="3022222" cy="4029629"/>
          </a:xfrm>
          <a:prstGeom prst="rect">
            <a:avLst/>
          </a:prstGeom>
          <a:ln w="12700">
            <a:miter lim="400000"/>
          </a:ln>
        </p:spPr>
      </p:pic>
      <p:pic>
        <p:nvPicPr>
          <p:cNvPr id="261" name="64cbbe78-aa5c-4548-9b9b-b4c72738defe.jpg" descr="64cbbe78-aa5c-4548-9b9b-b4c72738defe.jpg"/>
          <p:cNvPicPr>
            <a:picLocks noChangeAspect="1"/>
          </p:cNvPicPr>
          <p:nvPr/>
        </p:nvPicPr>
        <p:blipFill>
          <a:blip r:embed="rId4">
            <a:extLst/>
          </a:blip>
          <a:stretch>
            <a:fillRect/>
          </a:stretch>
        </p:blipFill>
        <p:spPr>
          <a:xfrm>
            <a:off x="6557544" y="1539789"/>
            <a:ext cx="3022222" cy="4029629"/>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itle 1"/>
          <p:cNvSpPr txBox="1"/>
          <p:nvPr>
            <p:ph type="title"/>
          </p:nvPr>
        </p:nvSpPr>
        <p:spPr>
          <a:prstGeom prst="rect">
            <a:avLst/>
          </a:prstGeom>
        </p:spPr>
        <p:txBody>
          <a:bodyPr/>
          <a:lstStyle>
            <a:lvl1pPr>
              <a:defRPr u="sng"/>
            </a:lvl1pPr>
          </a:lstStyle>
          <a:p>
            <a:pPr/>
            <a:r>
              <a:t>LOOSE OBJECTS</a:t>
            </a:r>
          </a:p>
        </p:txBody>
      </p:sp>
      <p:sp>
        <p:nvSpPr>
          <p:cNvPr id="264" name="Content Placeholder 2"/>
          <p:cNvSpPr txBox="1"/>
          <p:nvPr>
            <p:ph type="body" idx="1"/>
          </p:nvPr>
        </p:nvSpPr>
        <p:spPr>
          <a:xfrm>
            <a:off x="495300" y="1340768"/>
            <a:ext cx="8915400" cy="4525963"/>
          </a:xfrm>
          <a:prstGeom prst="rect">
            <a:avLst/>
          </a:prstGeom>
        </p:spPr>
        <p:txBody>
          <a:bodyPr/>
          <a:lstStyle/>
          <a:p>
            <a:pPr>
              <a:buBlip>
                <a:blip r:embed="rId2"/>
              </a:buBlip>
            </a:pPr>
            <a:r>
              <a:t>All loose objects must be secured in the baggage area or the door/side pockets</a:t>
            </a:r>
          </a:p>
          <a:p>
            <a:pPr>
              <a:buBlip>
                <a:blip r:embed="rId2"/>
              </a:buBlip>
            </a:pPr>
            <a:r>
              <a:t>Take extra care with pens and pencils, and all coins should be in a zipped pocket</a:t>
            </a:r>
          </a:p>
          <a:p>
            <a:pPr>
              <a:buBlip>
                <a:blip r:embed="rId2"/>
              </a:buBlip>
            </a:pPr>
            <a:r>
              <a:t>Check that jackets and coats are not trapped in doors or hatches and make sure that any toggles on clothing are not caught around any control such as the trim lever on the Eurostar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4">
                                            <p:bg/>
                                          </p:spTgt>
                                        </p:tgtEl>
                                        <p:attrNameLst>
                                          <p:attrName>style.visibility</p:attrName>
                                        </p:attrNameLst>
                                      </p:cBhvr>
                                      <p:to>
                                        <p:strVal val="visible"/>
                                      </p:to>
                                    </p:set>
                                    <p:animEffect filter="fade" transition="in">
                                      <p:cBhvr>
                                        <p:cTn id="7" dur="500"/>
                                        <p:tgtEl>
                                          <p:spTgt spid="26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64">
                                            <p:txEl>
                                              <p:pRg st="0" end="0"/>
                                            </p:txEl>
                                          </p:spTgt>
                                        </p:tgtEl>
                                        <p:attrNameLst>
                                          <p:attrName>style.visibility</p:attrName>
                                        </p:attrNameLst>
                                      </p:cBhvr>
                                      <p:to>
                                        <p:strVal val="visible"/>
                                      </p:to>
                                    </p:set>
                                    <p:animEffect filter="fade" transition="in">
                                      <p:cBhvr>
                                        <p:cTn id="10" dur="500"/>
                                        <p:tgtEl>
                                          <p:spTgt spid="2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64">
                                            <p:txEl>
                                              <p:pRg st="1" end="1"/>
                                            </p:txEl>
                                          </p:spTgt>
                                        </p:tgtEl>
                                        <p:attrNameLst>
                                          <p:attrName>style.visibility</p:attrName>
                                        </p:attrNameLst>
                                      </p:cBhvr>
                                      <p:to>
                                        <p:strVal val="visible"/>
                                      </p:to>
                                    </p:set>
                                    <p:animEffect filter="fade" transition="in">
                                      <p:cBhvr>
                                        <p:cTn id="15" dur="500"/>
                                        <p:tgtEl>
                                          <p:spTgt spid="2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64">
                                            <p:txEl>
                                              <p:pRg st="2" end="2"/>
                                            </p:txEl>
                                          </p:spTgt>
                                        </p:tgtEl>
                                        <p:attrNameLst>
                                          <p:attrName>style.visibility</p:attrName>
                                        </p:attrNameLst>
                                      </p:cBhvr>
                                      <p:to>
                                        <p:strVal val="visible"/>
                                      </p:to>
                                    </p:set>
                                    <p:animEffect filter="fade" transition="in">
                                      <p:cBhvr>
                                        <p:cTn id="20" dur="500"/>
                                        <p:tgtEl>
                                          <p:spTgt spid="26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64" grpId="1"/>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itle 1"/>
          <p:cNvSpPr txBox="1"/>
          <p:nvPr>
            <p:ph type="title"/>
          </p:nvPr>
        </p:nvSpPr>
        <p:spPr>
          <a:xfrm>
            <a:off x="495300" y="476250"/>
            <a:ext cx="8915400" cy="579438"/>
          </a:xfrm>
          <a:prstGeom prst="rect">
            <a:avLst/>
          </a:prstGeom>
        </p:spPr>
        <p:txBody>
          <a:bodyPr/>
          <a:lstStyle>
            <a:lvl1pPr>
              <a:defRPr u="sng"/>
            </a:lvl1pPr>
          </a:lstStyle>
          <a:p>
            <a:pPr/>
            <a:r>
              <a:t>SUMMARY</a:t>
            </a:r>
          </a:p>
        </p:txBody>
      </p:sp>
      <p:sp>
        <p:nvSpPr>
          <p:cNvPr id="267" name="Content Placeholder 2"/>
          <p:cNvSpPr txBox="1"/>
          <p:nvPr>
            <p:ph type="body" idx="1"/>
          </p:nvPr>
        </p:nvSpPr>
        <p:spPr>
          <a:xfrm>
            <a:off x="495300" y="1268760"/>
            <a:ext cx="8915400" cy="4525963"/>
          </a:xfrm>
          <a:prstGeom prst="rect">
            <a:avLst/>
          </a:prstGeom>
        </p:spPr>
        <p:txBody>
          <a:bodyPr/>
          <a:lstStyle/>
          <a:p>
            <a:pPr>
              <a:buBlip>
                <a:blip r:embed="rId2"/>
              </a:buBlip>
            </a:pPr>
            <a:r>
              <a:t>There are many types of emergencies, and it is not possible to cover every eventuality</a:t>
            </a:r>
          </a:p>
          <a:p>
            <a:pPr>
              <a:buBlip>
                <a:blip r:embed="rId2"/>
              </a:buBlip>
            </a:pPr>
            <a:r>
              <a:t>All the emergencies mentioned, and the actions should be used as a guide and adapted for the individual scenario</a:t>
            </a:r>
          </a:p>
          <a:p>
            <a:pPr>
              <a:buBlip>
                <a:blip r:embed="rId2"/>
              </a:buBlip>
            </a:pPr>
            <a:r>
              <a:t>When dealing with an emergency if possible then deal with a problem whilst in straight and level flight and at a safe level</a:t>
            </a:r>
          </a:p>
          <a:p>
            <a:pPr>
              <a:buBlip>
                <a:blip r:embed="rId2"/>
              </a:buBlip>
            </a:pPr>
            <a:r>
              <a:t>If another pilot who is familiar with the aircraft is a passenger, then ask them to try and solve the problem whilst you fly the aircraft or ask them to fly and you look at the problem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7">
                                            <p:bg/>
                                          </p:spTgt>
                                        </p:tgtEl>
                                        <p:attrNameLst>
                                          <p:attrName>style.visibility</p:attrName>
                                        </p:attrNameLst>
                                      </p:cBhvr>
                                      <p:to>
                                        <p:strVal val="visible"/>
                                      </p:to>
                                    </p:set>
                                    <p:animEffect filter="fade" transition="in">
                                      <p:cBhvr>
                                        <p:cTn id="7" dur="500"/>
                                        <p:tgtEl>
                                          <p:spTgt spid="26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67">
                                            <p:txEl>
                                              <p:pRg st="0" end="0"/>
                                            </p:txEl>
                                          </p:spTgt>
                                        </p:tgtEl>
                                        <p:attrNameLst>
                                          <p:attrName>style.visibility</p:attrName>
                                        </p:attrNameLst>
                                      </p:cBhvr>
                                      <p:to>
                                        <p:strVal val="visible"/>
                                      </p:to>
                                    </p:set>
                                    <p:animEffect filter="fade" transition="in">
                                      <p:cBhvr>
                                        <p:cTn id="10" dur="500"/>
                                        <p:tgtEl>
                                          <p:spTgt spid="2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67">
                                            <p:txEl>
                                              <p:pRg st="1" end="1"/>
                                            </p:txEl>
                                          </p:spTgt>
                                        </p:tgtEl>
                                        <p:attrNameLst>
                                          <p:attrName>style.visibility</p:attrName>
                                        </p:attrNameLst>
                                      </p:cBhvr>
                                      <p:to>
                                        <p:strVal val="visible"/>
                                      </p:to>
                                    </p:set>
                                    <p:animEffect filter="fade" transition="in">
                                      <p:cBhvr>
                                        <p:cTn id="15" dur="500"/>
                                        <p:tgtEl>
                                          <p:spTgt spid="2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67">
                                            <p:txEl>
                                              <p:pRg st="2" end="2"/>
                                            </p:txEl>
                                          </p:spTgt>
                                        </p:tgtEl>
                                        <p:attrNameLst>
                                          <p:attrName>style.visibility</p:attrName>
                                        </p:attrNameLst>
                                      </p:cBhvr>
                                      <p:to>
                                        <p:strVal val="visible"/>
                                      </p:to>
                                    </p:set>
                                    <p:animEffect filter="fade" transition="in">
                                      <p:cBhvr>
                                        <p:cTn id="20" dur="500"/>
                                        <p:tgtEl>
                                          <p:spTgt spid="26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67">
                                            <p:txEl>
                                              <p:pRg st="3" end="3"/>
                                            </p:txEl>
                                          </p:spTgt>
                                        </p:tgtEl>
                                        <p:attrNameLst>
                                          <p:attrName>style.visibility</p:attrName>
                                        </p:attrNameLst>
                                      </p:cBhvr>
                                      <p:to>
                                        <p:strVal val="visible"/>
                                      </p:to>
                                    </p:set>
                                    <p:animEffect filter="fade" transition="in">
                                      <p:cBhvr>
                                        <p:cTn id="25" dur="500"/>
                                        <p:tgtEl>
                                          <p:spTgt spid="26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67"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itle 1"/>
          <p:cNvSpPr txBox="1"/>
          <p:nvPr>
            <p:ph type="title"/>
          </p:nvPr>
        </p:nvSpPr>
        <p:spPr>
          <a:xfrm>
            <a:off x="495300" y="476250"/>
            <a:ext cx="8915400" cy="579438"/>
          </a:xfrm>
          <a:prstGeom prst="rect">
            <a:avLst/>
          </a:prstGeom>
        </p:spPr>
        <p:txBody>
          <a:bodyPr/>
          <a:lstStyle/>
          <a:p>
            <a:pPr/>
            <a:r>
              <a:t>SUMMARY</a:t>
            </a:r>
          </a:p>
        </p:txBody>
      </p:sp>
      <p:sp>
        <p:nvSpPr>
          <p:cNvPr id="270" name="Content Placeholder 2"/>
          <p:cNvSpPr txBox="1"/>
          <p:nvPr>
            <p:ph type="body" idx="1"/>
          </p:nvPr>
        </p:nvSpPr>
        <p:spPr>
          <a:xfrm>
            <a:off x="495300" y="1268760"/>
            <a:ext cx="8915400" cy="4525963"/>
          </a:xfrm>
          <a:prstGeom prst="rect">
            <a:avLst/>
          </a:prstGeom>
        </p:spPr>
        <p:txBody>
          <a:bodyPr/>
          <a:lstStyle/>
          <a:p>
            <a:pPr>
              <a:buBlip>
                <a:blip r:embed="rId2"/>
              </a:buBlip>
            </a:pPr>
            <a:r>
              <a:t>Do not rush in to making hasty decisions. E.g. a low voltage warning light will not stop the engine, so do not rush the circuit or landing. A door that has come open will cause a distraction and a draft, but the aircraft will still fly</a:t>
            </a:r>
          </a:p>
          <a:p>
            <a:pPr>
              <a:buBlip>
                <a:blip r:embed="rId2"/>
              </a:buBlip>
            </a:pPr>
          </a:p>
          <a:p>
            <a:pPr>
              <a:buBlip>
                <a:blip r:embed="rId2"/>
              </a:buBlip>
            </a:pPr>
            <a:r>
              <a:t>Remember to fly the aircraft at all times </a:t>
            </a:r>
          </a:p>
          <a:p>
            <a:pPr marL="0" indent="0">
              <a:buSzTx/>
              <a:buNone/>
            </a:pPr>
          </a:p>
          <a:p>
            <a:pPr marL="0" indent="0" algn="ctr">
              <a:spcBef>
                <a:spcPts val="1100"/>
              </a:spcBef>
              <a:buSzTx/>
              <a:buNone/>
              <a:defRPr sz="4800">
                <a:solidFill>
                  <a:srgbClr val="FF0000"/>
                </a:solidFill>
              </a:defRPr>
            </a:pPr>
            <a:r>
              <a:t>Airspeed, Airspeed, Airspeed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0">
                                            <p:bg/>
                                          </p:spTgt>
                                        </p:tgtEl>
                                        <p:attrNameLst>
                                          <p:attrName>style.visibility</p:attrName>
                                        </p:attrNameLst>
                                      </p:cBhvr>
                                      <p:to>
                                        <p:strVal val="visible"/>
                                      </p:to>
                                    </p:set>
                                    <p:animEffect filter="fade" transition="in">
                                      <p:cBhvr>
                                        <p:cTn id="7" dur="500"/>
                                        <p:tgtEl>
                                          <p:spTgt spid="27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70">
                                            <p:txEl>
                                              <p:pRg st="0" end="0"/>
                                            </p:txEl>
                                          </p:spTgt>
                                        </p:tgtEl>
                                        <p:attrNameLst>
                                          <p:attrName>style.visibility</p:attrName>
                                        </p:attrNameLst>
                                      </p:cBhvr>
                                      <p:to>
                                        <p:strVal val="visible"/>
                                      </p:to>
                                    </p:set>
                                    <p:animEffect filter="fade" transition="in">
                                      <p:cBhvr>
                                        <p:cTn id="10" dur="500"/>
                                        <p:tgtEl>
                                          <p:spTgt spid="270">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270">
                                            <p:txEl>
                                              <p:pRg st="1" end="1"/>
                                            </p:txEl>
                                          </p:spTgt>
                                        </p:tgtEl>
                                        <p:attrNameLst>
                                          <p:attrName>style.visibility</p:attrName>
                                        </p:attrNameLst>
                                      </p:cBhvr>
                                      <p:to>
                                        <p:strVal val="visible"/>
                                      </p:to>
                                    </p:set>
                                    <p:animEffect filter="fade" transition="in">
                                      <p:cBhvr>
                                        <p:cTn id="14" dur="500"/>
                                        <p:tgtEl>
                                          <p:spTgt spid="27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270">
                                            <p:txEl>
                                              <p:pRg st="2" end="2"/>
                                            </p:txEl>
                                          </p:spTgt>
                                        </p:tgtEl>
                                        <p:attrNameLst>
                                          <p:attrName>style.visibility</p:attrName>
                                        </p:attrNameLst>
                                      </p:cBhvr>
                                      <p:to>
                                        <p:strVal val="visible"/>
                                      </p:to>
                                    </p:set>
                                    <p:animEffect filter="fade" transition="in">
                                      <p:cBhvr>
                                        <p:cTn id="19" dur="500"/>
                                        <p:tgtEl>
                                          <p:spTgt spid="270">
                                            <p:txEl>
                                              <p:pRg st="2" end="2"/>
                                            </p:txEl>
                                          </p:spTgt>
                                        </p:tgtEl>
                                      </p:cBhvr>
                                    </p:animEffect>
                                  </p:childTnLst>
                                </p:cTn>
                              </p:par>
                            </p:childTnLst>
                          </p:cTn>
                        </p:par>
                        <p:par>
                          <p:cTn id="20" fill="hold">
                            <p:stCondLst>
                              <p:cond delay="500"/>
                            </p:stCondLst>
                            <p:childTnLst>
                              <p:par>
                                <p:cTn id="21" presetClass="entr" nodeType="afterEffect" presetID="10" grpId="1" fill="hold">
                                  <p:stCondLst>
                                    <p:cond delay="0"/>
                                  </p:stCondLst>
                                  <p:iterate type="el" backwards="0">
                                    <p:tmAbs val="0"/>
                                  </p:iterate>
                                  <p:childTnLst>
                                    <p:set>
                                      <p:cBhvr>
                                        <p:cTn id="22" fill="hold"/>
                                        <p:tgtEl>
                                          <p:spTgt spid="270">
                                            <p:txEl>
                                              <p:pRg st="3" end="3"/>
                                            </p:txEl>
                                          </p:spTgt>
                                        </p:tgtEl>
                                        <p:attrNameLst>
                                          <p:attrName>style.visibility</p:attrName>
                                        </p:attrNameLst>
                                      </p:cBhvr>
                                      <p:to>
                                        <p:strVal val="visible"/>
                                      </p:to>
                                    </p:set>
                                    <p:animEffect filter="fade" transition="in">
                                      <p:cBhvr>
                                        <p:cTn id="23" dur="500"/>
                                        <p:tgtEl>
                                          <p:spTgt spid="27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1" fill="hold">
                                  <p:stCondLst>
                                    <p:cond delay="0"/>
                                  </p:stCondLst>
                                  <p:iterate type="el" backwards="0">
                                    <p:tmAbs val="0"/>
                                  </p:iterate>
                                  <p:childTnLst>
                                    <p:set>
                                      <p:cBhvr>
                                        <p:cTn id="27" fill="hold"/>
                                        <p:tgtEl>
                                          <p:spTgt spid="270">
                                            <p:txEl>
                                              <p:pRg st="4" end="4"/>
                                            </p:txEl>
                                          </p:spTgt>
                                        </p:tgtEl>
                                        <p:attrNameLst>
                                          <p:attrName>style.visibility</p:attrName>
                                        </p:attrNameLst>
                                      </p:cBhvr>
                                      <p:to>
                                        <p:strVal val="visible"/>
                                      </p:to>
                                    </p:set>
                                    <p:animEffect filter="fade" transition="in">
                                      <p:cBhvr>
                                        <p:cTn id="28" dur="500"/>
                                        <p:tgtEl>
                                          <p:spTgt spid="27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7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495300" y="476250"/>
            <a:ext cx="8915400" cy="579438"/>
          </a:xfrm>
          <a:prstGeom prst="rect">
            <a:avLst/>
          </a:prstGeom>
        </p:spPr>
        <p:txBody>
          <a:bodyPr/>
          <a:lstStyle/>
          <a:p>
            <a:pPr defTabSz="502920">
              <a:defRPr sz="1650" u="sng"/>
            </a:pPr>
            <a:r>
              <a:t>ENGINE FIRE ON THE GROUND</a:t>
            </a:r>
            <a:br/>
          </a:p>
        </p:txBody>
      </p:sp>
      <p:sp>
        <p:nvSpPr>
          <p:cNvPr id="134" name="Content Placeholder 2"/>
          <p:cNvSpPr txBox="1"/>
          <p:nvPr>
            <p:ph type="body" idx="1"/>
          </p:nvPr>
        </p:nvSpPr>
        <p:spPr>
          <a:xfrm>
            <a:off x="495300" y="1412876"/>
            <a:ext cx="8915400" cy="4525963"/>
          </a:xfrm>
          <a:prstGeom prst="rect">
            <a:avLst/>
          </a:prstGeom>
        </p:spPr>
        <p:txBody>
          <a:bodyPr/>
          <a:lstStyle/>
          <a:p>
            <a:pPr marL="0" indent="0">
              <a:buSzTx/>
              <a:buNone/>
              <a:defRPr b="1"/>
            </a:pPr>
            <a:r>
              <a:t>Actions  - </a:t>
            </a:r>
            <a:r>
              <a:rPr>
                <a:solidFill>
                  <a:srgbClr val="FF0000"/>
                </a:solidFill>
              </a:rPr>
              <a:t>Fuel fire or Electrical fire</a:t>
            </a:r>
            <a:endParaRPr>
              <a:solidFill>
                <a:srgbClr val="FF0000"/>
              </a:solidFill>
            </a:endParaRPr>
          </a:p>
          <a:p>
            <a:pPr>
              <a:buBlip>
                <a:blip r:embed="rId2"/>
              </a:buBlip>
            </a:pPr>
            <a:endParaRPr>
              <a:solidFill>
                <a:srgbClr val="FF0000"/>
              </a:solidFill>
            </a:endParaRPr>
          </a:p>
          <a:p>
            <a:pPr>
              <a:buBlip>
                <a:blip r:embed="rId2"/>
              </a:buBlip>
            </a:pPr>
            <a:r>
              <a:t>Whether engine started or not</a:t>
            </a:r>
          </a:p>
          <a:p>
            <a:pPr marL="0" indent="0">
              <a:buSzTx/>
              <a:buNone/>
            </a:pPr>
            <a:r>
              <a:t>1. Turn the fuel </a:t>
            </a:r>
            <a:r>
              <a:rPr>
                <a:solidFill>
                  <a:srgbClr val="FF0000"/>
                </a:solidFill>
              </a:rPr>
              <a:t>OFF</a:t>
            </a:r>
            <a:endParaRPr>
              <a:solidFill>
                <a:srgbClr val="FF0000"/>
              </a:solidFill>
            </a:endParaRPr>
          </a:p>
          <a:p>
            <a:pPr marL="0" indent="0">
              <a:buSzTx/>
              <a:buNone/>
            </a:pPr>
            <a:r>
              <a:t>2 .Turn the ignition switches </a:t>
            </a:r>
            <a:r>
              <a:rPr>
                <a:solidFill>
                  <a:srgbClr val="FF0000"/>
                </a:solidFill>
              </a:rPr>
              <a:t>OFF</a:t>
            </a:r>
            <a:endParaRPr>
              <a:solidFill>
                <a:srgbClr val="FF0000"/>
              </a:solidFill>
            </a:endParaRPr>
          </a:p>
          <a:p>
            <a:pPr marL="0" indent="0">
              <a:buSzTx/>
              <a:buNone/>
            </a:pPr>
            <a:r>
              <a:t>3. Turn Master Switch </a:t>
            </a:r>
            <a:r>
              <a:rPr>
                <a:solidFill>
                  <a:srgbClr val="FF0000"/>
                </a:solidFill>
              </a:rPr>
              <a:t>OFF</a:t>
            </a:r>
            <a:endParaRPr>
              <a:solidFill>
                <a:srgbClr val="FF0000"/>
              </a:solidFill>
            </a:endParaRPr>
          </a:p>
          <a:p>
            <a:pPr marL="0" indent="0">
              <a:buSzTx/>
              <a:buNone/>
            </a:pPr>
            <a:r>
              <a:t>4. Vacate the aircraft</a:t>
            </a:r>
          </a:p>
          <a:p>
            <a:pPr marL="0" indent="0">
              <a:buSzTx/>
              <a:buNone/>
            </a:pPr>
            <a:r>
              <a:t>5. Use a fire extinguisher if required and available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4">
                                            <p:txEl>
                                              <p:pRg st="2" end="2"/>
                                            </p:txEl>
                                          </p:spTgt>
                                        </p:tgtEl>
                                        <p:attrNameLst>
                                          <p:attrName>style.visibility</p:attrName>
                                        </p:attrNameLst>
                                      </p:cBhvr>
                                      <p:to>
                                        <p:strVal val="visible"/>
                                      </p:to>
                                    </p:set>
                                    <p:animEffect filter="fade" transition="in">
                                      <p:cBhvr>
                                        <p:cTn id="7" dur="500"/>
                                        <p:tgtEl>
                                          <p:spTgt spid="1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34">
                                            <p:txEl>
                                              <p:pRg st="3" end="3"/>
                                            </p:txEl>
                                          </p:spTgt>
                                        </p:tgtEl>
                                        <p:attrNameLst>
                                          <p:attrName>style.visibility</p:attrName>
                                        </p:attrNameLst>
                                      </p:cBhvr>
                                      <p:to>
                                        <p:strVal val="visible"/>
                                      </p:to>
                                    </p:set>
                                    <p:animEffect filter="fade" transition="in">
                                      <p:cBhvr>
                                        <p:cTn id="12" dur="500"/>
                                        <p:tgtEl>
                                          <p:spTgt spid="1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134">
                                            <p:txEl>
                                              <p:pRg st="4" end="4"/>
                                            </p:txEl>
                                          </p:spTgt>
                                        </p:tgtEl>
                                        <p:attrNameLst>
                                          <p:attrName>style.visibility</p:attrName>
                                        </p:attrNameLst>
                                      </p:cBhvr>
                                      <p:to>
                                        <p:strVal val="visible"/>
                                      </p:to>
                                    </p:set>
                                    <p:animEffect filter="fade" transition="in">
                                      <p:cBhvr>
                                        <p:cTn id="17" dur="500"/>
                                        <p:tgtEl>
                                          <p:spTgt spid="1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134">
                                            <p:txEl>
                                              <p:pRg st="5" end="5"/>
                                            </p:txEl>
                                          </p:spTgt>
                                        </p:tgtEl>
                                        <p:attrNameLst>
                                          <p:attrName>style.visibility</p:attrName>
                                        </p:attrNameLst>
                                      </p:cBhvr>
                                      <p:to>
                                        <p:strVal val="visible"/>
                                      </p:to>
                                    </p:set>
                                    <p:animEffect filter="fade" transition="in">
                                      <p:cBhvr>
                                        <p:cTn id="22" dur="500"/>
                                        <p:tgtEl>
                                          <p:spTgt spid="13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134">
                                            <p:txEl>
                                              <p:pRg st="6" end="6"/>
                                            </p:txEl>
                                          </p:spTgt>
                                        </p:tgtEl>
                                        <p:attrNameLst>
                                          <p:attrName>style.visibility</p:attrName>
                                        </p:attrNameLst>
                                      </p:cBhvr>
                                      <p:to>
                                        <p:strVal val="visible"/>
                                      </p:to>
                                    </p:set>
                                    <p:animEffect filter="fade" transition="in">
                                      <p:cBhvr>
                                        <p:cTn id="27" dur="500"/>
                                        <p:tgtEl>
                                          <p:spTgt spid="13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1" fill="hold">
                                  <p:stCondLst>
                                    <p:cond delay="0"/>
                                  </p:stCondLst>
                                  <p:iterate type="el" backwards="0">
                                    <p:tmAbs val="0"/>
                                  </p:iterate>
                                  <p:childTnLst>
                                    <p:set>
                                      <p:cBhvr>
                                        <p:cTn id="31" fill="hold"/>
                                        <p:tgtEl>
                                          <p:spTgt spid="134">
                                            <p:txEl>
                                              <p:pRg st="7" end="7"/>
                                            </p:txEl>
                                          </p:spTgt>
                                        </p:tgtEl>
                                        <p:attrNameLst>
                                          <p:attrName>style.visibility</p:attrName>
                                        </p:attrNameLst>
                                      </p:cBhvr>
                                      <p:to>
                                        <p:strVal val="visible"/>
                                      </p:to>
                                    </p:set>
                                    <p:animEffect filter="fade" transition="in">
                                      <p:cBhvr>
                                        <p:cTn id="32" dur="500"/>
                                        <p:tgtEl>
                                          <p:spTgt spid="134">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4" grpId="1"/>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Title 1"/>
          <p:cNvSpPr txBox="1"/>
          <p:nvPr>
            <p:ph type="title"/>
          </p:nvPr>
        </p:nvSpPr>
        <p:spPr>
          <a:xfrm>
            <a:off x="495300" y="476250"/>
            <a:ext cx="8915400" cy="579438"/>
          </a:xfrm>
          <a:prstGeom prst="rect">
            <a:avLst/>
          </a:prstGeom>
        </p:spPr>
        <p:txBody>
          <a:bodyPr/>
          <a:lstStyle>
            <a:lvl1pPr>
              <a:defRPr u="sng"/>
            </a:lvl1pPr>
          </a:lstStyle>
          <a:p>
            <a:pPr/>
            <a:r>
              <a:t>TRY TO STAY CALM</a:t>
            </a:r>
          </a:p>
        </p:txBody>
      </p:sp>
      <p:grpSp>
        <p:nvGrpSpPr>
          <p:cNvPr id="275" name="Picture 2"/>
          <p:cNvGrpSpPr/>
          <p:nvPr/>
        </p:nvGrpSpPr>
        <p:grpSpPr>
          <a:xfrm>
            <a:off x="495300" y="1412875"/>
            <a:ext cx="8915400" cy="4525964"/>
            <a:chOff x="0" y="0"/>
            <a:chExt cx="8915400" cy="4525962"/>
          </a:xfrm>
        </p:grpSpPr>
        <p:sp>
          <p:nvSpPr>
            <p:cNvPr id="273" name="Rectangle"/>
            <p:cNvSpPr/>
            <p:nvPr/>
          </p:nvSpPr>
          <p:spPr>
            <a:xfrm>
              <a:off x="0" y="0"/>
              <a:ext cx="8915400" cy="4525963"/>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74" name="image6.jpeg" descr="image6.jpeg"/>
            <p:cNvPicPr>
              <a:picLocks noChangeAspect="1"/>
            </p:cNvPicPr>
            <p:nvPr/>
          </p:nvPicPr>
          <p:blipFill>
            <a:blip r:embed="rId2">
              <a:extLst/>
            </a:blip>
            <a:srcRect l="0" t="0" r="1" b="13586"/>
            <a:stretch>
              <a:fillRect/>
            </a:stretch>
          </p:blipFill>
          <p:spPr>
            <a:xfrm>
              <a:off x="0" y="0"/>
              <a:ext cx="89154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Title 1"/>
          <p:cNvSpPr txBox="1"/>
          <p:nvPr>
            <p:ph type="title"/>
          </p:nvPr>
        </p:nvSpPr>
        <p:spPr>
          <a:xfrm>
            <a:off x="495300" y="476250"/>
            <a:ext cx="8915400" cy="579438"/>
          </a:xfrm>
          <a:prstGeom prst="rect">
            <a:avLst/>
          </a:prstGeom>
        </p:spPr>
        <p:txBody>
          <a:bodyPr/>
          <a:lstStyle>
            <a:lvl1pPr>
              <a:defRPr u="sng"/>
            </a:lvl1pPr>
          </a:lstStyle>
          <a:p>
            <a:pPr/>
            <a:r>
              <a:t>SORT THE PROBLEM OUT IN A CALM WAY</a:t>
            </a:r>
          </a:p>
        </p:txBody>
      </p:sp>
      <p:grpSp>
        <p:nvGrpSpPr>
          <p:cNvPr id="280" name="Picture 2"/>
          <p:cNvGrpSpPr/>
          <p:nvPr/>
        </p:nvGrpSpPr>
        <p:grpSpPr>
          <a:xfrm>
            <a:off x="495300" y="1412875"/>
            <a:ext cx="8915400" cy="4525964"/>
            <a:chOff x="0" y="0"/>
            <a:chExt cx="8915400" cy="4525962"/>
          </a:xfrm>
        </p:grpSpPr>
        <p:sp>
          <p:nvSpPr>
            <p:cNvPr id="278" name="Rectangle"/>
            <p:cNvSpPr/>
            <p:nvPr/>
          </p:nvSpPr>
          <p:spPr>
            <a:xfrm>
              <a:off x="0" y="0"/>
              <a:ext cx="8915400" cy="4525963"/>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79" name="image7.jpeg" descr="image7.jpeg"/>
            <p:cNvPicPr>
              <a:picLocks noChangeAspect="1"/>
            </p:cNvPicPr>
            <p:nvPr/>
          </p:nvPicPr>
          <p:blipFill>
            <a:blip r:embed="rId2">
              <a:extLst/>
            </a:blip>
            <a:srcRect l="0" t="0" r="0" b="23739"/>
            <a:stretch>
              <a:fillRect/>
            </a:stretch>
          </p:blipFill>
          <p:spPr>
            <a:xfrm>
              <a:off x="0" y="0"/>
              <a:ext cx="89154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le 1"/>
          <p:cNvSpPr txBox="1"/>
          <p:nvPr>
            <p:ph type="title"/>
          </p:nvPr>
        </p:nvSpPr>
        <p:spPr>
          <a:xfrm>
            <a:off x="495300" y="476250"/>
            <a:ext cx="8915400" cy="579438"/>
          </a:xfrm>
          <a:prstGeom prst="rect">
            <a:avLst/>
          </a:prstGeom>
        </p:spPr>
        <p:txBody>
          <a:bodyPr/>
          <a:lstStyle>
            <a:lvl1pPr>
              <a:defRPr u="sng"/>
            </a:lvl1pPr>
          </a:lstStyle>
          <a:p>
            <a:pPr/>
            <a:r>
              <a:t>REASSURE YOUR PASSENGERS</a:t>
            </a:r>
          </a:p>
        </p:txBody>
      </p:sp>
      <p:grpSp>
        <p:nvGrpSpPr>
          <p:cNvPr id="285" name="Picture 2"/>
          <p:cNvGrpSpPr/>
          <p:nvPr/>
        </p:nvGrpSpPr>
        <p:grpSpPr>
          <a:xfrm>
            <a:off x="495300" y="1412875"/>
            <a:ext cx="8915400" cy="4525964"/>
            <a:chOff x="0" y="0"/>
            <a:chExt cx="8915400" cy="4525962"/>
          </a:xfrm>
        </p:grpSpPr>
        <p:sp>
          <p:nvSpPr>
            <p:cNvPr id="283" name="Rectangle"/>
            <p:cNvSpPr/>
            <p:nvPr/>
          </p:nvSpPr>
          <p:spPr>
            <a:xfrm>
              <a:off x="0" y="0"/>
              <a:ext cx="8915400" cy="4525963"/>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84" name="image8.jpeg" descr="image8.jpeg"/>
            <p:cNvPicPr>
              <a:picLocks noChangeAspect="1"/>
            </p:cNvPicPr>
            <p:nvPr/>
          </p:nvPicPr>
          <p:blipFill>
            <a:blip r:embed="rId2">
              <a:extLst/>
            </a:blip>
            <a:srcRect l="0" t="2393" r="0" b="17059"/>
            <a:stretch>
              <a:fillRect/>
            </a:stretch>
          </p:blipFill>
          <p:spPr>
            <a:xfrm>
              <a:off x="0" y="0"/>
              <a:ext cx="8915400" cy="4525963"/>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Title 1"/>
          <p:cNvSpPr txBox="1"/>
          <p:nvPr>
            <p:ph type="title"/>
          </p:nvPr>
        </p:nvSpPr>
        <p:spPr>
          <a:xfrm>
            <a:off x="709364" y="2348880"/>
            <a:ext cx="8420101" cy="2160241"/>
          </a:xfrm>
          <a:prstGeom prst="rect">
            <a:avLst/>
          </a:prstGeom>
        </p:spPr>
        <p:txBody>
          <a:bodyPr/>
          <a:lstStyle/>
          <a:p>
            <a:pPr algn="l">
              <a:defRPr sz="2800">
                <a:solidFill>
                  <a:srgbClr val="404040"/>
                </a:solidFill>
              </a:defRPr>
            </a:pPr>
            <a:r>
              <a:t>Exercise 16e</a:t>
            </a:r>
            <a:br/>
            <a:r>
              <a:t>Systems Failures</a:t>
            </a:r>
            <a:br/>
          </a:p>
        </p:txBody>
      </p:sp>
      <p:sp>
        <p:nvSpPr>
          <p:cNvPr id="288" name="Subtitle 2"/>
          <p:cNvSpPr txBox="1"/>
          <p:nvPr>
            <p:ph type="body" sz="quarter" idx="1"/>
          </p:nvPr>
        </p:nvSpPr>
        <p:spPr>
          <a:xfrm>
            <a:off x="776535" y="4077072"/>
            <a:ext cx="6934201" cy="1296145"/>
          </a:xfrm>
          <a:prstGeom prst="rect">
            <a:avLst/>
          </a:prstGeom>
        </p:spPr>
        <p:txBody>
          <a:bodyPr/>
          <a:lstStyle>
            <a:lvl1pPr algn="l">
              <a:spcBef>
                <a:spcPts val="1900"/>
              </a:spcBef>
              <a:defRPr sz="8000">
                <a:solidFill>
                  <a:srgbClr val="FF0000"/>
                </a:solidFill>
              </a:defRPr>
            </a:lvl1pPr>
          </a:lstStyle>
          <a:p>
            <a:pPr/>
            <a:r>
              <a:t>Questions?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le 1"/>
          <p:cNvSpPr txBox="1"/>
          <p:nvPr>
            <p:ph type="title"/>
          </p:nvPr>
        </p:nvSpPr>
        <p:spPr>
          <a:xfrm>
            <a:off x="344488" y="476672"/>
            <a:ext cx="8915401" cy="579439"/>
          </a:xfrm>
          <a:prstGeom prst="rect">
            <a:avLst/>
          </a:prstGeom>
        </p:spPr>
        <p:txBody>
          <a:bodyPr/>
          <a:lstStyle/>
          <a:p>
            <a:pPr defTabSz="502920">
              <a:defRPr sz="1650" u="sng"/>
            </a:pPr>
            <a:r>
              <a:t>ENGINE FIRE ON THE GROUND</a:t>
            </a:r>
            <a:br/>
            <a:r>
              <a:t>(Taxiing)</a:t>
            </a:r>
          </a:p>
        </p:txBody>
      </p:sp>
      <p:sp>
        <p:nvSpPr>
          <p:cNvPr id="137" name="Content Placeholder 2"/>
          <p:cNvSpPr txBox="1"/>
          <p:nvPr>
            <p:ph type="body" idx="1"/>
          </p:nvPr>
        </p:nvSpPr>
        <p:spPr>
          <a:xfrm>
            <a:off x="495300" y="1412876"/>
            <a:ext cx="8915400" cy="4525963"/>
          </a:xfrm>
          <a:prstGeom prst="rect">
            <a:avLst/>
          </a:prstGeom>
        </p:spPr>
        <p:txBody>
          <a:bodyPr/>
          <a:lstStyle/>
          <a:p>
            <a:pPr marL="0" indent="0">
              <a:lnSpc>
                <a:spcPct val="80000"/>
              </a:lnSpc>
              <a:spcBef>
                <a:spcPts val="400"/>
              </a:spcBef>
              <a:buSzTx/>
              <a:buNone/>
              <a:defRPr sz="2800"/>
            </a:pPr>
          </a:p>
          <a:p>
            <a:pPr marL="0" indent="0">
              <a:lnSpc>
                <a:spcPct val="80000"/>
              </a:lnSpc>
              <a:buSzTx/>
              <a:buNone/>
              <a:defRPr b="1" sz="2300"/>
            </a:pPr>
            <a:r>
              <a:t>Actions</a:t>
            </a:r>
            <a:endParaRPr sz="2000"/>
          </a:p>
          <a:p>
            <a:pPr marL="457200" indent="-457200">
              <a:lnSpc>
                <a:spcPct val="80000"/>
              </a:lnSpc>
              <a:buAutoNum type="arabicPeriod" startAt="1"/>
              <a:defRPr sz="2300"/>
            </a:pPr>
            <a:r>
              <a:t>Turn the aircraft so any flames or smoke are blown away from the cockpit.</a:t>
            </a:r>
            <a:endParaRPr sz="2000"/>
          </a:p>
          <a:p>
            <a:pPr marL="457200" indent="-457200">
              <a:lnSpc>
                <a:spcPct val="80000"/>
              </a:lnSpc>
              <a:buAutoNum type="arabicPeriod" startAt="1"/>
              <a:defRPr sz="2300"/>
            </a:pPr>
            <a:r>
              <a:t>Turn the fuel </a:t>
            </a:r>
            <a:r>
              <a:rPr>
                <a:solidFill>
                  <a:srgbClr val="FF0000"/>
                </a:solidFill>
              </a:rPr>
              <a:t>OFF. </a:t>
            </a:r>
            <a:r>
              <a:t>This will starve the fire of fuel in the case of a fuel fire.</a:t>
            </a:r>
            <a:endParaRPr sz="2000"/>
          </a:p>
          <a:p>
            <a:pPr marL="457200" indent="-457200">
              <a:lnSpc>
                <a:spcPct val="80000"/>
              </a:lnSpc>
              <a:buAutoNum type="arabicPeriod" startAt="1"/>
              <a:defRPr sz="2300"/>
            </a:pPr>
            <a:r>
              <a:t>Allow the engine to stop due to lack of fuel.</a:t>
            </a:r>
            <a:endParaRPr sz="2000"/>
          </a:p>
          <a:p>
            <a:pPr marL="457200" indent="-457200">
              <a:lnSpc>
                <a:spcPct val="80000"/>
              </a:lnSpc>
              <a:buAutoNum type="arabicPeriod" startAt="1"/>
              <a:defRPr sz="2300"/>
            </a:pPr>
            <a:r>
              <a:t>If time permits call ATC who can deploy Fire and Rescue.</a:t>
            </a:r>
            <a:endParaRPr sz="2000"/>
          </a:p>
          <a:p>
            <a:pPr marL="457200" indent="-457200">
              <a:lnSpc>
                <a:spcPct val="80000"/>
              </a:lnSpc>
              <a:buAutoNum type="arabicPeriod" startAt="1"/>
              <a:defRPr sz="2300"/>
            </a:pPr>
            <a:r>
              <a:t>Switch </a:t>
            </a:r>
            <a:r>
              <a:rPr>
                <a:solidFill>
                  <a:srgbClr val="FF0000"/>
                </a:solidFill>
              </a:rPr>
              <a:t>OFF </a:t>
            </a:r>
            <a:r>
              <a:t>the Master Switch/Charging Switch.</a:t>
            </a:r>
            <a:endParaRPr sz="2000"/>
          </a:p>
          <a:p>
            <a:pPr marL="457200" indent="-457200">
              <a:lnSpc>
                <a:spcPct val="80000"/>
              </a:lnSpc>
              <a:buAutoNum type="arabicPeriod" startAt="1"/>
              <a:defRPr sz="2300"/>
            </a:pPr>
            <a:r>
              <a:t>Vacate the aircraft and move any passengers upwind away from the aircraft.</a:t>
            </a:r>
            <a:endParaRPr sz="2000"/>
          </a:p>
          <a:p>
            <a:pPr marL="457200" indent="-457200">
              <a:lnSpc>
                <a:spcPct val="80000"/>
              </a:lnSpc>
              <a:buAutoNum type="arabicPeriod" startAt="1"/>
              <a:defRPr sz="2300"/>
            </a:pPr>
            <a:r>
              <a:t>Use a fire extinguisher if possible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37">
                                            <p:txEl>
                                              <p:pRg st="1" end="1"/>
                                            </p:txEl>
                                          </p:spTgt>
                                        </p:tgtEl>
                                        <p:attrNameLst>
                                          <p:attrName>style.visibility</p:attrName>
                                        </p:attrNameLst>
                                      </p:cBhvr>
                                      <p:to>
                                        <p:strVal val="visible"/>
                                      </p:to>
                                    </p:set>
                                    <p:animEffect filter="fade" transition="in">
                                      <p:cBhvr>
                                        <p:cTn id="7" dur="500"/>
                                        <p:tgtEl>
                                          <p:spTgt spid="1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37">
                                            <p:txEl>
                                              <p:pRg st="2" end="2"/>
                                            </p:txEl>
                                          </p:spTgt>
                                        </p:tgtEl>
                                        <p:attrNameLst>
                                          <p:attrName>style.visibility</p:attrName>
                                        </p:attrNameLst>
                                      </p:cBhvr>
                                      <p:to>
                                        <p:strVal val="visible"/>
                                      </p:to>
                                    </p:set>
                                    <p:animEffect filter="fade" transition="in">
                                      <p:cBhvr>
                                        <p:cTn id="12" dur="500"/>
                                        <p:tgtEl>
                                          <p:spTgt spid="1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137">
                                            <p:txEl>
                                              <p:pRg st="3" end="3"/>
                                            </p:txEl>
                                          </p:spTgt>
                                        </p:tgtEl>
                                        <p:attrNameLst>
                                          <p:attrName>style.visibility</p:attrName>
                                        </p:attrNameLst>
                                      </p:cBhvr>
                                      <p:to>
                                        <p:strVal val="visible"/>
                                      </p:to>
                                    </p:set>
                                    <p:animEffect filter="fade" transition="in">
                                      <p:cBhvr>
                                        <p:cTn id="17" dur="500"/>
                                        <p:tgtEl>
                                          <p:spTgt spid="1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137">
                                            <p:txEl>
                                              <p:pRg st="4" end="4"/>
                                            </p:txEl>
                                          </p:spTgt>
                                        </p:tgtEl>
                                        <p:attrNameLst>
                                          <p:attrName>style.visibility</p:attrName>
                                        </p:attrNameLst>
                                      </p:cBhvr>
                                      <p:to>
                                        <p:strVal val="visible"/>
                                      </p:to>
                                    </p:set>
                                    <p:animEffect filter="fade" transition="in">
                                      <p:cBhvr>
                                        <p:cTn id="22" dur="500"/>
                                        <p:tgtEl>
                                          <p:spTgt spid="1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137">
                                            <p:txEl>
                                              <p:pRg st="5" end="5"/>
                                            </p:txEl>
                                          </p:spTgt>
                                        </p:tgtEl>
                                        <p:attrNameLst>
                                          <p:attrName>style.visibility</p:attrName>
                                        </p:attrNameLst>
                                      </p:cBhvr>
                                      <p:to>
                                        <p:strVal val="visible"/>
                                      </p:to>
                                    </p:set>
                                    <p:animEffect filter="fade" transition="in">
                                      <p:cBhvr>
                                        <p:cTn id="27" dur="500"/>
                                        <p:tgtEl>
                                          <p:spTgt spid="13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1" fill="hold">
                                  <p:stCondLst>
                                    <p:cond delay="0"/>
                                  </p:stCondLst>
                                  <p:iterate type="el" backwards="0">
                                    <p:tmAbs val="0"/>
                                  </p:iterate>
                                  <p:childTnLst>
                                    <p:set>
                                      <p:cBhvr>
                                        <p:cTn id="31" fill="hold"/>
                                        <p:tgtEl>
                                          <p:spTgt spid="137">
                                            <p:txEl>
                                              <p:pRg st="6" end="6"/>
                                            </p:txEl>
                                          </p:spTgt>
                                        </p:tgtEl>
                                        <p:attrNameLst>
                                          <p:attrName>style.visibility</p:attrName>
                                        </p:attrNameLst>
                                      </p:cBhvr>
                                      <p:to>
                                        <p:strVal val="visible"/>
                                      </p:to>
                                    </p:set>
                                    <p:animEffect filter="fade" transition="in">
                                      <p:cBhvr>
                                        <p:cTn id="32" dur="500"/>
                                        <p:tgtEl>
                                          <p:spTgt spid="13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1" fill="hold">
                                  <p:stCondLst>
                                    <p:cond delay="0"/>
                                  </p:stCondLst>
                                  <p:iterate type="el" backwards="0">
                                    <p:tmAbs val="0"/>
                                  </p:iterate>
                                  <p:childTnLst>
                                    <p:set>
                                      <p:cBhvr>
                                        <p:cTn id="36" fill="hold"/>
                                        <p:tgtEl>
                                          <p:spTgt spid="137">
                                            <p:txEl>
                                              <p:pRg st="7" end="7"/>
                                            </p:txEl>
                                          </p:spTgt>
                                        </p:tgtEl>
                                        <p:attrNameLst>
                                          <p:attrName>style.visibility</p:attrName>
                                        </p:attrNameLst>
                                      </p:cBhvr>
                                      <p:to>
                                        <p:strVal val="visible"/>
                                      </p:to>
                                    </p:set>
                                    <p:animEffect filter="fade" transition="in">
                                      <p:cBhvr>
                                        <p:cTn id="37" dur="500"/>
                                        <p:tgtEl>
                                          <p:spTgt spid="13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1" fill="hold">
                                  <p:stCondLst>
                                    <p:cond delay="0"/>
                                  </p:stCondLst>
                                  <p:iterate type="el" backwards="0">
                                    <p:tmAbs val="0"/>
                                  </p:iterate>
                                  <p:childTnLst>
                                    <p:set>
                                      <p:cBhvr>
                                        <p:cTn id="41" fill="hold"/>
                                        <p:tgtEl>
                                          <p:spTgt spid="137">
                                            <p:txEl>
                                              <p:pRg st="8" end="8"/>
                                            </p:txEl>
                                          </p:spTgt>
                                        </p:tgtEl>
                                        <p:attrNameLst>
                                          <p:attrName>style.visibility</p:attrName>
                                        </p:attrNameLst>
                                      </p:cBhvr>
                                      <p:to>
                                        <p:strVal val="visible"/>
                                      </p:to>
                                    </p:set>
                                    <p:animEffect filter="fade" transition="in">
                                      <p:cBhvr>
                                        <p:cTn id="42" dur="500"/>
                                        <p:tgtEl>
                                          <p:spTgt spid="137">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7"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itle 1"/>
          <p:cNvSpPr txBox="1"/>
          <p:nvPr>
            <p:ph type="title"/>
          </p:nvPr>
        </p:nvSpPr>
        <p:spPr>
          <a:xfrm>
            <a:off x="495300" y="379411"/>
            <a:ext cx="8915400" cy="579438"/>
          </a:xfrm>
          <a:prstGeom prst="rect">
            <a:avLst/>
          </a:prstGeom>
        </p:spPr>
        <p:txBody>
          <a:bodyPr/>
          <a:lstStyle>
            <a:lvl1pPr>
              <a:defRPr u="sng"/>
            </a:lvl1pPr>
          </a:lstStyle>
          <a:p>
            <a:pPr/>
            <a:r>
              <a:t>ENGINE FIRE IN THE AIR</a:t>
            </a:r>
          </a:p>
        </p:txBody>
      </p:sp>
      <p:sp>
        <p:nvSpPr>
          <p:cNvPr id="140" name="Content Placeholder 2"/>
          <p:cNvSpPr txBox="1"/>
          <p:nvPr>
            <p:ph type="body" idx="1"/>
          </p:nvPr>
        </p:nvSpPr>
        <p:spPr>
          <a:xfrm>
            <a:off x="495300" y="1412876"/>
            <a:ext cx="8915400" cy="4525963"/>
          </a:xfrm>
          <a:prstGeom prst="rect">
            <a:avLst/>
          </a:prstGeom>
        </p:spPr>
        <p:txBody>
          <a:bodyPr/>
          <a:lstStyle/>
          <a:p>
            <a:pPr marL="0" indent="0">
              <a:buSzTx/>
              <a:buNone/>
              <a:defRPr>
                <a:solidFill>
                  <a:srgbClr val="FF0000"/>
                </a:solidFill>
              </a:defRPr>
            </a:pPr>
            <a:r>
              <a:t>Engine fires in the air are a rare occurrence</a:t>
            </a:r>
          </a:p>
          <a:p>
            <a:pPr marL="0" indent="0">
              <a:buSzTx/>
              <a:buNone/>
            </a:pPr>
          </a:p>
          <a:p>
            <a:pPr marL="0" indent="0">
              <a:buSzTx/>
              <a:buNone/>
              <a:defRPr b="1"/>
            </a:pPr>
            <a:r>
              <a:t>Actions</a:t>
            </a:r>
          </a:p>
          <a:p>
            <a:pPr marL="457200" indent="-457200">
              <a:spcBef>
                <a:spcPts val="400"/>
              </a:spcBef>
              <a:buAutoNum type="arabicPeriod" startAt="1"/>
              <a:defRPr sz="1900"/>
            </a:pPr>
            <a:r>
              <a:t>Turn OFF the fuel.</a:t>
            </a:r>
          </a:p>
          <a:p>
            <a:pPr marL="457200" indent="-457200">
              <a:spcBef>
                <a:spcPts val="400"/>
              </a:spcBef>
              <a:buAutoNum type="arabicPeriod" startAt="1"/>
              <a:defRPr sz="1900"/>
            </a:pPr>
            <a:r>
              <a:t>Allow the engine to stop.</a:t>
            </a:r>
          </a:p>
          <a:p>
            <a:pPr marL="457200" indent="-457200">
              <a:spcBef>
                <a:spcPts val="400"/>
              </a:spcBef>
              <a:buAutoNum type="arabicPeriod" startAt="1"/>
              <a:defRPr sz="1900"/>
            </a:pPr>
            <a:r>
              <a:t>Turn OFF the ignition switches.</a:t>
            </a:r>
          </a:p>
          <a:p>
            <a:pPr marL="457200" indent="-457200">
              <a:spcBef>
                <a:spcPts val="400"/>
              </a:spcBef>
              <a:buAutoNum type="arabicPeriod" startAt="1"/>
              <a:defRPr sz="1900"/>
            </a:pPr>
            <a:r>
              <a:t>Carry out a Forced Landing Procedure.</a:t>
            </a:r>
          </a:p>
          <a:p>
            <a:pPr marL="0" indent="0">
              <a:spcBef>
                <a:spcPts val="400"/>
              </a:spcBef>
              <a:buSzTx/>
              <a:buNone/>
              <a:defRPr b="1" sz="1900">
                <a:solidFill>
                  <a:srgbClr val="FF0000"/>
                </a:solidFill>
              </a:defRPr>
            </a:pPr>
            <a:r>
              <a:t>Note</a:t>
            </a:r>
          </a:p>
          <a:p>
            <a:pPr marL="0" indent="0">
              <a:spcBef>
                <a:spcPts val="400"/>
              </a:spcBef>
              <a:buSzTx/>
              <a:buNone/>
              <a:defRPr sz="1900">
                <a:solidFill>
                  <a:srgbClr val="FF0000"/>
                </a:solidFill>
              </a:defRPr>
            </a:pPr>
            <a:r>
              <a:t>A high rate of descent may be required in order to land the aircraft as soon as practically possible. Flaps should be used and a sideslip should be considered to increase the rate of descent and to keep the flames away from the cockpit area.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40">
                                            <p:txEl>
                                              <p:pRg st="2" end="2"/>
                                            </p:txEl>
                                          </p:spTgt>
                                        </p:tgtEl>
                                        <p:attrNameLst>
                                          <p:attrName>style.visibility</p:attrName>
                                        </p:attrNameLst>
                                      </p:cBhvr>
                                      <p:to>
                                        <p:strVal val="visible"/>
                                      </p:to>
                                    </p:set>
                                    <p:animEffect filter="fade" transition="in">
                                      <p:cBhvr>
                                        <p:cTn id="7" dur="500"/>
                                        <p:tgtEl>
                                          <p:spTgt spid="14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40">
                                            <p:txEl>
                                              <p:pRg st="3" end="3"/>
                                            </p:txEl>
                                          </p:spTgt>
                                        </p:tgtEl>
                                        <p:attrNameLst>
                                          <p:attrName>style.visibility</p:attrName>
                                        </p:attrNameLst>
                                      </p:cBhvr>
                                      <p:to>
                                        <p:strVal val="visible"/>
                                      </p:to>
                                    </p:set>
                                    <p:animEffect filter="fade" transition="in">
                                      <p:cBhvr>
                                        <p:cTn id="12" dur="500"/>
                                        <p:tgtEl>
                                          <p:spTgt spid="14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140">
                                            <p:txEl>
                                              <p:pRg st="4" end="4"/>
                                            </p:txEl>
                                          </p:spTgt>
                                        </p:tgtEl>
                                        <p:attrNameLst>
                                          <p:attrName>style.visibility</p:attrName>
                                        </p:attrNameLst>
                                      </p:cBhvr>
                                      <p:to>
                                        <p:strVal val="visible"/>
                                      </p:to>
                                    </p:set>
                                    <p:animEffect filter="fade" transition="in">
                                      <p:cBhvr>
                                        <p:cTn id="17" dur="500"/>
                                        <p:tgtEl>
                                          <p:spTgt spid="14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140">
                                            <p:txEl>
                                              <p:pRg st="5" end="5"/>
                                            </p:txEl>
                                          </p:spTgt>
                                        </p:tgtEl>
                                        <p:attrNameLst>
                                          <p:attrName>style.visibility</p:attrName>
                                        </p:attrNameLst>
                                      </p:cBhvr>
                                      <p:to>
                                        <p:strVal val="visible"/>
                                      </p:to>
                                    </p:set>
                                    <p:animEffect filter="fade" transition="in">
                                      <p:cBhvr>
                                        <p:cTn id="22" dur="500"/>
                                        <p:tgtEl>
                                          <p:spTgt spid="14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140">
                                            <p:txEl>
                                              <p:pRg st="6" end="6"/>
                                            </p:txEl>
                                          </p:spTgt>
                                        </p:tgtEl>
                                        <p:attrNameLst>
                                          <p:attrName>style.visibility</p:attrName>
                                        </p:attrNameLst>
                                      </p:cBhvr>
                                      <p:to>
                                        <p:strVal val="visible"/>
                                      </p:to>
                                    </p:set>
                                    <p:animEffect filter="fade" transition="in">
                                      <p:cBhvr>
                                        <p:cTn id="27" dur="500"/>
                                        <p:tgtEl>
                                          <p:spTgt spid="14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1" fill="hold">
                                  <p:stCondLst>
                                    <p:cond delay="0"/>
                                  </p:stCondLst>
                                  <p:iterate type="el" backwards="0">
                                    <p:tmAbs val="0"/>
                                  </p:iterate>
                                  <p:childTnLst>
                                    <p:set>
                                      <p:cBhvr>
                                        <p:cTn id="31" fill="hold"/>
                                        <p:tgtEl>
                                          <p:spTgt spid="140">
                                            <p:txEl>
                                              <p:pRg st="7" end="7"/>
                                            </p:txEl>
                                          </p:spTgt>
                                        </p:tgtEl>
                                        <p:attrNameLst>
                                          <p:attrName>style.visibility</p:attrName>
                                        </p:attrNameLst>
                                      </p:cBhvr>
                                      <p:to>
                                        <p:strVal val="visible"/>
                                      </p:to>
                                    </p:set>
                                    <p:animEffect filter="fade" transition="in">
                                      <p:cBhvr>
                                        <p:cTn id="32" dur="500"/>
                                        <p:tgtEl>
                                          <p:spTgt spid="14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1" fill="hold">
                                  <p:stCondLst>
                                    <p:cond delay="0"/>
                                  </p:stCondLst>
                                  <p:iterate type="el" backwards="0">
                                    <p:tmAbs val="0"/>
                                  </p:iterate>
                                  <p:childTnLst>
                                    <p:set>
                                      <p:cBhvr>
                                        <p:cTn id="36" fill="hold"/>
                                        <p:tgtEl>
                                          <p:spTgt spid="140">
                                            <p:txEl>
                                              <p:pRg st="8" end="8"/>
                                            </p:txEl>
                                          </p:spTgt>
                                        </p:tgtEl>
                                        <p:attrNameLst>
                                          <p:attrName>style.visibility</p:attrName>
                                        </p:attrNameLst>
                                      </p:cBhvr>
                                      <p:to>
                                        <p:strVal val="visible"/>
                                      </p:to>
                                    </p:set>
                                    <p:animEffect filter="fade" transition="in">
                                      <p:cBhvr>
                                        <p:cTn id="37" dur="500"/>
                                        <p:tgtEl>
                                          <p:spTgt spid="140">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495300" y="476250"/>
            <a:ext cx="8915400" cy="579438"/>
          </a:xfrm>
          <a:prstGeom prst="rect">
            <a:avLst/>
          </a:prstGeom>
        </p:spPr>
        <p:txBody>
          <a:bodyPr/>
          <a:lstStyle>
            <a:lvl1pPr>
              <a:defRPr u="sng"/>
            </a:lvl1pPr>
          </a:lstStyle>
          <a:p>
            <a:pPr/>
            <a:r>
              <a:t>COCKPIT FIRE IN THE AIR</a:t>
            </a:r>
          </a:p>
        </p:txBody>
      </p:sp>
      <p:sp>
        <p:nvSpPr>
          <p:cNvPr id="143" name="Content Placeholder 2"/>
          <p:cNvSpPr txBox="1"/>
          <p:nvPr>
            <p:ph type="body" idx="1"/>
          </p:nvPr>
        </p:nvSpPr>
        <p:spPr>
          <a:xfrm>
            <a:off x="495300" y="1412876"/>
            <a:ext cx="8915400" cy="4525963"/>
          </a:xfrm>
          <a:prstGeom prst="rect">
            <a:avLst/>
          </a:prstGeom>
        </p:spPr>
        <p:txBody>
          <a:bodyPr/>
          <a:lstStyle/>
          <a:p>
            <a:pPr marL="0" indent="0">
              <a:lnSpc>
                <a:spcPct val="90000"/>
              </a:lnSpc>
              <a:buSzTx/>
              <a:buNone/>
            </a:pPr>
            <a:r>
              <a:t>Cause</a:t>
            </a:r>
          </a:p>
          <a:p>
            <a:pPr>
              <a:lnSpc>
                <a:spcPct val="90000"/>
              </a:lnSpc>
              <a:buBlip>
                <a:blip r:embed="rId2"/>
              </a:buBlip>
            </a:pPr>
            <a:r>
              <a:t>Cockpit fires are generally caused by an electrical problem with the wiring or a component fault.</a:t>
            </a:r>
          </a:p>
          <a:p>
            <a:pPr>
              <a:lnSpc>
                <a:spcPct val="90000"/>
              </a:lnSpc>
              <a:buBlip>
                <a:blip r:embed="rId2"/>
              </a:buBlip>
            </a:pPr>
          </a:p>
          <a:p>
            <a:pPr marL="0" indent="0">
              <a:lnSpc>
                <a:spcPct val="90000"/>
              </a:lnSpc>
              <a:buSzTx/>
              <a:buNone/>
            </a:pPr>
            <a:r>
              <a:t>Actions</a:t>
            </a:r>
          </a:p>
          <a:p>
            <a:pPr marL="457200" indent="-457200">
              <a:lnSpc>
                <a:spcPct val="90000"/>
              </a:lnSpc>
              <a:buAutoNum type="arabicPeriod" startAt="1"/>
            </a:pPr>
            <a:r>
              <a:t>Turn </a:t>
            </a:r>
            <a:r>
              <a:rPr>
                <a:solidFill>
                  <a:srgbClr val="FF0000"/>
                </a:solidFill>
              </a:rPr>
              <a:t>OFF</a:t>
            </a:r>
            <a:r>
              <a:t> the Master Switch. (Be aware that the RPM gauge will not work)</a:t>
            </a:r>
          </a:p>
          <a:p>
            <a:pPr marL="457200" indent="-457200">
              <a:lnSpc>
                <a:spcPct val="90000"/>
              </a:lnSpc>
              <a:buAutoNum type="arabicPeriod" startAt="1"/>
            </a:pPr>
            <a:r>
              <a:t>Open the air vents</a:t>
            </a:r>
          </a:p>
          <a:p>
            <a:pPr marL="457200" indent="-457200">
              <a:lnSpc>
                <a:spcPct val="90000"/>
              </a:lnSpc>
              <a:buAutoNum type="arabicPeriod" startAt="1"/>
            </a:pPr>
            <a:r>
              <a:t>If the fire or smoke persists then carry out a forced landing but it may not be necessary to turn the engine off. </a:t>
            </a:r>
            <a:r>
              <a:rPr>
                <a:solidFill>
                  <a:srgbClr val="FF0000"/>
                </a:solidFill>
              </a:rPr>
              <a:t>Only turn the engine off if it is contributing to the fire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animEffect filter="fade" transition="in">
                                      <p:cBhvr>
                                        <p:cTn id="7" dur="500"/>
                                        <p:tgtEl>
                                          <p:spTgt spid="143">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43">
                                            <p:txEl>
                                              <p:pRg st="0" end="0"/>
                                            </p:txEl>
                                          </p:spTgt>
                                        </p:tgtEl>
                                        <p:attrNameLst>
                                          <p:attrName>style.visibility</p:attrName>
                                        </p:attrNameLst>
                                      </p:cBhvr>
                                      <p:to>
                                        <p:strVal val="visible"/>
                                      </p:to>
                                    </p:set>
                                    <p:animEffect filter="fade" transition="in">
                                      <p:cBhvr>
                                        <p:cTn id="10" dur="500"/>
                                        <p:tgtEl>
                                          <p:spTgt spid="1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43">
                                            <p:txEl>
                                              <p:pRg st="1" end="1"/>
                                            </p:txEl>
                                          </p:spTgt>
                                        </p:tgtEl>
                                        <p:attrNameLst>
                                          <p:attrName>style.visibility</p:attrName>
                                        </p:attrNameLst>
                                      </p:cBhvr>
                                      <p:to>
                                        <p:strVal val="visible"/>
                                      </p:to>
                                    </p:set>
                                    <p:animEffect filter="fade" transition="in">
                                      <p:cBhvr>
                                        <p:cTn id="15" dur="500"/>
                                        <p:tgtEl>
                                          <p:spTgt spid="143">
                                            <p:txEl>
                                              <p:pRg st="1" end="1"/>
                                            </p:txEl>
                                          </p:spTgt>
                                        </p:tgtEl>
                                      </p:cBhvr>
                                    </p:animEffect>
                                  </p:childTnLst>
                                </p:cTn>
                              </p:par>
                            </p:childTnLst>
                          </p:cTn>
                        </p:par>
                        <p:par>
                          <p:cTn id="16" fill="hold">
                            <p:stCondLst>
                              <p:cond delay="500"/>
                            </p:stCondLst>
                            <p:childTnLst>
                              <p:par>
                                <p:cTn id="17" presetClass="entr" nodeType="afterEffect" presetID="10" grpId="1" fill="hold">
                                  <p:stCondLst>
                                    <p:cond delay="0"/>
                                  </p:stCondLst>
                                  <p:iterate type="el" backwards="0">
                                    <p:tmAbs val="0"/>
                                  </p:iterate>
                                  <p:childTnLst>
                                    <p:set>
                                      <p:cBhvr>
                                        <p:cTn id="18" fill="hold"/>
                                        <p:tgtEl>
                                          <p:spTgt spid="143">
                                            <p:txEl>
                                              <p:pRg st="2" end="2"/>
                                            </p:txEl>
                                          </p:spTgt>
                                        </p:tgtEl>
                                        <p:attrNameLst>
                                          <p:attrName>style.visibility</p:attrName>
                                        </p:attrNameLst>
                                      </p:cBhvr>
                                      <p:to>
                                        <p:strVal val="visible"/>
                                      </p:to>
                                    </p:set>
                                    <p:animEffect filter="fade" transition="in">
                                      <p:cBhvr>
                                        <p:cTn id="19" dur="500"/>
                                        <p:tgtEl>
                                          <p:spTgt spid="14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1" fill="hold">
                                  <p:stCondLst>
                                    <p:cond delay="0"/>
                                  </p:stCondLst>
                                  <p:iterate type="el" backwards="0">
                                    <p:tmAbs val="0"/>
                                  </p:iterate>
                                  <p:childTnLst>
                                    <p:set>
                                      <p:cBhvr>
                                        <p:cTn id="23" fill="hold"/>
                                        <p:tgtEl>
                                          <p:spTgt spid="143">
                                            <p:txEl>
                                              <p:pRg st="3" end="3"/>
                                            </p:txEl>
                                          </p:spTgt>
                                        </p:tgtEl>
                                        <p:attrNameLst>
                                          <p:attrName>style.visibility</p:attrName>
                                        </p:attrNameLst>
                                      </p:cBhvr>
                                      <p:to>
                                        <p:strVal val="visible"/>
                                      </p:to>
                                    </p:set>
                                    <p:animEffect filter="fade" transition="in">
                                      <p:cBhvr>
                                        <p:cTn id="24" dur="500"/>
                                        <p:tgtEl>
                                          <p:spTgt spid="14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10" grpId="1" fill="hold">
                                  <p:stCondLst>
                                    <p:cond delay="0"/>
                                  </p:stCondLst>
                                  <p:iterate type="el" backwards="0">
                                    <p:tmAbs val="0"/>
                                  </p:iterate>
                                  <p:childTnLst>
                                    <p:set>
                                      <p:cBhvr>
                                        <p:cTn id="28" fill="hold"/>
                                        <p:tgtEl>
                                          <p:spTgt spid="143">
                                            <p:txEl>
                                              <p:pRg st="4" end="4"/>
                                            </p:txEl>
                                          </p:spTgt>
                                        </p:tgtEl>
                                        <p:attrNameLst>
                                          <p:attrName>style.visibility</p:attrName>
                                        </p:attrNameLst>
                                      </p:cBhvr>
                                      <p:to>
                                        <p:strVal val="visible"/>
                                      </p:to>
                                    </p:set>
                                    <p:animEffect filter="fade" transition="in">
                                      <p:cBhvr>
                                        <p:cTn id="29" dur="500"/>
                                        <p:tgtEl>
                                          <p:spTgt spid="14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10" grpId="1" fill="hold">
                                  <p:stCondLst>
                                    <p:cond delay="0"/>
                                  </p:stCondLst>
                                  <p:iterate type="el" backwards="0">
                                    <p:tmAbs val="0"/>
                                  </p:iterate>
                                  <p:childTnLst>
                                    <p:set>
                                      <p:cBhvr>
                                        <p:cTn id="33" fill="hold"/>
                                        <p:tgtEl>
                                          <p:spTgt spid="143">
                                            <p:txEl>
                                              <p:pRg st="5" end="5"/>
                                            </p:txEl>
                                          </p:spTgt>
                                        </p:tgtEl>
                                        <p:attrNameLst>
                                          <p:attrName>style.visibility</p:attrName>
                                        </p:attrNameLst>
                                      </p:cBhvr>
                                      <p:to>
                                        <p:strVal val="visible"/>
                                      </p:to>
                                    </p:set>
                                    <p:animEffect filter="fade" transition="in">
                                      <p:cBhvr>
                                        <p:cTn id="34" dur="500"/>
                                        <p:tgtEl>
                                          <p:spTgt spid="14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ID="10" grpId="1" fill="hold">
                                  <p:stCondLst>
                                    <p:cond delay="0"/>
                                  </p:stCondLst>
                                  <p:iterate type="el" backwards="0">
                                    <p:tmAbs val="0"/>
                                  </p:iterate>
                                  <p:childTnLst>
                                    <p:set>
                                      <p:cBhvr>
                                        <p:cTn id="38" fill="hold"/>
                                        <p:tgtEl>
                                          <p:spTgt spid="143">
                                            <p:txEl>
                                              <p:pRg st="6" end="6"/>
                                            </p:txEl>
                                          </p:spTgt>
                                        </p:tgtEl>
                                        <p:attrNameLst>
                                          <p:attrName>style.visibility</p:attrName>
                                        </p:attrNameLst>
                                      </p:cBhvr>
                                      <p:to>
                                        <p:strVal val="visible"/>
                                      </p:to>
                                    </p:set>
                                    <p:animEffect filter="fade" transition="in">
                                      <p:cBhvr>
                                        <p:cTn id="39" dur="500"/>
                                        <p:tgtEl>
                                          <p:spTgt spid="143">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itle 1"/>
          <p:cNvSpPr txBox="1"/>
          <p:nvPr>
            <p:ph type="title"/>
          </p:nvPr>
        </p:nvSpPr>
        <p:spPr>
          <a:xfrm>
            <a:off x="495300" y="476250"/>
            <a:ext cx="8915400" cy="579438"/>
          </a:xfrm>
          <a:prstGeom prst="rect">
            <a:avLst/>
          </a:prstGeom>
        </p:spPr>
        <p:txBody>
          <a:bodyPr/>
          <a:lstStyle>
            <a:lvl1pPr>
              <a:defRPr u="sng"/>
            </a:lvl1pPr>
          </a:lstStyle>
          <a:p>
            <a:pPr/>
            <a:r>
              <a:t>BEFORE TURNING THE MASTER SWITCH OFF</a:t>
            </a:r>
          </a:p>
        </p:txBody>
      </p:sp>
      <p:sp>
        <p:nvSpPr>
          <p:cNvPr id="146" name="Content Placeholder 2"/>
          <p:cNvSpPr txBox="1"/>
          <p:nvPr>
            <p:ph type="body" idx="1"/>
          </p:nvPr>
        </p:nvSpPr>
        <p:spPr>
          <a:xfrm>
            <a:off x="495300" y="1412876"/>
            <a:ext cx="8915400" cy="4525963"/>
          </a:xfrm>
          <a:prstGeom prst="rect">
            <a:avLst/>
          </a:prstGeom>
        </p:spPr>
        <p:txBody>
          <a:bodyPr/>
          <a:lstStyle/>
          <a:p>
            <a:pPr>
              <a:buBlip>
                <a:blip r:embed="rId2"/>
              </a:buBlip>
            </a:pPr>
            <a:r>
              <a:t>Before turning off the Master Switch, time and workload permitting a Mayday call should be made to ATS</a:t>
            </a:r>
          </a:p>
          <a:p>
            <a:pPr>
              <a:buBlip>
                <a:blip r:embed="rId2"/>
              </a:buBlip>
            </a:pPr>
            <a:r>
              <a:t>The priority for the pilot is to </a:t>
            </a:r>
          </a:p>
          <a:p>
            <a:pPr>
              <a:buBlip>
                <a:blip r:embed="rId2"/>
              </a:buBlip>
            </a:pPr>
          </a:p>
          <a:p>
            <a:pPr marL="0" indent="0" algn="ctr">
              <a:spcBef>
                <a:spcPts val="800"/>
              </a:spcBef>
              <a:buSzTx/>
              <a:buNone/>
              <a:defRPr sz="3600">
                <a:solidFill>
                  <a:srgbClr val="FF0000"/>
                </a:solidFill>
              </a:defRPr>
            </a:pPr>
            <a:r>
              <a:t>FLY THE AEROPLANE AT ALL TIMES</a:t>
            </a:r>
          </a:p>
          <a:p>
            <a:pPr marL="0" indent="0" algn="ctr">
              <a:buSzTx/>
              <a:buNone/>
              <a:defRPr sz="3600">
                <a:solidFill>
                  <a:srgbClr val="FF0000"/>
                </a:solidFill>
              </a:defRPr>
            </a:pPr>
          </a:p>
          <a:p>
            <a:pPr marL="0" indent="0" algn="ctr">
              <a:spcBef>
                <a:spcPts val="800"/>
              </a:spcBef>
              <a:buSzTx/>
              <a:buNone/>
              <a:defRPr sz="3600">
                <a:solidFill>
                  <a:srgbClr val="FF0000"/>
                </a:solidFill>
              </a:defRPr>
            </a:pPr>
            <a:r>
              <a:t>AIRSPEED, AIRSPEED, AIRSPEED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46">
                                            <p:bg/>
                                          </p:spTgt>
                                        </p:tgtEl>
                                        <p:attrNameLst>
                                          <p:attrName>style.visibility</p:attrName>
                                        </p:attrNameLst>
                                      </p:cBhvr>
                                      <p:to>
                                        <p:strVal val="visible"/>
                                      </p:to>
                                    </p:set>
                                    <p:animEffect filter="fade" transition="in">
                                      <p:cBhvr>
                                        <p:cTn id="7" dur="500"/>
                                        <p:tgtEl>
                                          <p:spTgt spid="14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46">
                                            <p:txEl>
                                              <p:pRg st="0" end="0"/>
                                            </p:txEl>
                                          </p:spTgt>
                                        </p:tgtEl>
                                        <p:attrNameLst>
                                          <p:attrName>style.visibility</p:attrName>
                                        </p:attrNameLst>
                                      </p:cBhvr>
                                      <p:to>
                                        <p:strVal val="visible"/>
                                      </p:to>
                                    </p:set>
                                    <p:animEffect filter="fade" transition="in">
                                      <p:cBhvr>
                                        <p:cTn id="10" dur="500"/>
                                        <p:tgtEl>
                                          <p:spTgt spid="1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46">
                                            <p:txEl>
                                              <p:pRg st="1" end="1"/>
                                            </p:txEl>
                                          </p:spTgt>
                                        </p:tgtEl>
                                        <p:attrNameLst>
                                          <p:attrName>style.visibility</p:attrName>
                                        </p:attrNameLst>
                                      </p:cBhvr>
                                      <p:to>
                                        <p:strVal val="visible"/>
                                      </p:to>
                                    </p:set>
                                    <p:animEffect filter="fade" transition="in">
                                      <p:cBhvr>
                                        <p:cTn id="15" dur="500"/>
                                        <p:tgtEl>
                                          <p:spTgt spid="146">
                                            <p:txEl>
                                              <p:pRg st="1" end="1"/>
                                            </p:txEl>
                                          </p:spTgt>
                                        </p:tgtEl>
                                      </p:cBhvr>
                                    </p:animEffect>
                                  </p:childTnLst>
                                </p:cTn>
                              </p:par>
                            </p:childTnLst>
                          </p:cTn>
                        </p:par>
                        <p:par>
                          <p:cTn id="16" fill="hold">
                            <p:stCondLst>
                              <p:cond delay="500"/>
                            </p:stCondLst>
                            <p:childTnLst>
                              <p:par>
                                <p:cTn id="17" presetClass="entr" nodeType="afterEffect" presetID="10" grpId="1" fill="hold">
                                  <p:stCondLst>
                                    <p:cond delay="0"/>
                                  </p:stCondLst>
                                  <p:iterate type="el" backwards="0">
                                    <p:tmAbs val="0"/>
                                  </p:iterate>
                                  <p:childTnLst>
                                    <p:set>
                                      <p:cBhvr>
                                        <p:cTn id="18" fill="hold"/>
                                        <p:tgtEl>
                                          <p:spTgt spid="146">
                                            <p:txEl>
                                              <p:pRg st="2" end="2"/>
                                            </p:txEl>
                                          </p:spTgt>
                                        </p:tgtEl>
                                        <p:attrNameLst>
                                          <p:attrName>style.visibility</p:attrName>
                                        </p:attrNameLst>
                                      </p:cBhvr>
                                      <p:to>
                                        <p:strVal val="visible"/>
                                      </p:to>
                                    </p:set>
                                    <p:animEffect filter="fade" transition="in">
                                      <p:cBhvr>
                                        <p:cTn id="19" dur="500"/>
                                        <p:tgtEl>
                                          <p:spTgt spid="14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1" fill="hold">
                                  <p:stCondLst>
                                    <p:cond delay="0"/>
                                  </p:stCondLst>
                                  <p:iterate type="el" backwards="0">
                                    <p:tmAbs val="0"/>
                                  </p:iterate>
                                  <p:childTnLst>
                                    <p:set>
                                      <p:cBhvr>
                                        <p:cTn id="23" fill="hold"/>
                                        <p:tgtEl>
                                          <p:spTgt spid="146">
                                            <p:txEl>
                                              <p:pRg st="3" end="3"/>
                                            </p:txEl>
                                          </p:spTgt>
                                        </p:tgtEl>
                                        <p:attrNameLst>
                                          <p:attrName>style.visibility</p:attrName>
                                        </p:attrNameLst>
                                      </p:cBhvr>
                                      <p:to>
                                        <p:strVal val="visible"/>
                                      </p:to>
                                    </p:set>
                                    <p:animEffect filter="fade" transition="in">
                                      <p:cBhvr>
                                        <p:cTn id="24" dur="500"/>
                                        <p:tgtEl>
                                          <p:spTgt spid="146">
                                            <p:txEl>
                                              <p:pRg st="3" end="3"/>
                                            </p:txEl>
                                          </p:spTgt>
                                        </p:tgtEl>
                                      </p:cBhvr>
                                    </p:animEffect>
                                  </p:childTnLst>
                                </p:cTn>
                              </p:par>
                            </p:childTnLst>
                          </p:cTn>
                        </p:par>
                        <p:par>
                          <p:cTn id="25" fill="hold">
                            <p:stCondLst>
                              <p:cond delay="500"/>
                            </p:stCondLst>
                            <p:childTnLst>
                              <p:par>
                                <p:cTn id="26" presetClass="entr" nodeType="afterEffect" presetID="10" grpId="1" fill="hold">
                                  <p:stCondLst>
                                    <p:cond delay="0"/>
                                  </p:stCondLst>
                                  <p:iterate type="el" backwards="0">
                                    <p:tmAbs val="0"/>
                                  </p:iterate>
                                  <p:childTnLst>
                                    <p:set>
                                      <p:cBhvr>
                                        <p:cTn id="27" fill="hold"/>
                                        <p:tgtEl>
                                          <p:spTgt spid="146">
                                            <p:txEl>
                                              <p:pRg st="4" end="4"/>
                                            </p:txEl>
                                          </p:spTgt>
                                        </p:tgtEl>
                                        <p:attrNameLst>
                                          <p:attrName>style.visibility</p:attrName>
                                        </p:attrNameLst>
                                      </p:cBhvr>
                                      <p:to>
                                        <p:strVal val="visible"/>
                                      </p:to>
                                    </p:set>
                                    <p:animEffect filter="fade" transition="in">
                                      <p:cBhvr>
                                        <p:cTn id="28" dur="500"/>
                                        <p:tgtEl>
                                          <p:spTgt spid="14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1" fill="hold">
                                  <p:stCondLst>
                                    <p:cond delay="0"/>
                                  </p:stCondLst>
                                  <p:iterate type="el" backwards="0">
                                    <p:tmAbs val="0"/>
                                  </p:iterate>
                                  <p:childTnLst>
                                    <p:set>
                                      <p:cBhvr>
                                        <p:cTn id="32" fill="hold"/>
                                        <p:tgtEl>
                                          <p:spTgt spid="146">
                                            <p:txEl>
                                              <p:pRg st="5" end="5"/>
                                            </p:txEl>
                                          </p:spTgt>
                                        </p:tgtEl>
                                        <p:attrNameLst>
                                          <p:attrName>style.visibility</p:attrName>
                                        </p:attrNameLst>
                                      </p:cBhvr>
                                      <p:to>
                                        <p:strVal val="visible"/>
                                      </p:to>
                                    </p:set>
                                    <p:animEffect filter="fade" transition="in">
                                      <p:cBhvr>
                                        <p:cTn id="33" dur="500"/>
                                        <p:tgtEl>
                                          <p:spTgt spid="14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6"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