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742950" y="2130425"/>
            <a:ext cx="8420100" cy="1470026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algn="ctr"/>
            <a:lvl3pPr algn="ctr"/>
            <a:lvl4pPr algn="ctr"/>
            <a:lvl5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9152076" y="6359197"/>
            <a:ext cx="258624" cy="248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Title Text"/>
          <p:cNvSpPr txBox="1"/>
          <p:nvPr>
            <p:ph type="title"/>
          </p:nvPr>
        </p:nvSpPr>
        <p:spPr>
          <a:xfrm>
            <a:off x="1941645" y="4800600"/>
            <a:ext cx="5943601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100" name="Picture Placeholder 2"/>
          <p:cNvSpPr/>
          <p:nvPr>
            <p:ph type="pic" sz="half" idx="21"/>
          </p:nvPr>
        </p:nvSpPr>
        <p:spPr>
          <a:xfrm>
            <a:off x="1941645" y="612775"/>
            <a:ext cx="59436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1" name="Body Level One…"/>
          <p:cNvSpPr txBox="1"/>
          <p:nvPr>
            <p:ph type="body" sz="quarter" idx="1"/>
          </p:nvPr>
        </p:nvSpPr>
        <p:spPr>
          <a:xfrm>
            <a:off x="1941645" y="5367337"/>
            <a:ext cx="59436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1" name="Body Level One…"/>
          <p:cNvSpPr txBox="1"/>
          <p:nvPr>
            <p:ph type="body" sz="half" idx="1"/>
          </p:nvPr>
        </p:nvSpPr>
        <p:spPr>
          <a:xfrm>
            <a:off x="495300" y="1412875"/>
            <a:ext cx="4375150" cy="4525964"/>
          </a:xfrm>
          <a:prstGeom prst="rect">
            <a:avLst/>
          </a:prstGeom>
        </p:spPr>
        <p:txBody>
          <a:bodyPr/>
          <a:lstStyle>
            <a:lvl1pPr>
              <a:buBlip>
                <a:blip r:embed="rId3"/>
              </a:buBlip>
            </a:lvl1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xfrm>
            <a:off x="742950" y="2130425"/>
            <a:ext cx="84201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Title Text"/>
          <p:cNvSpPr txBox="1"/>
          <p:nvPr>
            <p:ph type="title"/>
          </p:nvPr>
        </p:nvSpPr>
        <p:spPr>
          <a:xfrm>
            <a:off x="782506" y="4406901"/>
            <a:ext cx="8420101" cy="1362076"/>
          </a:xfrm>
          <a:prstGeom prst="rect">
            <a:avLst/>
          </a:prstGeom>
        </p:spPr>
        <p:txBody>
          <a:bodyPr anchor="t"/>
          <a:lstStyle>
            <a:lvl1pPr algn="l">
              <a:defRPr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sz="quarter" idx="1"/>
          </p:nvPr>
        </p:nvSpPr>
        <p:spPr>
          <a:xfrm>
            <a:off x="782506" y="2906713"/>
            <a:ext cx="84201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1" name="Body Level One…"/>
          <p:cNvSpPr txBox="1"/>
          <p:nvPr>
            <p:ph type="body" sz="half" idx="1"/>
          </p:nvPr>
        </p:nvSpPr>
        <p:spPr>
          <a:xfrm>
            <a:off x="495300" y="1600200"/>
            <a:ext cx="4375150" cy="452596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Blip>
                <a:blip r:embed="rId3"/>
              </a:buBlip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Body Level One…"/>
          <p:cNvSpPr txBox="1"/>
          <p:nvPr>
            <p:ph type="body" sz="quarter" idx="1"/>
          </p:nvPr>
        </p:nvSpPr>
        <p:spPr>
          <a:xfrm>
            <a:off x="495300" y="1535112"/>
            <a:ext cx="4376871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None/>
              <a:defRPr b="1"/>
            </a:lvl1pPr>
            <a:lvl2pPr marL="0" indent="457200">
              <a:buSzTx/>
              <a:buNone/>
              <a:defRPr b="1"/>
            </a:lvl2pPr>
            <a:lvl3pPr marL="0" indent="914400">
              <a:buSzTx/>
              <a:buNone/>
              <a:defRPr b="1"/>
            </a:lvl3pPr>
            <a:lvl4pPr marL="0" indent="1371600">
              <a:buSzTx/>
              <a:buNone/>
              <a:defRPr b="1"/>
            </a:lvl4pPr>
            <a:lvl5pPr marL="0" indent="1828800">
              <a:buSzTx/>
              <a:buNone/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Text Placeholder 4"/>
          <p:cNvSpPr/>
          <p:nvPr>
            <p:ph type="body" sz="quarter" idx="21"/>
          </p:nvPr>
        </p:nvSpPr>
        <p:spPr>
          <a:xfrm>
            <a:off x="5032111" y="1535112"/>
            <a:ext cx="4378591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None/>
              <a:defRPr b="1"/>
            </a:pP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Title Text"/>
          <p:cNvSpPr txBox="1"/>
          <p:nvPr>
            <p:ph type="title"/>
          </p:nvPr>
        </p:nvSpPr>
        <p:spPr>
          <a:xfrm>
            <a:off x="495300" y="273050"/>
            <a:ext cx="3259007" cy="1162050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idx="1"/>
          </p:nvPr>
        </p:nvSpPr>
        <p:spPr>
          <a:xfrm>
            <a:off x="3872970" y="273050"/>
            <a:ext cx="5537730" cy="5853114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buBlip>
                <a:blip r:embed="rId3"/>
              </a:buBlip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Text Placeholder 3"/>
          <p:cNvSpPr/>
          <p:nvPr>
            <p:ph type="body" sz="half" idx="21"/>
          </p:nvPr>
        </p:nvSpPr>
        <p:spPr>
          <a:xfrm>
            <a:off x="495299" y="1435101"/>
            <a:ext cx="3259008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"/>
            <a:ext cx="9906000" cy="685482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495300" y="476250"/>
            <a:ext cx="8915400" cy="579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95300" y="1412875"/>
            <a:ext cx="89154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>
              <a:buBlip>
                <a:blip r:embed="rId3"/>
              </a:buBlip>
            </a:lvl1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915207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Blip>
          <a:blip r:embed="rId3"/>
        </a:buBlip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8001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18871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1645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031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560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175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4747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3931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292929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1"/>
          <p:cNvSpPr txBox="1"/>
          <p:nvPr>
            <p:ph type="title"/>
          </p:nvPr>
        </p:nvSpPr>
        <p:spPr>
          <a:xfrm>
            <a:off x="1505045" y="2551402"/>
            <a:ext cx="7186664" cy="1755196"/>
          </a:xfrm>
          <a:prstGeom prst="rect">
            <a:avLst/>
          </a:prstGeom>
        </p:spPr>
        <p:txBody>
          <a:bodyPr/>
          <a:lstStyle/>
          <a:p>
            <a:pPr algn="l">
              <a:defRPr sz="2800">
                <a:solidFill>
                  <a:srgbClr val="404040"/>
                </a:solidFill>
              </a:defRPr>
            </a:pPr>
            <a:r>
              <a:t>Exercise 19a</a:t>
            </a:r>
            <a:br/>
            <a:r>
              <a:t>Dual Revision for General Skills Test (GST)</a:t>
            </a:r>
            <a:br/>
          </a:p>
        </p:txBody>
      </p:sp>
      <p:sp>
        <p:nvSpPr>
          <p:cNvPr id="122" name="Subtitle 2"/>
          <p:cNvSpPr txBox="1"/>
          <p:nvPr>
            <p:ph type="body" sz="quarter" idx="1"/>
          </p:nvPr>
        </p:nvSpPr>
        <p:spPr>
          <a:xfrm>
            <a:off x="1559622" y="3917488"/>
            <a:ext cx="5634040" cy="389111"/>
          </a:xfrm>
          <a:prstGeom prst="rect">
            <a:avLst/>
          </a:prstGeom>
        </p:spPr>
        <p:txBody>
          <a:bodyPr/>
          <a:lstStyle>
            <a:lvl1pPr algn="l" defTabSz="786384">
              <a:spcBef>
                <a:spcPts val="400"/>
              </a:spcBef>
              <a:defRPr b="1" sz="2064">
                <a:solidFill>
                  <a:srgbClr val="FF0000"/>
                </a:solidFill>
              </a:defRPr>
            </a:lvl1pPr>
          </a:lstStyle>
          <a:p>
            <a:pPr/>
            <a:r>
              <a:t>Aim - as syllabus</a:t>
            </a:r>
          </a:p>
        </p:txBody>
      </p:sp>
      <p:sp>
        <p:nvSpPr>
          <p:cNvPr id="123" name="Title 1"/>
          <p:cNvSpPr txBox="1"/>
          <p:nvPr/>
        </p:nvSpPr>
        <p:spPr>
          <a:xfrm>
            <a:off x="1538263" y="1166757"/>
            <a:ext cx="6767039" cy="101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7147" tIns="37147" rIns="37147" bIns="37147" anchor="ctr">
            <a:spAutoFit/>
          </a:bodyPr>
          <a:lstStyle/>
          <a:p>
            <a:pPr>
              <a:defRPr sz="3200">
                <a:solidFill>
                  <a:srgbClr val="DCE6F2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Phase 9</a:t>
            </a:r>
            <a:br/>
          </a:p>
        </p:txBody>
      </p:sp>
      <p:sp>
        <p:nvSpPr>
          <p:cNvPr id="124" name="Rectangle 4"/>
          <p:cNvSpPr txBox="1"/>
          <p:nvPr/>
        </p:nvSpPr>
        <p:spPr>
          <a:xfrm>
            <a:off x="7573006" y="5886272"/>
            <a:ext cx="1354520" cy="180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Copyright Mainair Flying School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1"/>
          <p:cNvSpPr txBox="1"/>
          <p:nvPr>
            <p:ph type="title"/>
          </p:nvPr>
        </p:nvSpPr>
        <p:spPr>
          <a:xfrm>
            <a:off x="520213" y="629442"/>
            <a:ext cx="8915401" cy="579438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Ex 19a - Dual Revision</a:t>
            </a:r>
          </a:p>
        </p:txBody>
      </p:sp>
      <p:sp>
        <p:nvSpPr>
          <p:cNvPr id="127" name="Content Placeholder 2"/>
          <p:cNvSpPr txBox="1"/>
          <p:nvPr>
            <p:ph type="body" idx="1"/>
          </p:nvPr>
        </p:nvSpPr>
        <p:spPr>
          <a:xfrm>
            <a:off x="495300" y="1412876"/>
            <a:ext cx="89154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</a:p>
          <a:p>
            <a:pPr>
              <a:buBlip>
                <a:blip r:embed="rId2"/>
              </a:buBlip>
            </a:pPr>
            <a:r>
              <a:t>Dual revision of all elements of the test will be carried out prior to the GST by an instructor,</a:t>
            </a:r>
          </a:p>
          <a:p>
            <a:pPr>
              <a:buBlip>
                <a:blip r:embed="rId2"/>
              </a:buBlip>
            </a:pPr>
            <a:r>
              <a:t>See GST section of the Student Hub for more details on the elements of the test,</a:t>
            </a:r>
          </a:p>
          <a:p>
            <a:pPr>
              <a:buBlip>
                <a:blip r:embed="rId2"/>
              </a:buBlip>
            </a:pPr>
            <a:r>
              <a:t>Minimum time taken for this exercise is usually two hours.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1"/>
          <p:cNvSpPr txBox="1"/>
          <p:nvPr>
            <p:ph type="title"/>
          </p:nvPr>
        </p:nvSpPr>
        <p:spPr>
          <a:xfrm>
            <a:off x="520213" y="629442"/>
            <a:ext cx="8915401" cy="579438"/>
          </a:xfrm>
          <a:prstGeom prst="rect">
            <a:avLst/>
          </a:prstGeom>
        </p:spPr>
        <p:txBody>
          <a:bodyPr/>
          <a:lstStyle>
            <a:lvl1pPr defTabSz="576072">
              <a:defRPr sz="1890" u="sng"/>
            </a:lvl1pPr>
          </a:lstStyle>
          <a:p>
            <a:pPr/>
            <a:r>
              <a:t>Exercise 19b - Revision for the Aeroplane Technical (Part 2) Ground Oral Exam</a:t>
            </a:r>
          </a:p>
        </p:txBody>
      </p:sp>
      <p:sp>
        <p:nvSpPr>
          <p:cNvPr id="130" name="Content Placeholder 2"/>
          <p:cNvSpPr txBox="1"/>
          <p:nvPr>
            <p:ph type="body" idx="1"/>
          </p:nvPr>
        </p:nvSpPr>
        <p:spPr>
          <a:xfrm>
            <a:off x="495300" y="1412876"/>
            <a:ext cx="89154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</a:p>
          <a:p>
            <a:pPr>
              <a:buBlip>
                <a:blip r:embed="rId2"/>
              </a:buBlip>
            </a:pPr>
            <a:r>
              <a:t>There is also an oral test in relation to the aircraft that the candidate carried out their training on,</a:t>
            </a:r>
          </a:p>
          <a:p>
            <a:pPr>
              <a:buBlip>
                <a:blip r:embed="rId2"/>
              </a:buBlip>
            </a:pPr>
            <a:r>
              <a:t>The test will last approximately 1 hour,</a:t>
            </a:r>
          </a:p>
          <a:p>
            <a:pPr>
              <a:buBlip>
                <a:blip r:embed="rId2"/>
              </a:buBlip>
            </a:pPr>
            <a:r>
              <a:t>Ground school will be conducted by an instructor on all elements of the test,</a:t>
            </a:r>
          </a:p>
          <a:p>
            <a:pPr>
              <a:buBlip>
                <a:blip r:embed="rId2"/>
              </a:buBlip>
            </a:pPr>
            <a:r>
              <a:t>Information related to each subject area can be found in the aircraft Pilot Operating Handbook (POH) and engine manual,</a:t>
            </a:r>
          </a:p>
          <a:p>
            <a:pPr>
              <a:buBlip>
                <a:blip r:embed="rId2"/>
              </a:buBlip>
            </a:pPr>
            <a:r>
              <a:t>Questions will be asked in relation to the following: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 txBox="1"/>
          <p:nvPr>
            <p:ph type="title"/>
          </p:nvPr>
        </p:nvSpPr>
        <p:spPr>
          <a:xfrm>
            <a:off x="520213" y="629442"/>
            <a:ext cx="8915401" cy="579438"/>
          </a:xfrm>
          <a:prstGeom prst="rect">
            <a:avLst/>
          </a:prstGeom>
        </p:spPr>
        <p:txBody>
          <a:bodyPr/>
          <a:lstStyle>
            <a:lvl1pPr defTabSz="704087">
              <a:defRPr sz="2309" u="sng"/>
            </a:lvl1pPr>
          </a:lstStyle>
          <a:p>
            <a:pPr/>
            <a:r>
              <a:t>Revision for the Aeroplane Technical (Part 2) Ground Oral Exam</a:t>
            </a:r>
          </a:p>
        </p:txBody>
      </p:sp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495300" y="1412876"/>
            <a:ext cx="8915400" cy="4525963"/>
          </a:xfrm>
          <a:prstGeom prst="rect">
            <a:avLst/>
          </a:prstGeom>
        </p:spPr>
        <p:txBody>
          <a:bodyPr/>
          <a:lstStyle/>
          <a:p>
            <a:pPr marL="0" indent="0" defTabSz="621791">
              <a:spcBef>
                <a:spcPts val="400"/>
              </a:spcBef>
              <a:buSzTx/>
              <a:buNone/>
              <a:defRPr sz="1632"/>
            </a:pPr>
            <a:endParaRPr b="1"/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Rigging and de-rigging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Pilot maintenance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Aircraft limitations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Flying controls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Landing gear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Electrical system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Heating/ventilation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Flight instruments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Engine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Engine indications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Engine controls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Fuel system.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Oil system.</a:t>
            </a:r>
          </a:p>
          <a:p>
            <a:pPr marL="507159" indent="-412163" defTabSz="621791">
              <a:spcBef>
                <a:spcPts val="400"/>
              </a:spcBef>
              <a:buClr>
                <a:srgbClr val="000000"/>
              </a:buClr>
              <a:buFont typeface="Times New Roman"/>
              <a:buAutoNum type="arabicPeriod" startAt="1"/>
              <a:defRPr sz="1632"/>
            </a:pPr>
            <a:r>
              <a:t>Propellers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9" dur="500"/>
                                        <p:tgtEl>
                                          <p:spTgt spid="1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1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1" dur="500"/>
                                        <p:tgtEl>
                                          <p:spTgt spid="13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5" dur="500"/>
                                        <p:tgtEl>
                                          <p:spTgt spid="13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9" dur="500"/>
                                        <p:tgtEl>
                                          <p:spTgt spid="13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>
            <p:ph type="title"/>
          </p:nvPr>
        </p:nvSpPr>
        <p:spPr>
          <a:xfrm>
            <a:off x="520213" y="629442"/>
            <a:ext cx="8915401" cy="579438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pPr/>
            <a:r>
              <a:t>Exercise 19c - Documentation Review</a:t>
            </a:r>
          </a:p>
        </p:txBody>
      </p:sp>
      <p:sp>
        <p:nvSpPr>
          <p:cNvPr id="136" name="Content Placeholder 2"/>
          <p:cNvSpPr txBox="1"/>
          <p:nvPr>
            <p:ph type="body" idx="1"/>
          </p:nvPr>
        </p:nvSpPr>
        <p:spPr>
          <a:xfrm>
            <a:off x="495300" y="1412876"/>
            <a:ext cx="8915400" cy="4525963"/>
          </a:xfrm>
          <a:prstGeom prst="rect">
            <a:avLst/>
          </a:prstGeom>
        </p:spPr>
        <p:txBody>
          <a:bodyPr/>
          <a:lstStyle/>
          <a:p>
            <a:pPr marL="0" indent="0" defTabSz="841247">
              <a:buSzTx/>
              <a:buNone/>
              <a:defRPr b="1" sz="2208"/>
            </a:pPr>
          </a:p>
          <a:p>
            <a:pPr marL="315468" indent="-315468" defTabSz="841247">
              <a:buBlip>
                <a:blip r:embed="rId2"/>
              </a:buBlip>
              <a:defRPr sz="2208"/>
            </a:pPr>
            <a:r>
              <a:t>Following a successful GST a documentation review will be carried out prior to licence application,</a:t>
            </a:r>
          </a:p>
          <a:p>
            <a:pPr marL="315468" indent="-315468" defTabSz="841247">
              <a:buBlip>
                <a:blip r:embed="rId2"/>
              </a:buBlip>
              <a:defRPr sz="2208"/>
            </a:pPr>
            <a:r>
              <a:t>This review is usually carried out by the Chief Flying Instructor (CFI),</a:t>
            </a:r>
          </a:p>
          <a:p>
            <a:pPr marL="315468" indent="-315468" defTabSz="841247">
              <a:buBlip>
                <a:blip r:embed="rId2"/>
              </a:buBlip>
              <a:defRPr sz="2208"/>
            </a:pPr>
            <a:r>
              <a:t>The review consists of checking that:</a:t>
            </a:r>
          </a:p>
          <a:p>
            <a:pPr lvl="2" marL="922421" indent="-221381" defTabSz="841247">
              <a:defRPr sz="2208"/>
            </a:pPr>
            <a:r>
              <a:t>All exercises are correctly entered in the candidates logbook and signed off,</a:t>
            </a:r>
          </a:p>
          <a:p>
            <a:pPr lvl="2" marL="922421" indent="-221381" defTabSz="841247">
              <a:defRPr sz="2208"/>
            </a:pPr>
            <a:r>
              <a:t>The medical is correct,</a:t>
            </a:r>
          </a:p>
          <a:p>
            <a:pPr lvl="2" marL="922421" indent="-221381" defTabSz="841247">
              <a:defRPr sz="2208"/>
            </a:pPr>
            <a:r>
              <a:t>A certified copy of the candidates driving licence or passport is present,</a:t>
            </a:r>
          </a:p>
          <a:p>
            <a:pPr lvl="2" marL="922421" indent="-221381" defTabSz="841247">
              <a:defRPr sz="2208"/>
            </a:pPr>
            <a:r>
              <a:t>Application Form 102M is completed and correct.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ubtitle 2"/>
          <p:cNvSpPr txBox="1"/>
          <p:nvPr>
            <p:ph type="body" sz="quarter" idx="1"/>
          </p:nvPr>
        </p:nvSpPr>
        <p:spPr>
          <a:xfrm>
            <a:off x="776535" y="4077072"/>
            <a:ext cx="6934201" cy="1296145"/>
          </a:xfrm>
          <a:prstGeom prst="rect">
            <a:avLst/>
          </a:prstGeom>
        </p:spPr>
        <p:txBody>
          <a:bodyPr/>
          <a:lstStyle>
            <a:lvl1pPr algn="l">
              <a:spcBef>
                <a:spcPts val="1900"/>
              </a:spcBef>
              <a:defRPr sz="8000">
                <a:solidFill>
                  <a:srgbClr val="FF0000"/>
                </a:solidFill>
              </a:defRPr>
            </a:lvl1pPr>
          </a:lstStyle>
          <a:p>
            <a:pPr/>
            <a:r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