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91" r:id="rId3"/>
    <p:sldId id="298" r:id="rId4"/>
    <p:sldId id="299" r:id="rId5"/>
    <p:sldId id="290" r:id="rId6"/>
    <p:sldId id="306" r:id="rId7"/>
    <p:sldId id="308" r:id="rId8"/>
    <p:sldId id="316" r:id="rId9"/>
    <p:sldId id="310" r:id="rId10"/>
    <p:sldId id="311" r:id="rId11"/>
    <p:sldId id="320" r:id="rId12"/>
    <p:sldId id="292" r:id="rId13"/>
    <p:sldId id="272" r:id="rId14"/>
    <p:sldId id="315" r:id="rId15"/>
    <p:sldId id="319" r:id="rId16"/>
    <p:sldId id="302" r:id="rId17"/>
    <p:sldId id="301" r:id="rId18"/>
    <p:sldId id="303" r:id="rId19"/>
    <p:sldId id="304" r:id="rId20"/>
    <p:sldId id="305" r:id="rId21"/>
    <p:sldId id="314" r:id="rId22"/>
    <p:sldId id="312" r:id="rId23"/>
    <p:sldId id="309" r:id="rId24"/>
    <p:sldId id="307" r:id="rId25"/>
    <p:sldId id="318" r:id="rId26"/>
    <p:sldId id="317" r:id="rId27"/>
  </p:sldIdLst>
  <p:sldSz cx="9906000" cy="6858000" type="A4"/>
  <p:notesSz cx="6708775" cy="983615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9C4DE"/>
    <a:srgbClr val="376092"/>
    <a:srgbClr val="558ED5"/>
    <a:srgbClr val="E1E2E3"/>
    <a:srgbClr val="4F81BD"/>
    <a:srgbClr val="000000"/>
    <a:srgbClr val="BFBFBF"/>
    <a:srgbClr val="CDD0D1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62DB09-E6B2-45C9-9300-814385CAF32A}" v="2" dt="2021-05-06T07:48:25.6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5" autoAdjust="0"/>
    <p:restoredTop sz="94624" autoAdjust="0"/>
  </p:normalViewPr>
  <p:slideViewPr>
    <p:cSldViewPr>
      <p:cViewPr varScale="1">
        <p:scale>
          <a:sx n="65" d="100"/>
          <a:sy n="65" d="100"/>
        </p:scale>
        <p:origin x="1122" y="4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lide background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906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7811" name="Title Placeholder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>
            <a:lvl1pPr>
              <a:defRPr sz="4000" smtClean="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47812" name="Text Placeholder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 smtClean="0"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8308FFB-0368-414E-AB32-4432F7135FC9}" type="datetime1">
              <a:rPr lang="en-US"/>
              <a:pPr>
                <a:defRPr/>
              </a:pPr>
              <a:t>10/29/2023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AB346F-E856-4417-805E-E04C81BDF9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786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FCE8F-3590-4192-A7C7-152F125E0C0C}" type="datetime1">
              <a:rPr lang="en-US"/>
              <a:pPr>
                <a:defRPr/>
              </a:pPr>
              <a:t>10/29/2023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44557-360D-438E-A8E8-81E0A83080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017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01976-88E0-4A16-B40E-31CBA99B0EE4}" type="datetime1">
              <a:rPr lang="en-US"/>
              <a:pPr>
                <a:defRPr/>
              </a:pPr>
              <a:t>10/29/2023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E8634-C66F-4B34-B41F-3F5E209E78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490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6BC18-DE26-4041-87A9-739CF8BD6006}" type="datetime1">
              <a:rPr lang="en-US"/>
              <a:pPr>
                <a:defRPr/>
              </a:pPr>
              <a:t>10/29/2023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00464-8163-4A27-B7C9-093F290087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8479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76250"/>
            <a:ext cx="8915400" cy="5794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5300" y="1412876"/>
            <a:ext cx="437515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412876"/>
            <a:ext cx="437515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F9056-BCC5-493D-BE43-E537CB5074D8}" type="datetime1">
              <a:rPr lang="en-US"/>
              <a:pPr>
                <a:defRPr/>
              </a:pPr>
              <a:t>10/29/2023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2D2E7-C886-43D2-870B-A5B2362B35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83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81176-E55D-40F0-AF23-BA360FE669E8}" type="datetime1">
              <a:rPr lang="en-US"/>
              <a:pPr>
                <a:defRPr/>
              </a:pPr>
              <a:t>10/29/2023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644FC-AE2C-4360-A62D-93E4BF4E49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62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EED2F-EB7C-4305-B992-A8844DD6FCC5}" type="datetime1">
              <a:rPr lang="en-US"/>
              <a:pPr>
                <a:defRPr/>
              </a:pPr>
              <a:t>10/29/2023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18023-6A82-4E51-BE62-FF54875EC0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403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1922-F252-42A6-ADC2-9A3A7B6D3658}" type="datetime1">
              <a:rPr lang="en-US"/>
              <a:pPr>
                <a:defRPr/>
              </a:pPr>
              <a:t>10/29/2023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7EFB0-B408-4B08-AEF7-DBCEBEE59E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14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B1A27-EC55-4DE4-ADB4-3A34BB0A3ABA}" type="datetime1">
              <a:rPr lang="en-US"/>
              <a:pPr>
                <a:defRPr/>
              </a:pPr>
              <a:t>10/29/2023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8C08A-88C7-458C-A8E3-E9B6EE46D8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51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47632-667D-41AA-9D54-7267DF59F2FE}" type="datetime1">
              <a:rPr lang="en-US"/>
              <a:pPr>
                <a:defRPr/>
              </a:pPr>
              <a:t>10/29/2023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DDBB6-8C28-4C38-9E2E-20C2424004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556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248D2-FEA0-4FFA-A381-3343D7F9AF67}" type="datetime1">
              <a:rPr lang="en-US"/>
              <a:pPr>
                <a:defRPr/>
              </a:pPr>
              <a:t>10/29/2023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E6B95-AE9C-4636-89FE-FE108029CE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186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5FDDF-748B-4CBC-850B-5DB02DB96F97}" type="datetime1">
              <a:rPr lang="en-US"/>
              <a:pPr>
                <a:defRPr/>
              </a:pPr>
              <a:t>10/29/2023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9AC45-24D4-4F00-B9BD-AB53153115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134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415D9-1CBA-4560-A43E-D864EEBB9DB0}" type="datetime1">
              <a:rPr lang="en-US"/>
              <a:pPr>
                <a:defRPr/>
              </a:pPr>
              <a:t>10/29/2023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F82A5-8E1B-4118-ACC3-C92DB4B816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451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slide background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1"/>
            <a:ext cx="9906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476250"/>
            <a:ext cx="891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412876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D131240A-71DF-4293-B5F5-93EDF235B0BA}" type="datetime1">
              <a:rPr lang="en-US">
                <a:ea typeface="ＭＳ Ｐゴシック" pitchFamily="24" charset="-128"/>
              </a:rPr>
              <a:pPr>
                <a:defRPr/>
              </a:pPr>
              <a:t>10/29/2023</a:t>
            </a:fld>
            <a:endParaRPr lang="en-GB">
              <a:ea typeface="ＭＳ Ｐゴシック" pitchFamily="2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GB">
              <a:ea typeface="ＭＳ Ｐゴシック" pitchFamily="2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1449B2E-61B3-4D9B-AD6E-9D5D71C82DF2}" type="slidenum">
              <a:rPr lang="en-GB">
                <a:ea typeface="ＭＳ Ｐゴシック" pitchFamily="24" charset="-128"/>
              </a:rPr>
              <a:pPr>
                <a:defRPr/>
              </a:pPr>
              <a:t>‹#›</a:t>
            </a:fld>
            <a:endParaRPr lang="en-GB">
              <a:ea typeface="ＭＳ Ｐゴシック" pitchFamily="2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1816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292929"/>
          </a:solidFill>
          <a:latin typeface="Trebuchet MS" pitchFamily="34" charset="0"/>
          <a:ea typeface="ＭＳ Ｐゴシック" pitchFamily="2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292929"/>
          </a:solidFill>
          <a:latin typeface="Trebuchet MS" pitchFamily="34" charset="0"/>
          <a:ea typeface="ＭＳ Ｐゴシック" pitchFamily="2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292929"/>
          </a:solidFill>
          <a:latin typeface="Trebuchet MS" pitchFamily="34" charset="0"/>
          <a:ea typeface="ＭＳ Ｐゴシック" pitchFamily="2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292929"/>
          </a:solidFill>
          <a:latin typeface="Trebuchet MS" pitchFamily="34" charset="0"/>
          <a:ea typeface="ＭＳ Ｐゴシック" pitchFamily="2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292929"/>
          </a:solidFill>
          <a:latin typeface="Trebuchet MS" pitchFamily="34" charset="0"/>
          <a:ea typeface="ＭＳ Ｐゴシック" pitchFamily="2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000" b="1">
          <a:solidFill>
            <a:srgbClr val="292929"/>
          </a:solidFill>
          <a:latin typeface="Trebuchet MS" pitchFamily="34" charset="0"/>
          <a:ea typeface="ＭＳ Ｐゴシック" pitchFamily="2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000" b="1">
          <a:solidFill>
            <a:srgbClr val="292929"/>
          </a:solidFill>
          <a:latin typeface="Trebuchet MS" pitchFamily="34" charset="0"/>
          <a:ea typeface="ＭＳ Ｐゴシック" pitchFamily="2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000" b="1">
          <a:solidFill>
            <a:srgbClr val="292929"/>
          </a:solidFill>
          <a:latin typeface="Trebuchet MS" pitchFamily="34" charset="0"/>
          <a:ea typeface="ＭＳ Ｐゴシック" pitchFamily="2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000" b="1">
          <a:solidFill>
            <a:srgbClr val="292929"/>
          </a:solidFill>
          <a:latin typeface="Trebuchet MS" pitchFamily="34" charset="0"/>
          <a:ea typeface="ＭＳ Ｐゴシック" pitchFamily="2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6"/>
        </a:buBlip>
        <a:defRPr sz="2400" kern="1200">
          <a:solidFill>
            <a:srgbClr val="292929"/>
          </a:solidFill>
          <a:latin typeface="Trebuchet MS" pitchFamily="34" charset="0"/>
          <a:ea typeface="ＭＳ Ｐゴシック" pitchFamily="2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rgbClr val="292929"/>
          </a:solidFill>
          <a:latin typeface="Trebuchet MS" pitchFamily="34" charset="0"/>
          <a:ea typeface="ＭＳ Ｐゴシック" pitchFamily="2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rgbClr val="292929"/>
          </a:solidFill>
          <a:latin typeface="Trebuchet MS" pitchFamily="34" charset="0"/>
          <a:ea typeface="ＭＳ Ｐゴシック" pitchFamily="2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rgbClr val="292929"/>
          </a:solidFill>
          <a:latin typeface="Trebuchet MS" pitchFamily="34" charset="0"/>
          <a:ea typeface="ＭＳ Ｐゴシック" pitchFamily="2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rgbClr val="292929"/>
          </a:solidFill>
          <a:latin typeface="Trebuchet MS" pitchFamily="34" charset="0"/>
          <a:ea typeface="ＭＳ Ｐゴシック" pitchFamily="2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9364" y="2348880"/>
            <a:ext cx="8420100" cy="2160240"/>
          </a:xfrm>
        </p:spPr>
        <p:txBody>
          <a:bodyPr/>
          <a:lstStyle/>
          <a:p>
            <a:pPr algn="l"/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Exercise 7</a:t>
            </a:r>
            <a:b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Basic Climbing and Descending</a:t>
            </a:r>
            <a:b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6536" y="4077072"/>
            <a:ext cx="6934200" cy="478904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FF0000"/>
                </a:solidFill>
              </a:rPr>
              <a:t>Aim - as syllabus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704528" y="188640"/>
            <a:ext cx="842010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 smtClean="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9pPr>
          </a:lstStyle>
          <a:p>
            <a:pPr algn="l"/>
            <a:r>
              <a:rPr lang="en-GB" b="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Phase 2</a:t>
            </a:r>
            <a:b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8121352" y="6453336"/>
            <a:ext cx="1569660" cy="21544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800" dirty="0">
                <a:latin typeface="Trebuchet MS" panose="020B0603020202020204" pitchFamily="34" charset="0"/>
              </a:rPr>
              <a:t>Copyright Marcus </a:t>
            </a:r>
            <a:r>
              <a:rPr lang="en-GB" sz="800" dirty="0" err="1">
                <a:latin typeface="Trebuchet MS" panose="020B0603020202020204" pitchFamily="34" charset="0"/>
              </a:rPr>
              <a:t>Furniss</a:t>
            </a:r>
            <a:r>
              <a:rPr lang="en-GB" sz="800" dirty="0">
                <a:latin typeface="Trebuchet MS" panose="020B0603020202020204" pitchFamily="34" charset="0"/>
              </a:rPr>
              <a:t> 2019</a:t>
            </a:r>
          </a:p>
        </p:txBody>
      </p:sp>
    </p:spTree>
    <p:extLst>
      <p:ext uri="{BB962C8B-B14F-4D97-AF65-F5344CB8AC3E}">
        <p14:creationId xmlns:p14="http://schemas.microsoft.com/office/powerpoint/2010/main" val="835413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128" y="3823749"/>
            <a:ext cx="2571073" cy="16934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9382" y="1622140"/>
            <a:ext cx="5724636" cy="510716"/>
          </a:xfrm>
        </p:spPr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Power – Increase power and balance with rudder</a:t>
            </a:r>
          </a:p>
          <a:p>
            <a:pPr lvl="1">
              <a:spcBef>
                <a:spcPct val="50000"/>
              </a:spcBef>
            </a:pPr>
            <a:endParaRPr lang="en-GB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endParaRPr lang="en-GB" sz="2000" spc="-130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1496616" y="2270212"/>
            <a:ext cx="6505305" cy="510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3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charset="0"/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Attitude – Raise nose to climbing attitude and hold</a:t>
            </a: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marL="0" indent="0">
              <a:buNone/>
            </a:pPr>
            <a:endParaRPr lang="en-GB" sz="2000" spc="-130" dirty="0"/>
          </a:p>
        </p:txBody>
      </p:sp>
      <p:grpSp>
        <p:nvGrpSpPr>
          <p:cNvPr id="63" name="Group 62"/>
          <p:cNvGrpSpPr/>
          <p:nvPr/>
        </p:nvGrpSpPr>
        <p:grpSpPr>
          <a:xfrm>
            <a:off x="749397" y="1481500"/>
            <a:ext cx="7926804" cy="1299427"/>
            <a:chOff x="749397" y="1412776"/>
            <a:chExt cx="6857291" cy="1433500"/>
          </a:xfrm>
        </p:grpSpPr>
        <p:sp>
          <p:nvSpPr>
            <p:cNvPr id="4" name="Rounded Rectangle 3"/>
            <p:cNvSpPr/>
            <p:nvPr/>
          </p:nvSpPr>
          <p:spPr>
            <a:xfrm>
              <a:off x="749397" y="1412776"/>
              <a:ext cx="6857291" cy="1433500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Content Placeholder 2"/>
            <p:cNvSpPr txBox="1">
              <a:spLocks/>
            </p:cNvSpPr>
            <p:nvPr/>
          </p:nvSpPr>
          <p:spPr bwMode="auto">
            <a:xfrm>
              <a:off x="6192315" y="1416399"/>
              <a:ext cx="788390" cy="1091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3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ct val="50000"/>
                </a:spcBef>
                <a:buFont typeface="Arial" charset="0"/>
                <a:buNone/>
              </a:pPr>
              <a:r>
                <a:rPr lang="en-GB" sz="7200" b="1" spc="-13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Wingdings" pitchFamily="2" charset="2"/>
                </a:rPr>
                <a:t>+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920552" y="1550132"/>
            <a:ext cx="548830" cy="548830"/>
            <a:chOff x="920552" y="1550132"/>
            <a:chExt cx="548830" cy="548830"/>
          </a:xfrm>
        </p:grpSpPr>
        <p:sp>
          <p:nvSpPr>
            <p:cNvPr id="11" name="Oval 10"/>
            <p:cNvSpPr/>
            <p:nvPr/>
          </p:nvSpPr>
          <p:spPr>
            <a:xfrm>
              <a:off x="920552" y="1550132"/>
              <a:ext cx="548830" cy="5488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Content Placeholder 2"/>
            <p:cNvSpPr txBox="1">
              <a:spLocks/>
            </p:cNvSpPr>
            <p:nvPr/>
          </p:nvSpPr>
          <p:spPr bwMode="auto">
            <a:xfrm>
              <a:off x="992560" y="1550132"/>
              <a:ext cx="396044" cy="504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3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3200" b="1" dirty="0">
                  <a:solidFill>
                    <a:schemeClr val="bg1"/>
                  </a:solidFill>
                </a:rPr>
                <a:t>P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931970" y="2198203"/>
            <a:ext cx="548830" cy="548831"/>
            <a:chOff x="931970" y="2198203"/>
            <a:chExt cx="548830" cy="548831"/>
          </a:xfrm>
        </p:grpSpPr>
        <p:sp>
          <p:nvSpPr>
            <p:cNvPr id="41" name="Oval 40"/>
            <p:cNvSpPr/>
            <p:nvPr/>
          </p:nvSpPr>
          <p:spPr>
            <a:xfrm>
              <a:off x="931970" y="2198204"/>
              <a:ext cx="548830" cy="5488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Content Placeholder 2"/>
            <p:cNvSpPr txBox="1">
              <a:spLocks/>
            </p:cNvSpPr>
            <p:nvPr/>
          </p:nvSpPr>
          <p:spPr bwMode="auto">
            <a:xfrm>
              <a:off x="992560" y="2198203"/>
              <a:ext cx="396044" cy="504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3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3200" b="1" dirty="0">
                  <a:solidFill>
                    <a:schemeClr val="bg1"/>
                  </a:solidFill>
                </a:rPr>
                <a:t>A</a:t>
              </a:r>
            </a:p>
          </p:txBody>
        </p:sp>
      </p:grpSp>
      <p:sp>
        <p:nvSpPr>
          <p:cNvPr id="9" name="Rectangle 8"/>
          <p:cNvSpPr/>
          <p:nvPr/>
        </p:nvSpPr>
        <p:spPr>
          <a:xfrm>
            <a:off x="-951656" y="5501822"/>
            <a:ext cx="3672408" cy="17436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 enter a Climb from a Descent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920552" y="2846276"/>
            <a:ext cx="7704856" cy="582724"/>
            <a:chOff x="920552" y="2846276"/>
            <a:chExt cx="7704856" cy="582724"/>
          </a:xfrm>
        </p:grpSpPr>
        <p:sp>
          <p:nvSpPr>
            <p:cNvPr id="21" name="Content Placeholder 2"/>
            <p:cNvSpPr txBox="1">
              <a:spLocks/>
            </p:cNvSpPr>
            <p:nvPr/>
          </p:nvSpPr>
          <p:spPr bwMode="auto">
            <a:xfrm>
              <a:off x="1496163" y="2918284"/>
              <a:ext cx="7129245" cy="5107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3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ct val="50000"/>
                </a:spcBef>
                <a:buNone/>
              </a:pPr>
              <a:r>
                <a:rPr lang="en-GB" sz="2000" spc="-130" dirty="0">
                  <a:solidFill>
                    <a:schemeClr val="tx1">
                      <a:lumMod val="85000"/>
                      <a:lumOff val="15000"/>
                    </a:schemeClr>
                  </a:solidFill>
                  <a:sym typeface="Wingdings" pitchFamily="2" charset="2"/>
                </a:rPr>
                <a:t>Trim – Adjust attitude to achieve correct airspeed then </a:t>
              </a:r>
              <a:r>
                <a:rPr lang="en-GB" sz="2000" spc="-130" dirty="0">
                  <a:solidFill>
                    <a:srgbClr val="FF0000"/>
                  </a:solidFill>
                  <a:sym typeface="Wingdings" pitchFamily="2" charset="2"/>
                </a:rPr>
                <a:t>hold</a:t>
              </a:r>
              <a:r>
                <a:rPr lang="en-GB" sz="2000" spc="-130" dirty="0">
                  <a:solidFill>
                    <a:schemeClr val="tx1">
                      <a:lumMod val="85000"/>
                      <a:lumOff val="15000"/>
                    </a:schemeClr>
                  </a:solidFill>
                  <a:sym typeface="Wingdings" pitchFamily="2" charset="2"/>
                </a:rPr>
                <a:t> and trim</a:t>
              </a:r>
            </a:p>
            <a:p>
              <a:pPr marL="0" indent="0">
                <a:spcBef>
                  <a:spcPct val="50000"/>
                </a:spcBef>
                <a:buFont typeface="Arial" charset="0"/>
                <a:buNone/>
              </a:pPr>
              <a:endPara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endParaRPr>
            </a:p>
          </p:txBody>
        </p:sp>
        <p:grpSp>
          <p:nvGrpSpPr>
            <p:cNvPr id="43" name="Group 42"/>
            <p:cNvGrpSpPr/>
            <p:nvPr/>
          </p:nvGrpSpPr>
          <p:grpSpPr>
            <a:xfrm>
              <a:off x="920552" y="2846276"/>
              <a:ext cx="548830" cy="548830"/>
              <a:chOff x="920552" y="1052736"/>
              <a:chExt cx="548830" cy="548830"/>
            </a:xfrm>
          </p:grpSpPr>
          <p:sp>
            <p:nvSpPr>
              <p:cNvPr id="44" name="Oval 43"/>
              <p:cNvSpPr/>
              <p:nvPr/>
            </p:nvSpPr>
            <p:spPr>
              <a:xfrm>
                <a:off x="920552" y="1052736"/>
                <a:ext cx="548830" cy="54883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Content Placeholder 2"/>
              <p:cNvSpPr txBox="1">
                <a:spLocks/>
              </p:cNvSpPr>
              <p:nvPr/>
            </p:nvSpPr>
            <p:spPr bwMode="auto">
              <a:xfrm>
                <a:off x="992560" y="1052736"/>
                <a:ext cx="396044" cy="5040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Blip>
                    <a:blip r:embed="rId3"/>
                  </a:buBlip>
                  <a:defRPr sz="2400" kern="1200">
                    <a:solidFill>
                      <a:srgbClr val="292929"/>
                    </a:solidFill>
                    <a:latin typeface="Trebuchet MS" pitchFamily="34" charset="0"/>
                    <a:ea typeface="ＭＳ Ｐゴシック" pitchFamily="24" charset="-128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kern="1200">
                    <a:solidFill>
                      <a:srgbClr val="292929"/>
                    </a:solidFill>
                    <a:latin typeface="Trebuchet MS" pitchFamily="34" charset="0"/>
                    <a:ea typeface="ＭＳ Ｐゴシック" pitchFamily="24" charset="-128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kern="1200">
                    <a:solidFill>
                      <a:srgbClr val="292929"/>
                    </a:solidFill>
                    <a:latin typeface="Trebuchet MS" pitchFamily="34" charset="0"/>
                    <a:ea typeface="ＭＳ Ｐゴシック" pitchFamily="24" charset="-128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kern="1200">
                    <a:solidFill>
                      <a:srgbClr val="292929"/>
                    </a:solidFill>
                    <a:latin typeface="Trebuchet MS" pitchFamily="34" charset="0"/>
                    <a:ea typeface="ＭＳ Ｐゴシック" pitchFamily="24" charset="-128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kern="1200">
                    <a:solidFill>
                      <a:srgbClr val="292929"/>
                    </a:solidFill>
                    <a:latin typeface="Trebuchet MS" pitchFamily="34" charset="0"/>
                    <a:ea typeface="ＭＳ Ｐゴシック" pitchFamily="24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charset="0"/>
                  <a:buNone/>
                </a:pPr>
                <a:r>
                  <a:rPr lang="en-GB" sz="3200" b="1" dirty="0">
                    <a:solidFill>
                      <a:schemeClr val="bg1"/>
                    </a:solidFill>
                  </a:rPr>
                  <a:t>T</a:t>
                </a:r>
              </a:p>
            </p:txBody>
          </p:sp>
        </p:grpSp>
      </p:grpSp>
      <p:grpSp>
        <p:nvGrpSpPr>
          <p:cNvPr id="65" name="Group 64"/>
          <p:cNvGrpSpPr/>
          <p:nvPr/>
        </p:nvGrpSpPr>
        <p:grpSpPr>
          <a:xfrm>
            <a:off x="1614758" y="-1605668"/>
            <a:ext cx="7979677" cy="7765081"/>
            <a:chOff x="1614758" y="-1605668"/>
            <a:chExt cx="7979677" cy="7765081"/>
          </a:xfrm>
        </p:grpSpPr>
        <p:sp>
          <p:nvSpPr>
            <p:cNvPr id="25" name="Block Arc 24"/>
            <p:cNvSpPr/>
            <p:nvPr/>
          </p:nvSpPr>
          <p:spPr>
            <a:xfrm rot="1379633">
              <a:off x="1614758" y="-1605668"/>
              <a:ext cx="7979677" cy="7758016"/>
            </a:xfrm>
            <a:prstGeom prst="blockArc">
              <a:avLst>
                <a:gd name="adj1" fmla="val 2510339"/>
                <a:gd name="adj2" fmla="val 5460818"/>
                <a:gd name="adj3" fmla="val 5449"/>
              </a:avLst>
            </a:prstGeom>
            <a:solidFill>
              <a:srgbClr val="376092">
                <a:alpha val="40000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6" name="Right Arrow 25"/>
            <p:cNvSpPr/>
            <p:nvPr/>
          </p:nvSpPr>
          <p:spPr>
            <a:xfrm rot="20301940">
              <a:off x="7201616" y="4782808"/>
              <a:ext cx="2200954" cy="836913"/>
            </a:xfrm>
            <a:prstGeom prst="rightArrow">
              <a:avLst>
                <a:gd name="adj1" fmla="val 50000"/>
                <a:gd name="adj2" fmla="val 126514"/>
              </a:avLst>
            </a:prstGeom>
            <a:solidFill>
              <a:srgbClr val="376092">
                <a:alpha val="40000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667308">
              <a:off x="5817460" y="5192175"/>
              <a:ext cx="2325535" cy="9672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34" name="Content Placeholder 2"/>
            <p:cNvSpPr txBox="1">
              <a:spLocks/>
            </p:cNvSpPr>
            <p:nvPr/>
          </p:nvSpPr>
          <p:spPr bwMode="auto">
            <a:xfrm rot="20340063">
              <a:off x="8135425" y="4878256"/>
              <a:ext cx="1296438" cy="505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3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1000" b="1" dirty="0">
                  <a:solidFill>
                    <a:schemeClr val="bg1"/>
                  </a:solidFill>
                </a:rPr>
                <a:t>EV-97 80 MPH</a:t>
              </a:r>
            </a:p>
            <a:p>
              <a:pPr marL="0" indent="0">
                <a:buNone/>
              </a:pPr>
              <a:r>
                <a:rPr lang="en-GB" sz="1000" b="1" dirty="0">
                  <a:solidFill>
                    <a:schemeClr val="bg1"/>
                  </a:solidFill>
                </a:rPr>
                <a:t>C42 70KTS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36632" y="3766493"/>
            <a:ext cx="3941410" cy="2686843"/>
            <a:chOff x="746990" y="3766493"/>
            <a:chExt cx="3941410" cy="2686843"/>
          </a:xfrm>
        </p:grpSpPr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96616" y="3808339"/>
              <a:ext cx="2556724" cy="264499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27" name="Rectangle 26"/>
            <p:cNvSpPr/>
            <p:nvPr/>
          </p:nvSpPr>
          <p:spPr>
            <a:xfrm rot="1554286">
              <a:off x="1861209" y="4758210"/>
              <a:ext cx="2827191" cy="432048"/>
            </a:xfrm>
            <a:prstGeom prst="rect">
              <a:avLst/>
            </a:prstGeom>
            <a:solidFill>
              <a:srgbClr val="376092">
                <a:alpha val="40000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08542">
              <a:off x="746990" y="3766493"/>
              <a:ext cx="2325535" cy="9672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46" name="Content Placeholder 2"/>
            <p:cNvSpPr txBox="1">
              <a:spLocks/>
            </p:cNvSpPr>
            <p:nvPr/>
          </p:nvSpPr>
          <p:spPr bwMode="auto">
            <a:xfrm rot="1493924">
              <a:off x="3079470" y="5023110"/>
              <a:ext cx="1296438" cy="1010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3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1000" b="1" dirty="0">
                  <a:solidFill>
                    <a:schemeClr val="bg1"/>
                  </a:solidFill>
                </a:rPr>
                <a:t>EV-97 80 MPH</a:t>
              </a:r>
            </a:p>
            <a:p>
              <a:pPr marL="0" indent="0">
                <a:buNone/>
              </a:pPr>
              <a:r>
                <a:rPr lang="en-GB" sz="1000" b="1" dirty="0">
                  <a:solidFill>
                    <a:schemeClr val="bg1"/>
                  </a:solidFill>
                </a:rPr>
                <a:t>C42 70KTS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6756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ight Arrow 25"/>
          <p:cNvSpPr/>
          <p:nvPr/>
        </p:nvSpPr>
        <p:spPr>
          <a:xfrm rot="1383684">
            <a:off x="5905170" y="5401794"/>
            <a:ext cx="3701807" cy="836913"/>
          </a:xfrm>
          <a:prstGeom prst="rightArrow">
            <a:avLst>
              <a:gd name="adj1" fmla="val 50000"/>
              <a:gd name="adj2" fmla="val 126514"/>
            </a:avLst>
          </a:prstGeom>
          <a:solidFill>
            <a:srgbClr val="376092">
              <a:alpha val="40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Content Placeholder 2"/>
          <p:cNvSpPr txBox="1">
            <a:spLocks/>
          </p:cNvSpPr>
          <p:nvPr/>
        </p:nvSpPr>
        <p:spPr bwMode="auto">
          <a:xfrm rot="1383684">
            <a:off x="8051408" y="6018813"/>
            <a:ext cx="1296438" cy="1010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000" b="1" dirty="0">
                <a:solidFill>
                  <a:schemeClr val="bg1"/>
                </a:solidFill>
              </a:rPr>
              <a:t>EV-97 80 MPH</a:t>
            </a:r>
          </a:p>
          <a:p>
            <a:pPr marL="0" indent="0">
              <a:buNone/>
            </a:pPr>
            <a:r>
              <a:rPr lang="en-GB" sz="1000" b="1" dirty="0">
                <a:solidFill>
                  <a:schemeClr val="bg1"/>
                </a:solidFill>
              </a:rPr>
              <a:t>C42 70KTS</a:t>
            </a:r>
          </a:p>
        </p:txBody>
      </p: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2576736" y="2492897"/>
            <a:ext cx="6096438" cy="772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Adjust attitude /power to achieve correct airspeed and descent rate, then </a:t>
            </a:r>
            <a:r>
              <a:rPr lang="en-GB" sz="2000" spc="-130" dirty="0">
                <a:solidFill>
                  <a:srgbClr val="FF0000"/>
                </a:solidFill>
                <a:sym typeface="Wingdings" pitchFamily="2" charset="2"/>
              </a:rPr>
              <a:t>hold</a:t>
            </a: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 and trim</a:t>
            </a:r>
          </a:p>
          <a:p>
            <a:pPr marL="0" indent="0">
              <a:spcBef>
                <a:spcPct val="50000"/>
              </a:spcBef>
              <a:buFont typeface="Arial" charset="0"/>
              <a:buNone/>
            </a:pPr>
            <a:endParaRPr lang="en-GB" sz="2000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</p:txBody>
      </p:sp>
      <p:sp>
        <p:nvSpPr>
          <p:cNvPr id="37" name="Content Placeholder 2"/>
          <p:cNvSpPr txBox="1">
            <a:spLocks/>
          </p:cNvSpPr>
          <p:nvPr/>
        </p:nvSpPr>
        <p:spPr bwMode="auto">
          <a:xfrm>
            <a:off x="1482705" y="974068"/>
            <a:ext cx="8438847" cy="510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000" spc="-13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9382" y="1222914"/>
            <a:ext cx="8092130" cy="510716"/>
          </a:xfrm>
        </p:spPr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Attitude     Lower nose to descent attitude and hold</a:t>
            </a:r>
            <a:endParaRPr lang="en-GB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1480800" y="1844825"/>
            <a:ext cx="1775208" cy="510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charset="0"/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Power   </a:t>
            </a: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endParaRPr lang="en-GB" sz="2000" spc="-130" dirty="0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2576736" y="1864441"/>
            <a:ext cx="6096438" cy="772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Reduce as required, use rudder to keep balance</a:t>
            </a:r>
          </a:p>
          <a:p>
            <a:pPr marL="0" indent="0">
              <a:spcBef>
                <a:spcPct val="50000"/>
              </a:spcBef>
              <a:buFont typeface="Arial" charset="0"/>
              <a:buNone/>
            </a:pPr>
            <a:endParaRPr lang="en-GB" sz="2000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1496616" y="2492896"/>
            <a:ext cx="864095" cy="8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charset="0"/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Trim </a:t>
            </a:r>
          </a:p>
          <a:p>
            <a:pPr marL="0" indent="0">
              <a:spcBef>
                <a:spcPct val="50000"/>
              </a:spcBef>
              <a:buFont typeface="Arial" charset="0"/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06614" y="4718107"/>
            <a:ext cx="3536305" cy="1091971"/>
            <a:chOff x="306614" y="3745288"/>
            <a:chExt cx="3536305" cy="1091971"/>
          </a:xfrm>
        </p:grpSpPr>
        <p:sp>
          <p:nvSpPr>
            <p:cNvPr id="24" name="Rectangle 23"/>
            <p:cNvSpPr/>
            <p:nvPr/>
          </p:nvSpPr>
          <p:spPr>
            <a:xfrm rot="20795206">
              <a:off x="1671980" y="3872122"/>
              <a:ext cx="1812212" cy="408933"/>
            </a:xfrm>
            <a:prstGeom prst="rect">
              <a:avLst/>
            </a:prstGeom>
            <a:solidFill>
              <a:srgbClr val="376092">
                <a:alpha val="40000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Content Placeholder 2"/>
            <p:cNvSpPr txBox="1">
              <a:spLocks/>
            </p:cNvSpPr>
            <p:nvPr/>
          </p:nvSpPr>
          <p:spPr bwMode="auto">
            <a:xfrm rot="20763787">
              <a:off x="2546481" y="3745288"/>
              <a:ext cx="1296438" cy="505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1000" b="1" dirty="0">
                  <a:solidFill>
                    <a:schemeClr val="bg1"/>
                  </a:solidFill>
                </a:rPr>
                <a:t>EV-97 80 MPH</a:t>
              </a:r>
            </a:p>
            <a:p>
              <a:pPr marL="0" indent="0">
                <a:buNone/>
              </a:pPr>
              <a:r>
                <a:rPr lang="en-GB" sz="1000" b="1" dirty="0">
                  <a:solidFill>
                    <a:schemeClr val="bg1"/>
                  </a:solidFill>
                </a:rPr>
                <a:t>C42 70KTS</a:t>
              </a: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988010">
              <a:off x="306614" y="3870021"/>
              <a:ext cx="2325535" cy="9672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38" name="Group 37"/>
          <p:cNvGrpSpPr/>
          <p:nvPr/>
        </p:nvGrpSpPr>
        <p:grpSpPr>
          <a:xfrm>
            <a:off x="920552" y="1124744"/>
            <a:ext cx="548830" cy="548831"/>
            <a:chOff x="920552" y="1052735"/>
            <a:chExt cx="548830" cy="548831"/>
          </a:xfrm>
        </p:grpSpPr>
        <p:sp>
          <p:nvSpPr>
            <p:cNvPr id="39" name="Oval 38"/>
            <p:cNvSpPr/>
            <p:nvPr/>
          </p:nvSpPr>
          <p:spPr>
            <a:xfrm>
              <a:off x="920552" y="1052736"/>
              <a:ext cx="548830" cy="5488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Content Placeholder 2"/>
            <p:cNvSpPr txBox="1">
              <a:spLocks/>
            </p:cNvSpPr>
            <p:nvPr/>
          </p:nvSpPr>
          <p:spPr bwMode="auto">
            <a:xfrm>
              <a:off x="992560" y="1052735"/>
              <a:ext cx="396044" cy="504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3200" b="1" dirty="0">
                  <a:solidFill>
                    <a:schemeClr val="bg1"/>
                  </a:solidFill>
                </a:rPr>
                <a:t>A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931970" y="1772816"/>
            <a:ext cx="548830" cy="548831"/>
            <a:chOff x="920552" y="1052735"/>
            <a:chExt cx="548830" cy="548831"/>
          </a:xfrm>
        </p:grpSpPr>
        <p:sp>
          <p:nvSpPr>
            <p:cNvPr id="42" name="Oval 41"/>
            <p:cNvSpPr/>
            <p:nvPr/>
          </p:nvSpPr>
          <p:spPr>
            <a:xfrm>
              <a:off x="920552" y="1052736"/>
              <a:ext cx="548830" cy="5488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Content Placeholder 2"/>
            <p:cNvSpPr txBox="1">
              <a:spLocks/>
            </p:cNvSpPr>
            <p:nvPr/>
          </p:nvSpPr>
          <p:spPr bwMode="auto">
            <a:xfrm>
              <a:off x="981142" y="1052735"/>
              <a:ext cx="396044" cy="504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3200" b="1" dirty="0">
                  <a:solidFill>
                    <a:schemeClr val="bg1"/>
                  </a:solidFill>
                </a:rPr>
                <a:t>P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20552" y="2420889"/>
            <a:ext cx="548830" cy="548830"/>
            <a:chOff x="920552" y="1052736"/>
            <a:chExt cx="548830" cy="548830"/>
          </a:xfrm>
        </p:grpSpPr>
        <p:sp>
          <p:nvSpPr>
            <p:cNvPr id="45" name="Oval 44"/>
            <p:cNvSpPr/>
            <p:nvPr/>
          </p:nvSpPr>
          <p:spPr>
            <a:xfrm>
              <a:off x="920552" y="1052736"/>
              <a:ext cx="548830" cy="5488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Content Placeholder 2"/>
            <p:cNvSpPr txBox="1">
              <a:spLocks/>
            </p:cNvSpPr>
            <p:nvPr/>
          </p:nvSpPr>
          <p:spPr bwMode="auto">
            <a:xfrm>
              <a:off x="992560" y="1052736"/>
              <a:ext cx="396044" cy="504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3200" b="1" dirty="0">
                  <a:solidFill>
                    <a:schemeClr val="bg1"/>
                  </a:solidFill>
                </a:rPr>
                <a:t>T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96774" y="4487069"/>
            <a:ext cx="7979677" cy="7798915"/>
            <a:chOff x="496774" y="3514250"/>
            <a:chExt cx="7979677" cy="7798915"/>
          </a:xfrm>
        </p:grpSpPr>
        <p:sp>
          <p:nvSpPr>
            <p:cNvPr id="25" name="Block Arc 24"/>
            <p:cNvSpPr/>
            <p:nvPr/>
          </p:nvSpPr>
          <p:spPr>
            <a:xfrm rot="12183684">
              <a:off x="496774" y="3555149"/>
              <a:ext cx="7979677" cy="7758016"/>
            </a:xfrm>
            <a:prstGeom prst="blockArc">
              <a:avLst>
                <a:gd name="adj1" fmla="val 3115988"/>
                <a:gd name="adj2" fmla="val 5460818"/>
                <a:gd name="adj3" fmla="val 5449"/>
              </a:avLst>
            </a:prstGeom>
            <a:solidFill>
              <a:srgbClr val="376092">
                <a:alpha val="40000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214604">
              <a:off x="4726399" y="3514250"/>
              <a:ext cx="2325535" cy="9672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35" name="Title 1"/>
          <p:cNvSpPr txBox="1">
            <a:spLocks/>
          </p:cNvSpPr>
          <p:nvPr/>
        </p:nvSpPr>
        <p:spPr bwMode="auto">
          <a:xfrm>
            <a:off x="647700" y="548680"/>
            <a:ext cx="891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9pPr>
          </a:lstStyle>
          <a:p>
            <a:r>
              <a:rPr lang="en-GB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 enter a Descent from a Climb</a:t>
            </a:r>
          </a:p>
        </p:txBody>
      </p:sp>
      <p:sp>
        <p:nvSpPr>
          <p:cNvPr id="10" name="Rectangle 9"/>
          <p:cNvSpPr/>
          <p:nvPr/>
        </p:nvSpPr>
        <p:spPr>
          <a:xfrm>
            <a:off x="476250" y="3251399"/>
            <a:ext cx="92583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ct val="50000"/>
              </a:spcBef>
            </a:pPr>
            <a:r>
              <a:rPr lang="en-GB" spc="-130" dirty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anose="020B0603020202020204" pitchFamily="34" charset="0"/>
                <a:sym typeface="Wingdings" pitchFamily="2" charset="2"/>
              </a:rPr>
              <a:t>If flaps are extended nose attitude will need to be lower to maintain airspeed</a:t>
            </a:r>
          </a:p>
          <a:p>
            <a:pPr lvl="1">
              <a:spcBef>
                <a:spcPct val="50000"/>
              </a:spcBef>
            </a:pPr>
            <a:r>
              <a:rPr lang="en-GB" spc="-130" dirty="0">
                <a:solidFill>
                  <a:srgbClr val="FF0000"/>
                </a:solidFill>
                <a:latin typeface="Trebuchet MS" panose="020B0603020202020204" pitchFamily="34" charset="0"/>
                <a:sym typeface="Wingdings" pitchFamily="2" charset="2"/>
              </a:rPr>
              <a:t>In transition period aircraft may be significantly out of trim</a:t>
            </a:r>
          </a:p>
        </p:txBody>
      </p:sp>
    </p:spTree>
    <p:extLst>
      <p:ext uri="{BB962C8B-B14F-4D97-AF65-F5344CB8AC3E}">
        <p14:creationId xmlns:p14="http://schemas.microsoft.com/office/powerpoint/2010/main" val="1007172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Cruise climb and descent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24744"/>
            <a:ext cx="8922196" cy="3990997"/>
          </a:xfrm>
        </p:spPr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en-GB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Cruise Climb  </a:t>
            </a:r>
          </a:p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Less than full power will reduce angle and rate of climb</a:t>
            </a:r>
          </a:p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Less stress on engine and lower noise</a:t>
            </a:r>
          </a:p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Lower nose attitude for same airspeed</a:t>
            </a:r>
          </a:p>
          <a:p>
            <a:pPr marL="0" indent="0">
              <a:spcBef>
                <a:spcPct val="50000"/>
              </a:spcBef>
              <a:buNone/>
            </a:pPr>
            <a:endParaRPr lang="en-GB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n-GB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Cruise descent</a:t>
            </a:r>
          </a:p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Adding power will reduce angle and rate of descent</a:t>
            </a:r>
          </a:p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Used to control descent rate (</a:t>
            </a:r>
            <a:r>
              <a:rPr lang="en-GB" sz="2000" dirty="0" err="1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ie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 when approaching to land)</a:t>
            </a:r>
          </a:p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Keeps engine warm during prolonged descent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sz="1600" b="1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sz="1600" b="1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sz="1600" b="1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508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412876"/>
            <a:ext cx="9210228" cy="5112468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Lookout</a:t>
            </a:r>
            <a:r>
              <a:rPr lang="en-GB" dirty="0"/>
              <a:t> – all around and above before and during climb, all around and below before and during descend</a:t>
            </a:r>
          </a:p>
          <a:p>
            <a:r>
              <a:rPr lang="en-GB" b="1" dirty="0" err="1">
                <a:solidFill>
                  <a:srgbClr val="FF0000"/>
                </a:solidFill>
              </a:rPr>
              <a:t>Blindspots</a:t>
            </a:r>
            <a:r>
              <a:rPr lang="en-GB" dirty="0"/>
              <a:t> – lower nose every 500 feet in climb, check below with </a:t>
            </a:r>
            <a:r>
              <a:rPr lang="en-GB" dirty="0" err="1"/>
              <a:t>pax</a:t>
            </a:r>
            <a:r>
              <a:rPr lang="en-GB" dirty="0"/>
              <a:t> lookout before descent</a:t>
            </a:r>
          </a:p>
          <a:p>
            <a:r>
              <a:rPr lang="en-GB" b="1" dirty="0">
                <a:solidFill>
                  <a:srgbClr val="FF0000"/>
                </a:solidFill>
              </a:rPr>
              <a:t>Airspace</a:t>
            </a:r>
            <a:r>
              <a:rPr lang="en-GB" dirty="0"/>
              <a:t>  - what type above and below and can we comply?</a:t>
            </a:r>
          </a:p>
          <a:p>
            <a:r>
              <a:rPr lang="en-GB" b="1" dirty="0">
                <a:solidFill>
                  <a:srgbClr val="FF0000"/>
                </a:solidFill>
              </a:rPr>
              <a:t>Altimeter</a:t>
            </a:r>
            <a:r>
              <a:rPr lang="en-GB" dirty="0"/>
              <a:t> – correct pressure set, usually the Manchester </a:t>
            </a:r>
            <a:r>
              <a:rPr lang="en-GB" dirty="0">
                <a:solidFill>
                  <a:srgbClr val="FF0000"/>
                </a:solidFill>
              </a:rPr>
              <a:t>QNH</a:t>
            </a:r>
          </a:p>
          <a:p>
            <a:r>
              <a:rPr lang="en-GB" b="1" dirty="0">
                <a:solidFill>
                  <a:srgbClr val="FF0000"/>
                </a:solidFill>
              </a:rPr>
              <a:t>Cloud</a:t>
            </a:r>
            <a:r>
              <a:rPr lang="en-GB" dirty="0"/>
              <a:t> – ensure we remain clear as appropriate for airspace and altitude</a:t>
            </a:r>
          </a:p>
          <a:p>
            <a:r>
              <a:rPr lang="en-GB" b="1" dirty="0">
                <a:solidFill>
                  <a:srgbClr val="FF0000"/>
                </a:solidFill>
              </a:rPr>
              <a:t>Engine</a:t>
            </a:r>
            <a:r>
              <a:rPr lang="en-GB" dirty="0"/>
              <a:t> – monitor T’s and P’s</a:t>
            </a:r>
          </a:p>
          <a:p>
            <a:endParaRPr lang="en-GB" dirty="0"/>
          </a:p>
          <a:p>
            <a:endParaRPr lang="en-GB" dirty="0"/>
          </a:p>
          <a:p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95300" y="188640"/>
            <a:ext cx="8915400" cy="792088"/>
          </a:xfrm>
        </p:spPr>
        <p:txBody>
          <a:bodyPr/>
          <a:lstStyle/>
          <a:p>
            <a:b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3200" dirty="0">
                <a:solidFill>
                  <a:schemeClr val="tx1"/>
                </a:solidFill>
              </a:rPr>
              <a:t>Airmanship</a:t>
            </a:r>
          </a:p>
        </p:txBody>
      </p:sp>
    </p:spTree>
    <p:extLst>
      <p:ext uri="{BB962C8B-B14F-4D97-AF65-F5344CB8AC3E}">
        <p14:creationId xmlns:p14="http://schemas.microsoft.com/office/powerpoint/2010/main" val="294362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9364" y="2348880"/>
            <a:ext cx="8420100" cy="2160240"/>
          </a:xfrm>
        </p:spPr>
        <p:txBody>
          <a:bodyPr/>
          <a:lstStyle/>
          <a:p>
            <a:pPr algn="l"/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Exercise 7</a:t>
            </a:r>
            <a:b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Basic Climbing and Descending</a:t>
            </a:r>
            <a:b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6536" y="4077072"/>
            <a:ext cx="6934200" cy="478904"/>
          </a:xfrm>
        </p:spPr>
        <p:txBody>
          <a:bodyPr/>
          <a:lstStyle/>
          <a:p>
            <a:pPr algn="l"/>
            <a:r>
              <a:rPr lang="en-GB" sz="8000" dirty="0">
                <a:solidFill>
                  <a:srgbClr val="FF0000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558131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9364" y="2348880"/>
            <a:ext cx="8420100" cy="2160240"/>
          </a:xfrm>
        </p:spPr>
        <p:txBody>
          <a:bodyPr/>
          <a:lstStyle/>
          <a:p>
            <a:pPr algn="l"/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Exercise 8</a:t>
            </a:r>
            <a:b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Performance Climbing and Descending</a:t>
            </a:r>
            <a:b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6536" y="4077072"/>
            <a:ext cx="6934200" cy="478904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FF0000"/>
                </a:solidFill>
              </a:rPr>
              <a:t>Aim - as syllabus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704528" y="188640"/>
            <a:ext cx="842010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 smtClean="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9pPr>
          </a:lstStyle>
          <a:p>
            <a:pPr algn="l"/>
            <a:r>
              <a:rPr lang="en-GB" b="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Phase 2</a:t>
            </a:r>
            <a:b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9059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528" y="1124744"/>
            <a:ext cx="8509098" cy="7359752"/>
          </a:xfrm>
        </p:spPr>
        <p:txBody>
          <a:bodyPr/>
          <a:lstStyle/>
          <a:p>
            <a:pPr marL="0" indent="0">
              <a:buNone/>
            </a:pPr>
            <a:r>
              <a:rPr lang="en-GB" sz="2200" dirty="0"/>
              <a:t>Published performance of our aircraft is valid for International Standard Atmosphere (ISA)</a:t>
            </a:r>
          </a:p>
          <a:p>
            <a:r>
              <a:rPr lang="en-GB" sz="1800" dirty="0"/>
              <a:t>Temperature +15 Degrees Celsius</a:t>
            </a:r>
          </a:p>
          <a:p>
            <a:r>
              <a:rPr lang="en-GB" sz="1800" dirty="0"/>
              <a:t>Pressure 1013 </a:t>
            </a:r>
            <a:r>
              <a:rPr lang="en-GB" sz="1800" dirty="0" err="1"/>
              <a:t>hPa</a:t>
            </a:r>
            <a:endParaRPr lang="en-GB" sz="1800" dirty="0"/>
          </a:p>
          <a:p>
            <a:r>
              <a:rPr lang="en-GB" sz="1800" dirty="0"/>
              <a:t>Air density 1225 </a:t>
            </a:r>
            <a:r>
              <a:rPr lang="en-GB" sz="1800" dirty="0" err="1"/>
              <a:t>grammes</a:t>
            </a:r>
            <a:r>
              <a:rPr lang="en-GB" sz="1800" dirty="0"/>
              <a:t> per cubic metre</a:t>
            </a:r>
          </a:p>
          <a:p>
            <a:r>
              <a:rPr lang="en-GB" sz="1800" dirty="0"/>
              <a:t>Altitude at sea level</a:t>
            </a:r>
          </a:p>
          <a:p>
            <a:pPr marL="0" indent="0">
              <a:buNone/>
            </a:pPr>
            <a:r>
              <a:rPr lang="en-GB" sz="2200" dirty="0"/>
              <a:t>Climb performance will degrade with</a:t>
            </a:r>
          </a:p>
          <a:p>
            <a:r>
              <a:rPr lang="en-GB" sz="1800" dirty="0"/>
              <a:t>Increased altitude</a:t>
            </a:r>
          </a:p>
          <a:p>
            <a:r>
              <a:rPr lang="en-GB" sz="1800" dirty="0"/>
              <a:t>Increased humidity</a:t>
            </a:r>
          </a:p>
          <a:p>
            <a:r>
              <a:rPr lang="en-GB" sz="1800" dirty="0"/>
              <a:t>Increased temperature</a:t>
            </a:r>
          </a:p>
          <a:p>
            <a:r>
              <a:rPr lang="en-GB" sz="1800" dirty="0"/>
              <a:t>Low atmospheric pressure</a:t>
            </a:r>
          </a:p>
          <a:p>
            <a:r>
              <a:rPr lang="en-GB" sz="1800" dirty="0"/>
              <a:t>Increased weight</a:t>
            </a:r>
          </a:p>
          <a:p>
            <a:pPr marL="0" indent="0">
              <a:buNone/>
            </a:pPr>
            <a:r>
              <a:rPr lang="en-GB" sz="2200" dirty="0">
                <a:solidFill>
                  <a:srgbClr val="FF0000"/>
                </a:solidFill>
              </a:rPr>
              <a:t>Flaps setting will effect climb performance</a:t>
            </a:r>
          </a:p>
          <a:p>
            <a:pPr marL="0" indent="0">
              <a:buNone/>
            </a:pPr>
            <a:r>
              <a:rPr lang="en-GB" sz="2200" dirty="0">
                <a:solidFill>
                  <a:srgbClr val="FF0000"/>
                </a:solidFill>
              </a:rPr>
              <a:t>Airspeed will effect climb performance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42648">
            <a:off x="5542063" y="3809635"/>
            <a:ext cx="3669326" cy="152614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Theory – Climb Performance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4830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/>
          <p:cNvSpPr/>
          <p:nvPr/>
        </p:nvSpPr>
        <p:spPr>
          <a:xfrm>
            <a:off x="7991060" y="1866003"/>
            <a:ext cx="1800200" cy="1173448"/>
          </a:xfrm>
          <a:prstGeom prst="roundRect">
            <a:avLst/>
          </a:prstGeom>
          <a:solidFill>
            <a:srgbClr val="FF0000">
              <a:alpha val="5098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Arrow 9"/>
          <p:cNvSpPr/>
          <p:nvPr/>
        </p:nvSpPr>
        <p:spPr>
          <a:xfrm rot="20401352">
            <a:off x="1956666" y="4168926"/>
            <a:ext cx="6122343" cy="594696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noFill/>
          </a:ln>
          <a:scene3d>
            <a:camera prst="orthographicFront"/>
            <a:lightRig rig="balanced" dir="t"/>
          </a:scene3d>
          <a:sp3d prstMaterial="translucentPowder">
            <a:bevelT w="6985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520" y="836712"/>
            <a:ext cx="8509098" cy="1440160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Drag varies with airspeed, so climb performance will also vary with airspeed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Theory – Effect of Airspeed on Climb Performance</a:t>
            </a:r>
            <a:endParaRPr lang="en-GB" dirty="0"/>
          </a:p>
        </p:txBody>
      </p:sp>
      <p:sp>
        <p:nvSpPr>
          <p:cNvPr id="12" name="Right Arrow 11"/>
          <p:cNvSpPr/>
          <p:nvPr/>
        </p:nvSpPr>
        <p:spPr>
          <a:xfrm rot="19819218">
            <a:off x="1720129" y="3816182"/>
            <a:ext cx="5789733" cy="594696"/>
          </a:xfrm>
          <a:prstGeom prst="rightArrow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balanced" dir="t"/>
          </a:scene3d>
          <a:sp3d prstMaterial="translucentPowder">
            <a:bevelT w="6985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ight Arrow 12"/>
          <p:cNvSpPr/>
          <p:nvPr/>
        </p:nvSpPr>
        <p:spPr>
          <a:xfrm rot="19366198">
            <a:off x="1515081" y="3888954"/>
            <a:ext cx="4569162" cy="594696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balanced" dir="t"/>
          </a:scene3d>
          <a:sp3d prstMaterial="translucentPowder">
            <a:bevelT w="6985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44435">
            <a:off x="637980" y="5039025"/>
            <a:ext cx="2325535" cy="9672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16" name="Straight Connector 15"/>
          <p:cNvCxnSpPr/>
          <p:nvPr/>
        </p:nvCxnSpPr>
        <p:spPr>
          <a:xfrm>
            <a:off x="7113241" y="2648313"/>
            <a:ext cx="0" cy="2874331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2216697" y="5522644"/>
            <a:ext cx="5688632" cy="0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905329" y="3429000"/>
            <a:ext cx="0" cy="2093644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7113241" y="2648313"/>
            <a:ext cx="883158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7877882" y="3429000"/>
            <a:ext cx="113178" cy="0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ontent Placeholder 2"/>
          <p:cNvSpPr txBox="1">
            <a:spLocks/>
          </p:cNvSpPr>
          <p:nvPr/>
        </p:nvSpPr>
        <p:spPr bwMode="auto">
          <a:xfrm>
            <a:off x="8049344" y="1844824"/>
            <a:ext cx="1832749" cy="112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3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b="1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Vy</a:t>
            </a:r>
            <a:r>
              <a:rPr lang="en-GB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GB" sz="16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(Best Rate)</a:t>
            </a:r>
          </a:p>
          <a:p>
            <a:pPr marL="0" indent="0">
              <a:buNone/>
            </a:pPr>
            <a:r>
              <a:rPr lang="en-GB" sz="16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70 mph EV-97</a:t>
            </a:r>
          </a:p>
          <a:p>
            <a:pPr marL="0" indent="0">
              <a:buNone/>
            </a:pPr>
            <a:r>
              <a:rPr lang="en-GB" sz="16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60 KTS C42</a:t>
            </a:r>
          </a:p>
          <a:p>
            <a:pPr marL="0" indent="0">
              <a:buFont typeface="Arial" charset="0"/>
              <a:buNone/>
            </a:pPr>
            <a:endParaRPr lang="en-GB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7991060" y="3140968"/>
            <a:ext cx="1800200" cy="1173448"/>
          </a:xfrm>
          <a:prstGeom prst="roundRect">
            <a:avLst/>
          </a:prstGeom>
          <a:solidFill>
            <a:schemeClr val="accent4">
              <a:lumMod val="75000"/>
              <a:alpha val="5098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Content Placeholder 2"/>
          <p:cNvSpPr txBox="1">
            <a:spLocks/>
          </p:cNvSpPr>
          <p:nvPr/>
        </p:nvSpPr>
        <p:spPr bwMode="auto">
          <a:xfrm>
            <a:off x="7992887" y="3284984"/>
            <a:ext cx="1856657" cy="95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3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Typical safe climb</a:t>
            </a:r>
          </a:p>
          <a:p>
            <a:pPr marL="0" indent="0">
              <a:buNone/>
            </a:pPr>
            <a:r>
              <a:rPr lang="en-GB" sz="16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80 mph EV-97</a:t>
            </a:r>
          </a:p>
          <a:p>
            <a:pPr marL="0" indent="0">
              <a:buNone/>
            </a:pPr>
            <a:r>
              <a:rPr lang="en-GB" sz="16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70 KTS C42</a:t>
            </a:r>
          </a:p>
          <a:p>
            <a:pPr marL="0" indent="0">
              <a:buFont typeface="Arial" charset="0"/>
              <a:buNone/>
            </a:pPr>
            <a:endParaRPr lang="en-GB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601072" y="2852936"/>
            <a:ext cx="0" cy="2669708"/>
          </a:xfrm>
          <a:prstGeom prst="line">
            <a:avLst/>
          </a:prstGeom>
          <a:ln w="28575">
            <a:solidFill>
              <a:srgbClr val="558ED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4376936" y="2852936"/>
            <a:ext cx="1224136" cy="0"/>
          </a:xfrm>
          <a:prstGeom prst="line">
            <a:avLst/>
          </a:prstGeom>
          <a:ln w="28575">
            <a:solidFill>
              <a:srgbClr val="558ED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2629919" y="2313852"/>
            <a:ext cx="1800200" cy="1173448"/>
          </a:xfrm>
          <a:prstGeom prst="roundRect">
            <a:avLst/>
          </a:prstGeom>
          <a:solidFill>
            <a:schemeClr val="accent1">
              <a:lumMod val="75000"/>
              <a:alpha val="5098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Content Placeholder 2"/>
          <p:cNvSpPr txBox="1">
            <a:spLocks/>
          </p:cNvSpPr>
          <p:nvPr/>
        </p:nvSpPr>
        <p:spPr bwMode="auto">
          <a:xfrm>
            <a:off x="2688203" y="2276872"/>
            <a:ext cx="1832749" cy="112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3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b="1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Vx</a:t>
            </a:r>
            <a:r>
              <a:rPr lang="en-GB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GB" sz="16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(Best Angle)</a:t>
            </a:r>
          </a:p>
          <a:p>
            <a:pPr marL="0" indent="0">
              <a:buNone/>
            </a:pPr>
            <a:r>
              <a:rPr lang="en-GB" sz="16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62 mph EV-97</a:t>
            </a:r>
          </a:p>
          <a:p>
            <a:pPr marL="0" indent="0">
              <a:buNone/>
            </a:pPr>
            <a:r>
              <a:rPr lang="en-GB" sz="16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48 KTS C42</a:t>
            </a:r>
          </a:p>
        </p:txBody>
      </p:sp>
      <p:sp>
        <p:nvSpPr>
          <p:cNvPr id="43" name="Content Placeholder 2"/>
          <p:cNvSpPr txBox="1">
            <a:spLocks/>
          </p:cNvSpPr>
          <p:nvPr/>
        </p:nvSpPr>
        <p:spPr bwMode="auto">
          <a:xfrm rot="20389835">
            <a:off x="4647479" y="3972918"/>
            <a:ext cx="2675699" cy="374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3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GB" sz="1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Typically 700 feet per minute </a:t>
            </a:r>
          </a:p>
        </p:txBody>
      </p:sp>
      <p:sp>
        <p:nvSpPr>
          <p:cNvPr id="44" name="Content Placeholder 2"/>
          <p:cNvSpPr txBox="1">
            <a:spLocks/>
          </p:cNvSpPr>
          <p:nvPr/>
        </p:nvSpPr>
        <p:spPr bwMode="auto">
          <a:xfrm rot="19815335">
            <a:off x="3831736" y="3527525"/>
            <a:ext cx="3127593" cy="374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3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GB" sz="1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Typically 1000 feet per minute </a:t>
            </a:r>
          </a:p>
        </p:txBody>
      </p:sp>
      <p:sp>
        <p:nvSpPr>
          <p:cNvPr id="45" name="Content Placeholder 2"/>
          <p:cNvSpPr txBox="1">
            <a:spLocks/>
          </p:cNvSpPr>
          <p:nvPr/>
        </p:nvSpPr>
        <p:spPr bwMode="auto">
          <a:xfrm rot="19382108">
            <a:off x="2807044" y="3592011"/>
            <a:ext cx="3127593" cy="374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3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GB" sz="1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Typically 900 feet per minute </a:t>
            </a:r>
          </a:p>
        </p:txBody>
      </p:sp>
    </p:spTree>
    <p:extLst>
      <p:ext uri="{BB962C8B-B14F-4D97-AF65-F5344CB8AC3E}">
        <p14:creationId xmlns:p14="http://schemas.microsoft.com/office/powerpoint/2010/main" val="287377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10" grpId="0" animBg="1"/>
      <p:bldP spid="12" grpId="0" animBg="1"/>
      <p:bldP spid="13" grpId="0" animBg="1"/>
      <p:bldP spid="30" grpId="0"/>
      <p:bldP spid="32" grpId="0" animBg="1"/>
      <p:bldP spid="33" grpId="0"/>
      <p:bldP spid="41" grpId="0" animBg="1"/>
      <p:bldP spid="42" grpId="0"/>
      <p:bldP spid="43" grpId="0"/>
      <p:bldP spid="44" grpId="0"/>
      <p:bldP spid="4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 rot="235199">
            <a:off x="1792735" y="3519192"/>
            <a:ext cx="6021149" cy="742266"/>
            <a:chOff x="1879173" y="3563171"/>
            <a:chExt cx="6021149" cy="742266"/>
          </a:xfrm>
        </p:grpSpPr>
        <p:sp>
          <p:nvSpPr>
            <p:cNvPr id="12" name="Right Arrow 11"/>
            <p:cNvSpPr/>
            <p:nvPr/>
          </p:nvSpPr>
          <p:spPr>
            <a:xfrm rot="1006890">
              <a:off x="1879173" y="3563171"/>
              <a:ext cx="6021149" cy="594696"/>
            </a:xfrm>
            <a:prstGeom prst="rightArrow">
              <a:avLst/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balanced" dir="t"/>
            </a:scene3d>
            <a:sp3d prstMaterial="translucentPowder">
              <a:bevelT w="698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Content Placeholder 2"/>
            <p:cNvSpPr txBox="1">
              <a:spLocks/>
            </p:cNvSpPr>
            <p:nvPr/>
          </p:nvSpPr>
          <p:spPr bwMode="auto">
            <a:xfrm rot="1003007">
              <a:off x="4041928" y="3931010"/>
              <a:ext cx="3127593" cy="3744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ct val="50000"/>
                </a:spcBef>
                <a:buNone/>
              </a:pPr>
              <a:r>
                <a:rPr lang="en-GB" sz="1400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Typically 500  feet per minute </a:t>
              </a:r>
            </a:p>
          </p:txBody>
        </p:sp>
      </p:grpSp>
      <p:sp>
        <p:nvSpPr>
          <p:cNvPr id="13" name="Right Arrow 12"/>
          <p:cNvSpPr/>
          <p:nvPr/>
        </p:nvSpPr>
        <p:spPr>
          <a:xfrm rot="1624514">
            <a:off x="1837956" y="3406065"/>
            <a:ext cx="3943296" cy="594696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balanced" dir="t"/>
          </a:scene3d>
          <a:sp3d prstMaterial="translucentPowder">
            <a:bevelT w="6985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ounded Rectangle 30"/>
          <p:cNvSpPr/>
          <p:nvPr/>
        </p:nvSpPr>
        <p:spPr>
          <a:xfrm>
            <a:off x="7905328" y="3983513"/>
            <a:ext cx="1800200" cy="1173448"/>
          </a:xfrm>
          <a:prstGeom prst="roundRect">
            <a:avLst/>
          </a:prstGeom>
          <a:solidFill>
            <a:srgbClr val="FF0000">
              <a:alpha val="5098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520" y="836712"/>
            <a:ext cx="8509098" cy="1440160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In a glide different airspeeds will give different descent performance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Theory – Effect of Airspeed on Glide Performance</a:t>
            </a:r>
            <a:endParaRPr lang="en-GB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7617296" y="2708689"/>
            <a:ext cx="0" cy="2140421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2039278" y="2711066"/>
            <a:ext cx="5578018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7617296" y="4858491"/>
            <a:ext cx="262277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6360018" y="6512865"/>
            <a:ext cx="1519555" cy="1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ontent Placeholder 2"/>
          <p:cNvSpPr txBox="1">
            <a:spLocks/>
          </p:cNvSpPr>
          <p:nvPr/>
        </p:nvSpPr>
        <p:spPr bwMode="auto">
          <a:xfrm>
            <a:off x="7944787" y="4013504"/>
            <a:ext cx="1832749" cy="112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Best Glide</a:t>
            </a:r>
          </a:p>
          <a:p>
            <a:pPr marL="0" indent="0">
              <a:buNone/>
            </a:pPr>
            <a:r>
              <a:rPr lang="en-GB" sz="16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68 mph EV-97</a:t>
            </a:r>
          </a:p>
          <a:p>
            <a:pPr marL="0" indent="0">
              <a:buNone/>
            </a:pPr>
            <a:r>
              <a:rPr lang="en-GB" sz="16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58 KTS C42</a:t>
            </a:r>
          </a:p>
          <a:p>
            <a:pPr marL="0" indent="0">
              <a:buFont typeface="Arial" charset="0"/>
              <a:buNone/>
            </a:pPr>
            <a:endParaRPr lang="en-GB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7905328" y="5567689"/>
            <a:ext cx="1800200" cy="1173448"/>
          </a:xfrm>
          <a:prstGeom prst="roundRect">
            <a:avLst/>
          </a:prstGeom>
          <a:solidFill>
            <a:schemeClr val="accent4">
              <a:lumMod val="75000"/>
              <a:alpha val="5098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Content Placeholder 2"/>
          <p:cNvSpPr txBox="1">
            <a:spLocks/>
          </p:cNvSpPr>
          <p:nvPr/>
        </p:nvSpPr>
        <p:spPr bwMode="auto">
          <a:xfrm>
            <a:off x="7992887" y="5711705"/>
            <a:ext cx="1856657" cy="95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Typical descent</a:t>
            </a:r>
          </a:p>
          <a:p>
            <a:pPr marL="0" indent="0">
              <a:buNone/>
            </a:pPr>
            <a:r>
              <a:rPr lang="en-GB" sz="16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80 mph EV-97</a:t>
            </a:r>
          </a:p>
          <a:p>
            <a:pPr marL="0" indent="0">
              <a:buNone/>
            </a:pPr>
            <a:r>
              <a:rPr lang="en-GB" sz="16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70 KTS C42</a:t>
            </a:r>
          </a:p>
          <a:p>
            <a:pPr marL="0" indent="0">
              <a:buFont typeface="Arial" charset="0"/>
              <a:buNone/>
            </a:pPr>
            <a:endParaRPr lang="en-GB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529064" y="2708689"/>
            <a:ext cx="0" cy="1852011"/>
          </a:xfrm>
          <a:prstGeom prst="line">
            <a:avLst/>
          </a:prstGeom>
          <a:ln w="28575">
            <a:solidFill>
              <a:srgbClr val="558ED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648744" y="4550480"/>
            <a:ext cx="2881194" cy="0"/>
          </a:xfrm>
          <a:prstGeom prst="line">
            <a:avLst/>
          </a:prstGeom>
          <a:ln w="28575">
            <a:solidFill>
              <a:srgbClr val="558ED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848544" y="3973976"/>
            <a:ext cx="1800200" cy="1173448"/>
          </a:xfrm>
          <a:prstGeom prst="roundRect">
            <a:avLst/>
          </a:prstGeom>
          <a:solidFill>
            <a:schemeClr val="accent1">
              <a:lumMod val="75000"/>
              <a:alpha val="5098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Content Placeholder 2"/>
          <p:cNvSpPr txBox="1">
            <a:spLocks/>
          </p:cNvSpPr>
          <p:nvPr/>
        </p:nvSpPr>
        <p:spPr bwMode="auto">
          <a:xfrm>
            <a:off x="906828" y="4004833"/>
            <a:ext cx="1832749" cy="112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Min Sink</a:t>
            </a:r>
            <a:endParaRPr lang="en-GB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>
              <a:buNone/>
            </a:pPr>
            <a:r>
              <a:rPr lang="en-GB" sz="16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60 mph EV-97</a:t>
            </a:r>
          </a:p>
          <a:p>
            <a:pPr marL="0" indent="0">
              <a:buNone/>
            </a:pPr>
            <a:r>
              <a:rPr lang="en-GB" sz="16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45 KTS C42</a:t>
            </a:r>
          </a:p>
        </p:txBody>
      </p:sp>
      <p:grpSp>
        <p:nvGrpSpPr>
          <p:cNvPr id="49" name="Group 48"/>
          <p:cNvGrpSpPr/>
          <p:nvPr/>
        </p:nvGrpSpPr>
        <p:grpSpPr>
          <a:xfrm rot="355707">
            <a:off x="1294020" y="4355096"/>
            <a:ext cx="5698739" cy="1102823"/>
            <a:chOff x="1435065" y="4232558"/>
            <a:chExt cx="5698739" cy="1102823"/>
          </a:xfrm>
        </p:grpSpPr>
        <p:sp>
          <p:nvSpPr>
            <p:cNvPr id="10" name="Right Arrow 9"/>
            <p:cNvSpPr/>
            <p:nvPr/>
          </p:nvSpPr>
          <p:spPr>
            <a:xfrm rot="2086583">
              <a:off x="1435065" y="4232558"/>
              <a:ext cx="5698739" cy="594696"/>
            </a:xfrm>
            <a:prstGeom prst="rightArrow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scene3d>
              <a:camera prst="orthographicFront"/>
              <a:lightRig rig="balanced" dir="t"/>
            </a:scene3d>
            <a:sp3d prstMaterial="translucentPowder">
              <a:bevelT w="698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Content Placeholder 2"/>
            <p:cNvSpPr txBox="1">
              <a:spLocks/>
            </p:cNvSpPr>
            <p:nvPr/>
          </p:nvSpPr>
          <p:spPr bwMode="auto">
            <a:xfrm rot="2075066">
              <a:off x="3406813" y="4919409"/>
              <a:ext cx="3351178" cy="4159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ct val="50000"/>
                </a:spcBef>
                <a:buNone/>
              </a:pPr>
              <a:r>
                <a:rPr lang="en-GB" sz="1400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Typically 1000  feet per minute </a:t>
              </a:r>
            </a:p>
          </p:txBody>
        </p:sp>
      </p:grpSp>
      <p:sp>
        <p:nvSpPr>
          <p:cNvPr id="45" name="Content Placeholder 2"/>
          <p:cNvSpPr txBox="1">
            <a:spLocks/>
          </p:cNvSpPr>
          <p:nvPr/>
        </p:nvSpPr>
        <p:spPr bwMode="auto">
          <a:xfrm rot="1640424">
            <a:off x="2711392" y="3786762"/>
            <a:ext cx="3127593" cy="374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GB" sz="1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Typically 400  feet per minute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45932">
            <a:off x="375681" y="2061422"/>
            <a:ext cx="2325535" cy="9672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275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1" grpId="0" animBg="1"/>
      <p:bldP spid="30" grpId="0"/>
      <p:bldP spid="32" grpId="0" animBg="1"/>
      <p:bldP spid="33" grpId="0"/>
      <p:bldP spid="41" grpId="0" animBg="1"/>
      <p:bldP spid="42" grpId="0"/>
      <p:bldP spid="4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519" y="836712"/>
            <a:ext cx="9145017" cy="5544616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Consult aircraft POH as effects vary with type</a:t>
            </a:r>
          </a:p>
          <a:p>
            <a:pPr lvl="1"/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Small deflection may improve climb angle </a:t>
            </a:r>
            <a:r>
              <a:rPr lang="en-GB" i="1" dirty="0">
                <a:solidFill>
                  <a:srgbClr val="FF0000"/>
                </a:solidFill>
              </a:rPr>
              <a:t>(</a:t>
            </a:r>
            <a:r>
              <a:rPr lang="en-GB" i="1" dirty="0" err="1">
                <a:solidFill>
                  <a:srgbClr val="FF0000"/>
                </a:solidFill>
              </a:rPr>
              <a:t>ie</a:t>
            </a:r>
            <a:r>
              <a:rPr lang="en-GB" i="1" dirty="0">
                <a:solidFill>
                  <a:srgbClr val="FF0000"/>
                </a:solidFill>
              </a:rPr>
              <a:t> C42)</a:t>
            </a:r>
            <a:r>
              <a:rPr lang="en-GB" dirty="0">
                <a:solidFill>
                  <a:srgbClr val="FF0000"/>
                </a:solidFill>
              </a:rPr>
              <a:t>,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but not rate </a:t>
            </a:r>
          </a:p>
          <a:p>
            <a:pPr lvl="1"/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Large deflection will degrade climb performance markedly</a:t>
            </a:r>
          </a:p>
          <a:p>
            <a:pPr lvl="1"/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Lower pitch attitude is required to maintain airspeed</a:t>
            </a:r>
          </a:p>
          <a:p>
            <a:pPr lvl="1"/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Flaps create same lift at lower speed </a:t>
            </a:r>
          </a:p>
          <a:p>
            <a:pPr lvl="1"/>
            <a:r>
              <a:rPr lang="en-GB" b="1" dirty="0">
                <a:solidFill>
                  <a:srgbClr val="FF0000"/>
                </a:solidFill>
              </a:rPr>
              <a:t>Stall speed reduces</a:t>
            </a:r>
          </a:p>
          <a:p>
            <a:pPr lvl="1"/>
            <a:r>
              <a:rPr lang="en-GB" b="1" dirty="0">
                <a:solidFill>
                  <a:srgbClr val="FF0000"/>
                </a:solidFill>
              </a:rPr>
              <a:t>Allows safer flight at slower airspeed</a:t>
            </a:r>
          </a:p>
          <a:p>
            <a:pPr lvl="1"/>
            <a:endParaRPr lang="en-GB" b="1" dirty="0">
              <a:solidFill>
                <a:srgbClr val="FF0000"/>
              </a:solidFill>
            </a:endParaRPr>
          </a:p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Use small deflection for take off </a:t>
            </a:r>
          </a:p>
          <a:p>
            <a:pPr lvl="1"/>
            <a:r>
              <a:rPr lang="en-GB" b="1" dirty="0">
                <a:solidFill>
                  <a:srgbClr val="FF0000"/>
                </a:solidFill>
              </a:rPr>
              <a:t>Allows lower rotation speed and shorter take off distance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Theory – Effect of Flaps on Climb Performance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08392">
            <a:off x="7048914" y="3523866"/>
            <a:ext cx="2325535" cy="9672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8952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520" y="1556792"/>
            <a:ext cx="2592288" cy="432048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LIFT = WEIGHT</a:t>
            </a:r>
            <a:endParaRPr lang="en-GB" sz="180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sz="180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sz="180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marL="457200" lvl="1" indent="0">
              <a:spcBef>
                <a:spcPct val="50000"/>
              </a:spcBef>
              <a:buNone/>
            </a:pPr>
            <a:endParaRPr lang="en-GB" sz="1600" b="1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sz="1600" b="1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Theory – Forces in Level Flight</a:t>
            </a:r>
            <a:endParaRPr lang="en-GB" dirty="0"/>
          </a:p>
        </p:txBody>
      </p:sp>
      <p:grpSp>
        <p:nvGrpSpPr>
          <p:cNvPr id="29" name="Group 28"/>
          <p:cNvGrpSpPr/>
          <p:nvPr/>
        </p:nvGrpSpPr>
        <p:grpSpPr>
          <a:xfrm>
            <a:off x="6825208" y="3433645"/>
            <a:ext cx="1440160" cy="596690"/>
            <a:chOff x="7041232" y="3433646"/>
            <a:chExt cx="1440160" cy="596690"/>
          </a:xfrm>
        </p:grpSpPr>
        <p:sp>
          <p:nvSpPr>
            <p:cNvPr id="2" name="Right Arrow 1"/>
            <p:cNvSpPr/>
            <p:nvPr/>
          </p:nvSpPr>
          <p:spPr>
            <a:xfrm>
              <a:off x="7041232" y="3433646"/>
              <a:ext cx="1440160" cy="596690"/>
            </a:xfrm>
            <a:prstGeom prst="rightArrow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scene3d>
              <a:camera prst="orthographicFront"/>
              <a:lightRig rig="balanced" dir="t"/>
            </a:scene3d>
            <a:sp3d prstMaterial="translucentPowder">
              <a:bevelT w="698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 Box 130"/>
            <p:cNvSpPr txBox="1">
              <a:spLocks noChangeArrowheads="1"/>
            </p:cNvSpPr>
            <p:nvPr/>
          </p:nvSpPr>
          <p:spPr bwMode="auto">
            <a:xfrm>
              <a:off x="7329264" y="3602663"/>
              <a:ext cx="105932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GB" sz="1400" b="1" dirty="0">
                  <a:solidFill>
                    <a:schemeClr val="bg1"/>
                  </a:solidFill>
                </a:rPr>
                <a:t>THRUST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640632" y="3446157"/>
            <a:ext cx="1872207" cy="596690"/>
            <a:chOff x="1856656" y="3446158"/>
            <a:chExt cx="1872207" cy="596690"/>
          </a:xfrm>
        </p:grpSpPr>
        <p:sp>
          <p:nvSpPr>
            <p:cNvPr id="17" name="Right Arrow 16"/>
            <p:cNvSpPr/>
            <p:nvPr/>
          </p:nvSpPr>
          <p:spPr>
            <a:xfrm rot="10800000">
              <a:off x="2144688" y="3446158"/>
              <a:ext cx="1584175" cy="596690"/>
            </a:xfrm>
            <a:prstGeom prst="rightArrow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scene3d>
              <a:camera prst="orthographicFront"/>
              <a:lightRig rig="balanced" dir="t"/>
            </a:scene3d>
            <a:sp3d prstMaterial="translucentPowder">
              <a:bevelT w="698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Text Box 130"/>
            <p:cNvSpPr txBox="1">
              <a:spLocks noChangeArrowheads="1"/>
            </p:cNvSpPr>
            <p:nvPr/>
          </p:nvSpPr>
          <p:spPr bwMode="auto">
            <a:xfrm>
              <a:off x="1856656" y="3601174"/>
              <a:ext cx="105932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GB" sz="1400" b="1" dirty="0">
                  <a:solidFill>
                    <a:schemeClr val="bg1"/>
                  </a:solidFill>
                </a:rPr>
                <a:t>DRAG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541752" y="1052736"/>
            <a:ext cx="1347352" cy="2548470"/>
            <a:chOff x="4757776" y="1052737"/>
            <a:chExt cx="1347352" cy="2548470"/>
          </a:xfrm>
        </p:grpSpPr>
        <p:sp>
          <p:nvSpPr>
            <p:cNvPr id="18" name="Right Arrow 17"/>
            <p:cNvSpPr/>
            <p:nvPr/>
          </p:nvSpPr>
          <p:spPr>
            <a:xfrm rot="16200000">
              <a:off x="4286380" y="1782459"/>
              <a:ext cx="2548470" cy="1089026"/>
            </a:xfrm>
            <a:prstGeom prst="rightArrow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scene3d>
              <a:camera prst="orthographicFront"/>
              <a:lightRig rig="balanced" dir="t"/>
            </a:scene3d>
            <a:sp3d prstMaterial="translucentPowder">
              <a:bevelT w="698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 Box 130"/>
            <p:cNvSpPr txBox="1">
              <a:spLocks noChangeArrowheads="1"/>
            </p:cNvSpPr>
            <p:nvPr/>
          </p:nvSpPr>
          <p:spPr bwMode="auto">
            <a:xfrm>
              <a:off x="4757776" y="1349207"/>
              <a:ext cx="105932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GB" sz="1400" b="1" dirty="0">
                  <a:solidFill>
                    <a:schemeClr val="bg1"/>
                  </a:solidFill>
                </a:rPr>
                <a:t>LIFT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736976" y="3904871"/>
            <a:ext cx="1152128" cy="2548464"/>
            <a:chOff x="4953000" y="3904872"/>
            <a:chExt cx="1152128" cy="2548464"/>
          </a:xfrm>
        </p:grpSpPr>
        <p:sp>
          <p:nvSpPr>
            <p:cNvPr id="20" name="Right Arrow 19"/>
            <p:cNvSpPr/>
            <p:nvPr/>
          </p:nvSpPr>
          <p:spPr>
            <a:xfrm rot="5400000">
              <a:off x="4286383" y="4634591"/>
              <a:ext cx="2548464" cy="1089026"/>
            </a:xfrm>
            <a:prstGeom prst="rightArrow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scene3d>
              <a:camera prst="orthographicFront"/>
              <a:lightRig rig="balanced" dir="t"/>
            </a:scene3d>
            <a:sp3d prstMaterial="translucentPowder">
              <a:bevelT w="698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Text Box 130"/>
            <p:cNvSpPr txBox="1">
              <a:spLocks noChangeArrowheads="1"/>
            </p:cNvSpPr>
            <p:nvPr/>
          </p:nvSpPr>
          <p:spPr bwMode="auto">
            <a:xfrm>
              <a:off x="4953000" y="5877272"/>
              <a:ext cx="105932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GB" sz="1400" b="1" dirty="0">
                  <a:solidFill>
                    <a:schemeClr val="bg1"/>
                  </a:solidFill>
                </a:rPr>
                <a:t>WEIGHT</a:t>
              </a: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03731">
            <a:off x="2608183" y="2669742"/>
            <a:ext cx="4789380" cy="19920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632520" y="2060848"/>
            <a:ext cx="259228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3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THRUST = DRAG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sz="180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sz="180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sz="180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marL="457200" lvl="1" indent="0">
              <a:spcBef>
                <a:spcPct val="50000"/>
              </a:spcBef>
              <a:buFontTx/>
              <a:buNone/>
            </a:pPr>
            <a:endParaRPr lang="en-GB" sz="1600" b="1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sz="1600" b="1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3446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520" y="836712"/>
            <a:ext cx="8509098" cy="5544616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Drag flaps (large deflections) are often used for approach and landing</a:t>
            </a:r>
          </a:p>
          <a:p>
            <a:pPr lvl="1"/>
            <a:r>
              <a:rPr lang="en-GB" dirty="0"/>
              <a:t>Lower pitch attitude required to maintain airspeed (this also affords better visibility ahead)</a:t>
            </a:r>
          </a:p>
          <a:p>
            <a:pPr lvl="1"/>
            <a:r>
              <a:rPr lang="en-GB" dirty="0"/>
              <a:t>Higher rate and angle of descent in glide </a:t>
            </a:r>
          </a:p>
          <a:p>
            <a:pPr lvl="1"/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Flaps create same lift at lower speed therefore stall speed reduces </a:t>
            </a:r>
          </a:p>
          <a:p>
            <a:pPr lvl="1"/>
            <a:r>
              <a:rPr lang="en-GB" b="1" dirty="0">
                <a:solidFill>
                  <a:srgbClr val="FF0000"/>
                </a:solidFill>
              </a:rPr>
              <a:t>Allows safer flight at slower airspeed  </a:t>
            </a:r>
          </a:p>
          <a:p>
            <a:pPr lvl="1"/>
            <a:endParaRPr lang="en-GB" b="1" dirty="0">
              <a:solidFill>
                <a:srgbClr val="FF0000"/>
              </a:solidFill>
            </a:endParaRPr>
          </a:p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Use large deflection for landing</a:t>
            </a:r>
          </a:p>
          <a:p>
            <a:pPr lvl="1"/>
            <a:r>
              <a:rPr lang="en-GB" b="1" dirty="0">
                <a:solidFill>
                  <a:srgbClr val="FF0000"/>
                </a:solidFill>
              </a:rPr>
              <a:t>Allows reduction in landing speed and landing distance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Theory – Effect of Flaps on Descent Performance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21159">
            <a:off x="7059856" y="4252213"/>
            <a:ext cx="2325535" cy="9672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17757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-1876966" y="1124744"/>
            <a:ext cx="11582494" cy="5298398"/>
            <a:chOff x="-2024679" y="1248319"/>
            <a:chExt cx="11582494" cy="5298398"/>
          </a:xfrm>
        </p:grpSpPr>
        <p:grpSp>
          <p:nvGrpSpPr>
            <p:cNvPr id="16" name="Group 15"/>
            <p:cNvGrpSpPr/>
            <p:nvPr/>
          </p:nvGrpSpPr>
          <p:grpSpPr>
            <a:xfrm>
              <a:off x="-2024679" y="1248319"/>
              <a:ext cx="11582494" cy="5298398"/>
              <a:chOff x="-2140813" y="1238136"/>
              <a:chExt cx="11582494" cy="5298398"/>
            </a:xfrm>
          </p:grpSpPr>
          <p:sp>
            <p:nvSpPr>
              <p:cNvPr id="12" name="Right Arrow 11"/>
              <p:cNvSpPr/>
              <p:nvPr/>
            </p:nvSpPr>
            <p:spPr>
              <a:xfrm rot="1030455">
                <a:off x="-1327213" y="1238136"/>
                <a:ext cx="9888100" cy="836913"/>
              </a:xfrm>
              <a:prstGeom prst="rightArrow">
                <a:avLst>
                  <a:gd name="adj1" fmla="val 50000"/>
                  <a:gd name="adj2" fmla="val 126514"/>
                </a:avLst>
              </a:prstGeom>
              <a:solidFill>
                <a:schemeClr val="tx2">
                  <a:lumMod val="60000"/>
                  <a:lumOff val="40000"/>
                  <a:alpha val="4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" name="Right Arrow 5"/>
              <p:cNvSpPr/>
              <p:nvPr/>
            </p:nvSpPr>
            <p:spPr>
              <a:xfrm rot="1383684">
                <a:off x="-1689055" y="1777858"/>
                <a:ext cx="9944259" cy="836913"/>
              </a:xfrm>
              <a:prstGeom prst="rightArrow">
                <a:avLst>
                  <a:gd name="adj1" fmla="val 50000"/>
                  <a:gd name="adj2" fmla="val 126514"/>
                </a:avLst>
              </a:prstGeom>
              <a:solidFill>
                <a:schemeClr val="accent1">
                  <a:lumMod val="60000"/>
                  <a:lumOff val="40000"/>
                  <a:alpha val="4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" name="Right Arrow 9"/>
              <p:cNvSpPr/>
              <p:nvPr/>
            </p:nvSpPr>
            <p:spPr>
              <a:xfrm rot="1785320">
                <a:off x="-1760839" y="2335402"/>
                <a:ext cx="9676092" cy="836913"/>
              </a:xfrm>
              <a:prstGeom prst="rightArrow">
                <a:avLst>
                  <a:gd name="adj1" fmla="val 50000"/>
                  <a:gd name="adj2" fmla="val 126514"/>
                </a:avLst>
              </a:prstGeom>
              <a:solidFill>
                <a:schemeClr val="accent4">
                  <a:lumMod val="60000"/>
                  <a:lumOff val="40000"/>
                  <a:alpha val="4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Right Arrow 10"/>
              <p:cNvSpPr/>
              <p:nvPr/>
            </p:nvSpPr>
            <p:spPr>
              <a:xfrm rot="2257803">
                <a:off x="-2140813" y="2856990"/>
                <a:ext cx="9686503" cy="836913"/>
              </a:xfrm>
              <a:prstGeom prst="rightArrow">
                <a:avLst>
                  <a:gd name="adj1" fmla="val 50000"/>
                  <a:gd name="adj2" fmla="val 126514"/>
                </a:avLst>
              </a:prstGeom>
              <a:solidFill>
                <a:schemeClr val="accent2">
                  <a:lumMod val="60000"/>
                  <a:lumOff val="40000"/>
                  <a:alpha val="4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64267">
                <a:off x="7116146" y="2562301"/>
                <a:ext cx="2325535" cy="967238"/>
              </a:xfrm>
              <a:prstGeom prst="rect">
                <a:avLst/>
              </a:prstGeom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788871">
                <a:off x="6051916" y="4648984"/>
                <a:ext cx="2325535" cy="967238"/>
              </a:xfrm>
              <a:prstGeom prst="rect">
                <a:avLst/>
              </a:prstGeom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431615">
                <a:off x="6616278" y="3606739"/>
                <a:ext cx="2325535" cy="967238"/>
              </a:xfrm>
              <a:prstGeom prst="rect">
                <a:avLst/>
              </a:prstGeom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977218">
                <a:off x="5315657" y="5569296"/>
                <a:ext cx="2325535" cy="967238"/>
              </a:xfrm>
              <a:prstGeom prst="rect">
                <a:avLst/>
              </a:prstGeom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</p:grpSp>
        <p:sp>
          <p:nvSpPr>
            <p:cNvPr id="7" name="Content Placeholder 2"/>
            <p:cNvSpPr txBox="1">
              <a:spLocks/>
            </p:cNvSpPr>
            <p:nvPr/>
          </p:nvSpPr>
          <p:spPr bwMode="auto">
            <a:xfrm rot="1291367">
              <a:off x="2136222" y="1939652"/>
              <a:ext cx="2234752" cy="505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3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1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r>
                <a:rPr lang="en-GB" sz="1800" b="1" baseline="30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st</a:t>
              </a:r>
              <a:r>
                <a:rPr lang="en-GB" sz="1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Stage  - 60mph </a:t>
              </a:r>
            </a:p>
          </p:txBody>
        </p:sp>
        <p:sp>
          <p:nvSpPr>
            <p:cNvPr id="17" name="Content Placeholder 2"/>
            <p:cNvSpPr txBox="1">
              <a:spLocks/>
            </p:cNvSpPr>
            <p:nvPr/>
          </p:nvSpPr>
          <p:spPr bwMode="auto">
            <a:xfrm rot="1731236">
              <a:off x="1408637" y="2454063"/>
              <a:ext cx="3201862" cy="505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3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1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r>
                <a:rPr lang="en-GB" sz="1800" b="1" baseline="30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nd</a:t>
              </a:r>
              <a:r>
                <a:rPr lang="en-GB" sz="1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Stage - 60mph </a:t>
              </a:r>
            </a:p>
          </p:txBody>
        </p:sp>
        <p:sp>
          <p:nvSpPr>
            <p:cNvPr id="18" name="Content Placeholder 2"/>
            <p:cNvSpPr txBox="1">
              <a:spLocks/>
            </p:cNvSpPr>
            <p:nvPr/>
          </p:nvSpPr>
          <p:spPr bwMode="auto">
            <a:xfrm rot="2149421">
              <a:off x="676102" y="2446224"/>
              <a:ext cx="2624706" cy="505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3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1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r>
                <a:rPr lang="en-GB" sz="1800" b="1" baseline="30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rd</a:t>
              </a:r>
              <a:r>
                <a:rPr lang="en-GB" sz="1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Stage - 60mph 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Theory – Effect of Flaps on Descent Performance</a:t>
            </a:r>
            <a:endParaRPr lang="en-GB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 rot="972733">
            <a:off x="2602823" y="1325770"/>
            <a:ext cx="2234752" cy="50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3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en-GB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flaps - 60mph </a:t>
            </a:r>
          </a:p>
        </p:txBody>
      </p:sp>
    </p:spTree>
    <p:extLst>
      <p:ext uri="{BB962C8B-B14F-4D97-AF65-F5344CB8AC3E}">
        <p14:creationId xmlns:p14="http://schemas.microsoft.com/office/powerpoint/2010/main" val="14902258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9382" y="1265384"/>
            <a:ext cx="5724636" cy="510716"/>
          </a:xfrm>
        </p:spPr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Power – Increase power and balance with rudder</a:t>
            </a:r>
          </a:p>
          <a:p>
            <a:pPr lvl="1">
              <a:spcBef>
                <a:spcPct val="50000"/>
              </a:spcBef>
            </a:pPr>
            <a:endParaRPr lang="en-GB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endParaRPr lang="en-GB" sz="2000" spc="-130" dirty="0"/>
          </a:p>
        </p:txBody>
      </p:sp>
      <p:grpSp>
        <p:nvGrpSpPr>
          <p:cNvPr id="63" name="Group 62"/>
          <p:cNvGrpSpPr/>
          <p:nvPr/>
        </p:nvGrpSpPr>
        <p:grpSpPr>
          <a:xfrm>
            <a:off x="749397" y="1124744"/>
            <a:ext cx="8668099" cy="1299427"/>
            <a:chOff x="749397" y="1412776"/>
            <a:chExt cx="6857291" cy="1433500"/>
          </a:xfrm>
        </p:grpSpPr>
        <p:sp>
          <p:nvSpPr>
            <p:cNvPr id="4" name="Rounded Rectangle 3"/>
            <p:cNvSpPr/>
            <p:nvPr/>
          </p:nvSpPr>
          <p:spPr>
            <a:xfrm>
              <a:off x="749397" y="1412776"/>
              <a:ext cx="6857291" cy="1433500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Content Placeholder 2"/>
            <p:cNvSpPr txBox="1">
              <a:spLocks/>
            </p:cNvSpPr>
            <p:nvPr/>
          </p:nvSpPr>
          <p:spPr bwMode="auto">
            <a:xfrm>
              <a:off x="6756898" y="1416399"/>
              <a:ext cx="788390" cy="1091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ct val="50000"/>
                </a:spcBef>
                <a:buFont typeface="Arial" charset="0"/>
                <a:buNone/>
              </a:pPr>
              <a:r>
                <a:rPr lang="en-GB" sz="7200" b="1" spc="-13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Wingdings" pitchFamily="2" charset="2"/>
                </a:rPr>
                <a:t>+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920552" y="1193376"/>
            <a:ext cx="548830" cy="548830"/>
            <a:chOff x="920552" y="1550132"/>
            <a:chExt cx="548830" cy="548830"/>
          </a:xfrm>
        </p:grpSpPr>
        <p:sp>
          <p:nvSpPr>
            <p:cNvPr id="11" name="Oval 10"/>
            <p:cNvSpPr/>
            <p:nvPr/>
          </p:nvSpPr>
          <p:spPr>
            <a:xfrm>
              <a:off x="920552" y="1550132"/>
              <a:ext cx="548830" cy="5488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Content Placeholder 2"/>
            <p:cNvSpPr txBox="1">
              <a:spLocks/>
            </p:cNvSpPr>
            <p:nvPr/>
          </p:nvSpPr>
          <p:spPr bwMode="auto">
            <a:xfrm>
              <a:off x="992560" y="1550132"/>
              <a:ext cx="396044" cy="504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3200" b="1" dirty="0">
                  <a:solidFill>
                    <a:schemeClr val="bg1"/>
                  </a:solidFill>
                </a:rPr>
                <a:t>P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931970" y="1841447"/>
            <a:ext cx="548830" cy="548831"/>
            <a:chOff x="931970" y="2198203"/>
            <a:chExt cx="548830" cy="548831"/>
          </a:xfrm>
        </p:grpSpPr>
        <p:sp>
          <p:nvSpPr>
            <p:cNvPr id="41" name="Oval 40"/>
            <p:cNvSpPr/>
            <p:nvPr/>
          </p:nvSpPr>
          <p:spPr>
            <a:xfrm>
              <a:off x="931970" y="2198204"/>
              <a:ext cx="548830" cy="5488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Content Placeholder 2"/>
            <p:cNvSpPr txBox="1">
              <a:spLocks/>
            </p:cNvSpPr>
            <p:nvPr/>
          </p:nvSpPr>
          <p:spPr bwMode="auto">
            <a:xfrm>
              <a:off x="992560" y="2198203"/>
              <a:ext cx="396044" cy="504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3200" b="1" dirty="0">
                  <a:solidFill>
                    <a:schemeClr val="bg1"/>
                  </a:solidFill>
                </a:rPr>
                <a:t>A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Go Around – </a:t>
            </a:r>
            <a:r>
              <a:rPr lang="en-GB" sz="3200" dirty="0">
                <a:solidFill>
                  <a:srgbClr val="FF0000"/>
                </a:solidFill>
              </a:rPr>
              <a:t>WHY?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920552" y="5517232"/>
            <a:ext cx="7704856" cy="582724"/>
            <a:chOff x="920552" y="2846276"/>
            <a:chExt cx="7704856" cy="582724"/>
          </a:xfrm>
        </p:grpSpPr>
        <p:sp>
          <p:nvSpPr>
            <p:cNvPr id="21" name="Content Placeholder 2"/>
            <p:cNvSpPr txBox="1">
              <a:spLocks/>
            </p:cNvSpPr>
            <p:nvPr/>
          </p:nvSpPr>
          <p:spPr bwMode="auto">
            <a:xfrm>
              <a:off x="1496163" y="2918284"/>
              <a:ext cx="7129245" cy="5107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ct val="50000"/>
                </a:spcBef>
                <a:buFont typeface="Arial" charset="0"/>
                <a:buNone/>
              </a:pPr>
              <a:r>
                <a:rPr lang="en-GB" sz="2000" spc="-130" dirty="0">
                  <a:solidFill>
                    <a:schemeClr val="tx1">
                      <a:lumMod val="85000"/>
                      <a:lumOff val="15000"/>
                    </a:schemeClr>
                  </a:solidFill>
                  <a:sym typeface="Wingdings" pitchFamily="2" charset="2"/>
                </a:rPr>
                <a:t>Trim – Adjust attitude to achieve correct airspeed and trim </a:t>
              </a:r>
            </a:p>
          </p:txBody>
        </p:sp>
        <p:grpSp>
          <p:nvGrpSpPr>
            <p:cNvPr id="43" name="Group 42"/>
            <p:cNvGrpSpPr/>
            <p:nvPr/>
          </p:nvGrpSpPr>
          <p:grpSpPr>
            <a:xfrm>
              <a:off x="920552" y="2846276"/>
              <a:ext cx="548830" cy="548830"/>
              <a:chOff x="920552" y="1052736"/>
              <a:chExt cx="548830" cy="548830"/>
            </a:xfrm>
          </p:grpSpPr>
          <p:sp>
            <p:nvSpPr>
              <p:cNvPr id="44" name="Oval 43"/>
              <p:cNvSpPr/>
              <p:nvPr/>
            </p:nvSpPr>
            <p:spPr>
              <a:xfrm>
                <a:off x="920552" y="1052736"/>
                <a:ext cx="548830" cy="54883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Content Placeholder 2"/>
              <p:cNvSpPr txBox="1">
                <a:spLocks/>
              </p:cNvSpPr>
              <p:nvPr/>
            </p:nvSpPr>
            <p:spPr bwMode="auto">
              <a:xfrm>
                <a:off x="992560" y="1052736"/>
                <a:ext cx="396044" cy="5040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Blip>
                    <a:blip r:embed="rId2"/>
                  </a:buBlip>
                  <a:defRPr sz="2400" kern="1200">
                    <a:solidFill>
                      <a:srgbClr val="292929"/>
                    </a:solidFill>
                    <a:latin typeface="Trebuchet MS" pitchFamily="34" charset="0"/>
                    <a:ea typeface="ＭＳ Ｐゴシック" pitchFamily="24" charset="-128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kern="1200">
                    <a:solidFill>
                      <a:srgbClr val="292929"/>
                    </a:solidFill>
                    <a:latin typeface="Trebuchet MS" pitchFamily="34" charset="0"/>
                    <a:ea typeface="ＭＳ Ｐゴシック" pitchFamily="24" charset="-128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kern="1200">
                    <a:solidFill>
                      <a:srgbClr val="292929"/>
                    </a:solidFill>
                    <a:latin typeface="Trebuchet MS" pitchFamily="34" charset="0"/>
                    <a:ea typeface="ＭＳ Ｐゴシック" pitchFamily="24" charset="-128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kern="1200">
                    <a:solidFill>
                      <a:srgbClr val="292929"/>
                    </a:solidFill>
                    <a:latin typeface="Trebuchet MS" pitchFamily="34" charset="0"/>
                    <a:ea typeface="ＭＳ Ｐゴシック" pitchFamily="24" charset="-128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kern="1200">
                    <a:solidFill>
                      <a:srgbClr val="292929"/>
                    </a:solidFill>
                    <a:latin typeface="Trebuchet MS" pitchFamily="34" charset="0"/>
                    <a:ea typeface="ＭＳ Ｐゴシック" pitchFamily="24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charset="0"/>
                  <a:buNone/>
                </a:pPr>
                <a:r>
                  <a:rPr lang="en-GB" sz="3200" b="1" dirty="0">
                    <a:solidFill>
                      <a:schemeClr val="bg1"/>
                    </a:solidFill>
                  </a:rPr>
                  <a:t>T</a:t>
                </a:r>
              </a:p>
            </p:txBody>
          </p:sp>
        </p:grpSp>
      </p:grpSp>
      <p:grpSp>
        <p:nvGrpSpPr>
          <p:cNvPr id="65" name="Group 64"/>
          <p:cNvGrpSpPr/>
          <p:nvPr/>
        </p:nvGrpSpPr>
        <p:grpSpPr>
          <a:xfrm>
            <a:off x="1614758" y="-2110792"/>
            <a:ext cx="7979677" cy="7916056"/>
            <a:chOff x="1614758" y="-1605668"/>
            <a:chExt cx="7979677" cy="7916056"/>
          </a:xfrm>
        </p:grpSpPr>
        <p:sp>
          <p:nvSpPr>
            <p:cNvPr id="25" name="Block Arc 24"/>
            <p:cNvSpPr/>
            <p:nvPr/>
          </p:nvSpPr>
          <p:spPr>
            <a:xfrm rot="1379633">
              <a:off x="1614758" y="-1605668"/>
              <a:ext cx="7979677" cy="7758016"/>
            </a:xfrm>
            <a:prstGeom prst="blockArc">
              <a:avLst>
                <a:gd name="adj1" fmla="val 3589159"/>
                <a:gd name="adj2" fmla="val 5460818"/>
                <a:gd name="adj3" fmla="val 5449"/>
              </a:avLst>
            </a:prstGeom>
            <a:solidFill>
              <a:srgbClr val="376092">
                <a:alpha val="40000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6" name="Right Arrow 25"/>
            <p:cNvSpPr/>
            <p:nvPr/>
          </p:nvSpPr>
          <p:spPr>
            <a:xfrm rot="21207194">
              <a:off x="6176075" y="5307100"/>
              <a:ext cx="3394474" cy="836913"/>
            </a:xfrm>
            <a:prstGeom prst="rightArrow">
              <a:avLst>
                <a:gd name="adj1" fmla="val 50000"/>
                <a:gd name="adj2" fmla="val 126514"/>
              </a:avLst>
            </a:prstGeom>
            <a:solidFill>
              <a:srgbClr val="376092">
                <a:alpha val="40000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445025">
              <a:off x="5113357" y="5343150"/>
              <a:ext cx="2325535" cy="9672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34" name="Content Placeholder 2"/>
            <p:cNvSpPr txBox="1">
              <a:spLocks/>
            </p:cNvSpPr>
            <p:nvPr/>
          </p:nvSpPr>
          <p:spPr bwMode="auto">
            <a:xfrm rot="21183580">
              <a:off x="7604849" y="5505610"/>
              <a:ext cx="1296438" cy="505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1000" b="1" dirty="0">
                  <a:solidFill>
                    <a:schemeClr val="bg1"/>
                  </a:solidFill>
                </a:rPr>
                <a:t>EV-97 60 MPH</a:t>
              </a:r>
            </a:p>
            <a:p>
              <a:pPr marL="0" indent="0">
                <a:buNone/>
              </a:pPr>
              <a:r>
                <a:rPr lang="en-GB" sz="1000" b="1" dirty="0">
                  <a:solidFill>
                    <a:schemeClr val="bg1"/>
                  </a:solidFill>
                </a:rPr>
                <a:t>C42 55 KTS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36632" y="3261369"/>
            <a:ext cx="3941410" cy="2268012"/>
            <a:chOff x="746990" y="3766493"/>
            <a:chExt cx="3941410" cy="2268012"/>
          </a:xfrm>
        </p:grpSpPr>
        <p:sp>
          <p:nvSpPr>
            <p:cNvPr id="27" name="Rectangle 26"/>
            <p:cNvSpPr/>
            <p:nvPr/>
          </p:nvSpPr>
          <p:spPr>
            <a:xfrm rot="1554286">
              <a:off x="1861209" y="4758210"/>
              <a:ext cx="2827191" cy="432048"/>
            </a:xfrm>
            <a:prstGeom prst="rect">
              <a:avLst/>
            </a:prstGeom>
            <a:solidFill>
              <a:srgbClr val="376092">
                <a:alpha val="40000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08542">
              <a:off x="746990" y="3766493"/>
              <a:ext cx="2325535" cy="9672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46" name="Content Placeholder 2"/>
            <p:cNvSpPr txBox="1">
              <a:spLocks/>
            </p:cNvSpPr>
            <p:nvPr/>
          </p:nvSpPr>
          <p:spPr bwMode="auto">
            <a:xfrm rot="1493924">
              <a:off x="3079470" y="5024178"/>
              <a:ext cx="1296438" cy="1010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1000" b="1" dirty="0">
                  <a:solidFill>
                    <a:schemeClr val="bg1"/>
                  </a:solidFill>
                </a:rPr>
                <a:t>EV-97 60 MPH</a:t>
              </a:r>
            </a:p>
            <a:p>
              <a:pPr marL="0" indent="0">
                <a:buNone/>
              </a:pPr>
              <a:r>
                <a:rPr lang="en-GB" sz="1000" b="1" dirty="0">
                  <a:solidFill>
                    <a:schemeClr val="bg1"/>
                  </a:solidFill>
                </a:rPr>
                <a:t>C42 55 KTS</a:t>
              </a:r>
            </a:p>
          </p:txBody>
        </p:sp>
      </p:grp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1496616" y="1913456"/>
            <a:ext cx="7560840" cy="2555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charset="0"/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Attitude – Raise nose to </a:t>
            </a:r>
            <a:r>
              <a:rPr lang="en-GB" sz="2000" spc="-130" dirty="0">
                <a:solidFill>
                  <a:srgbClr val="FF0000"/>
                </a:solidFill>
                <a:sym typeface="Wingdings" pitchFamily="2" charset="2"/>
              </a:rPr>
              <a:t>shallow</a:t>
            </a: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 climb attitude and hold</a:t>
            </a:r>
          </a:p>
          <a:p>
            <a:pPr marL="0" indent="0">
              <a:spcBef>
                <a:spcPct val="50000"/>
              </a:spcBef>
              <a:buFont typeface="Arial" charset="0"/>
              <a:buNone/>
            </a:pPr>
            <a:endParaRPr lang="en-GB" sz="800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en-GB" spc="-130" dirty="0">
                <a:solidFill>
                  <a:srgbClr val="FF0000"/>
                </a:solidFill>
                <a:sym typeface="Wingdings" pitchFamily="2" charset="2"/>
              </a:rPr>
              <a:t>If flaps are extended nose attitude will need to be lower to maintain airspeed</a:t>
            </a: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en-GB" spc="-130" dirty="0">
                <a:solidFill>
                  <a:schemeClr val="tx1"/>
                </a:solidFill>
                <a:sym typeface="Wingdings" pitchFamily="2" charset="2"/>
              </a:rPr>
              <a:t>Once positive rate of climb  is established retract flaps in stages, managing airspeed with pitch</a:t>
            </a: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en-GB" spc="-130" dirty="0">
                <a:solidFill>
                  <a:srgbClr val="FF0000"/>
                </a:solidFill>
                <a:sym typeface="Wingdings" pitchFamily="2" charset="2"/>
              </a:rPr>
              <a:t>In transition period aircraft may be significantly out of trim</a:t>
            </a: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08130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ight Arrow 25"/>
          <p:cNvSpPr/>
          <p:nvPr/>
        </p:nvSpPr>
        <p:spPr>
          <a:xfrm rot="1383684">
            <a:off x="5905170" y="5401794"/>
            <a:ext cx="3701807" cy="836913"/>
          </a:xfrm>
          <a:prstGeom prst="rightArrow">
            <a:avLst>
              <a:gd name="adj1" fmla="val 50000"/>
              <a:gd name="adj2" fmla="val 126514"/>
            </a:avLst>
          </a:prstGeom>
          <a:solidFill>
            <a:srgbClr val="376092">
              <a:alpha val="40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Content Placeholder 2"/>
          <p:cNvSpPr txBox="1">
            <a:spLocks/>
          </p:cNvSpPr>
          <p:nvPr/>
        </p:nvSpPr>
        <p:spPr bwMode="auto">
          <a:xfrm rot="1383684">
            <a:off x="8024955" y="6018813"/>
            <a:ext cx="1296438" cy="1010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000" b="1" dirty="0">
                <a:solidFill>
                  <a:schemeClr val="bg1"/>
                </a:solidFill>
              </a:rPr>
              <a:t>EV-97 70 MPH</a:t>
            </a:r>
          </a:p>
          <a:p>
            <a:pPr marL="0" indent="0">
              <a:buNone/>
            </a:pPr>
            <a:r>
              <a:rPr lang="en-GB" sz="1000" b="1" dirty="0">
                <a:solidFill>
                  <a:schemeClr val="bg1"/>
                </a:solidFill>
              </a:rPr>
              <a:t>C42 55 KTS</a:t>
            </a:r>
          </a:p>
        </p:txBody>
      </p: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2576736" y="2918285"/>
            <a:ext cx="6096438" cy="772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charset="0"/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Adjust attitude /power to achieve correct airspeed and descent rate, and trim</a:t>
            </a:r>
          </a:p>
          <a:p>
            <a:pPr marL="0" indent="0">
              <a:spcBef>
                <a:spcPct val="50000"/>
              </a:spcBef>
              <a:buFont typeface="Arial" charset="0"/>
              <a:buNone/>
            </a:pPr>
            <a:endParaRPr lang="en-GB" sz="2000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</p:txBody>
      </p:sp>
      <p:sp>
        <p:nvSpPr>
          <p:cNvPr id="37" name="Content Placeholder 2"/>
          <p:cNvSpPr txBox="1">
            <a:spLocks/>
          </p:cNvSpPr>
          <p:nvPr/>
        </p:nvSpPr>
        <p:spPr bwMode="auto">
          <a:xfrm>
            <a:off x="1482705" y="974068"/>
            <a:ext cx="8438847" cy="510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000" spc="-13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9382" y="1222914"/>
            <a:ext cx="7516066" cy="641526"/>
          </a:xfrm>
        </p:spPr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Attitude     Lower nose to descent attitude and hold. </a:t>
            </a:r>
            <a:r>
              <a:rPr lang="en-GB" sz="2000" spc="-130" dirty="0">
                <a:solidFill>
                  <a:srgbClr val="FF0000"/>
                </a:solidFill>
                <a:sym typeface="Wingdings" pitchFamily="2" charset="2"/>
              </a:rPr>
              <a:t>If flaps are extended 	  	   nose attitude will need to be lower to maintain airspeed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1480800" y="1844825"/>
            <a:ext cx="1775208" cy="510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charset="0"/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Power   </a:t>
            </a: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endParaRPr lang="en-GB" sz="2000" spc="-130" dirty="0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2576736" y="1864440"/>
            <a:ext cx="6096438" cy="1053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Reduce as required, use rudder to keep balance. </a:t>
            </a:r>
            <a:r>
              <a:rPr lang="en-GB" sz="2000" spc="-130" dirty="0">
                <a:solidFill>
                  <a:srgbClr val="FF0000"/>
                </a:solidFill>
                <a:sym typeface="Wingdings" pitchFamily="2" charset="2"/>
              </a:rPr>
              <a:t>If large power change, significant adjustment s to rudder and aileron may be required</a:t>
            </a:r>
          </a:p>
          <a:p>
            <a:pPr marL="0" indent="0">
              <a:spcBef>
                <a:spcPct val="50000"/>
              </a:spcBef>
              <a:buFont typeface="Arial" charset="0"/>
              <a:buNone/>
            </a:pPr>
            <a:endParaRPr lang="en-GB" sz="2000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1496616" y="2918284"/>
            <a:ext cx="864095" cy="8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charset="0"/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Trim </a:t>
            </a:r>
          </a:p>
          <a:p>
            <a:pPr marL="0" indent="0">
              <a:spcBef>
                <a:spcPct val="50000"/>
              </a:spcBef>
              <a:buFont typeface="Arial" charset="0"/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06614" y="4718107"/>
            <a:ext cx="3536305" cy="1091971"/>
            <a:chOff x="306614" y="3745288"/>
            <a:chExt cx="3536305" cy="1091971"/>
          </a:xfrm>
        </p:grpSpPr>
        <p:sp>
          <p:nvSpPr>
            <p:cNvPr id="24" name="Rectangle 23"/>
            <p:cNvSpPr/>
            <p:nvPr/>
          </p:nvSpPr>
          <p:spPr>
            <a:xfrm rot="20795206">
              <a:off x="1671980" y="3872122"/>
              <a:ext cx="1812212" cy="408933"/>
            </a:xfrm>
            <a:prstGeom prst="rect">
              <a:avLst/>
            </a:prstGeom>
            <a:solidFill>
              <a:srgbClr val="376092">
                <a:alpha val="40000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Content Placeholder 2"/>
            <p:cNvSpPr txBox="1">
              <a:spLocks/>
            </p:cNvSpPr>
            <p:nvPr/>
          </p:nvSpPr>
          <p:spPr bwMode="auto">
            <a:xfrm rot="20763787">
              <a:off x="2546481" y="3745288"/>
              <a:ext cx="1296438" cy="505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1000" b="1" dirty="0">
                  <a:solidFill>
                    <a:schemeClr val="bg1"/>
                  </a:solidFill>
                </a:rPr>
                <a:t>EV-97 70 MPH</a:t>
              </a:r>
            </a:p>
            <a:p>
              <a:pPr marL="0" indent="0">
                <a:buNone/>
              </a:pPr>
              <a:r>
                <a:rPr lang="en-GB" sz="1000" b="1" dirty="0">
                  <a:solidFill>
                    <a:schemeClr val="bg1"/>
                  </a:solidFill>
                </a:rPr>
                <a:t>C42 55 KTS</a:t>
              </a: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988010">
              <a:off x="306614" y="3870021"/>
              <a:ext cx="2325535" cy="9672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38" name="Group 37"/>
          <p:cNvGrpSpPr/>
          <p:nvPr/>
        </p:nvGrpSpPr>
        <p:grpSpPr>
          <a:xfrm>
            <a:off x="920552" y="1124744"/>
            <a:ext cx="548830" cy="548831"/>
            <a:chOff x="920552" y="1052735"/>
            <a:chExt cx="548830" cy="548831"/>
          </a:xfrm>
        </p:grpSpPr>
        <p:sp>
          <p:nvSpPr>
            <p:cNvPr id="39" name="Oval 38"/>
            <p:cNvSpPr/>
            <p:nvPr/>
          </p:nvSpPr>
          <p:spPr>
            <a:xfrm>
              <a:off x="920552" y="1052736"/>
              <a:ext cx="548830" cy="5488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Content Placeholder 2"/>
            <p:cNvSpPr txBox="1">
              <a:spLocks/>
            </p:cNvSpPr>
            <p:nvPr/>
          </p:nvSpPr>
          <p:spPr bwMode="auto">
            <a:xfrm>
              <a:off x="992560" y="1052735"/>
              <a:ext cx="396044" cy="504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3200" b="1" dirty="0">
                  <a:solidFill>
                    <a:schemeClr val="bg1"/>
                  </a:solidFill>
                </a:rPr>
                <a:t>A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931970" y="1772816"/>
            <a:ext cx="548830" cy="548831"/>
            <a:chOff x="920552" y="1052735"/>
            <a:chExt cx="548830" cy="548831"/>
          </a:xfrm>
        </p:grpSpPr>
        <p:sp>
          <p:nvSpPr>
            <p:cNvPr id="42" name="Oval 41"/>
            <p:cNvSpPr/>
            <p:nvPr/>
          </p:nvSpPr>
          <p:spPr>
            <a:xfrm>
              <a:off x="920552" y="1052736"/>
              <a:ext cx="548830" cy="5488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Content Placeholder 2"/>
            <p:cNvSpPr txBox="1">
              <a:spLocks/>
            </p:cNvSpPr>
            <p:nvPr/>
          </p:nvSpPr>
          <p:spPr bwMode="auto">
            <a:xfrm>
              <a:off x="981142" y="1052735"/>
              <a:ext cx="396044" cy="504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3200" b="1" dirty="0">
                  <a:solidFill>
                    <a:schemeClr val="bg1"/>
                  </a:solidFill>
                </a:rPr>
                <a:t>P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20552" y="2846277"/>
            <a:ext cx="548830" cy="548830"/>
            <a:chOff x="920552" y="1052736"/>
            <a:chExt cx="548830" cy="548830"/>
          </a:xfrm>
        </p:grpSpPr>
        <p:sp>
          <p:nvSpPr>
            <p:cNvPr id="45" name="Oval 44"/>
            <p:cNvSpPr/>
            <p:nvPr/>
          </p:nvSpPr>
          <p:spPr>
            <a:xfrm>
              <a:off x="920552" y="1052736"/>
              <a:ext cx="548830" cy="5488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Content Placeholder 2"/>
            <p:cNvSpPr txBox="1">
              <a:spLocks/>
            </p:cNvSpPr>
            <p:nvPr/>
          </p:nvSpPr>
          <p:spPr bwMode="auto">
            <a:xfrm>
              <a:off x="992560" y="1052736"/>
              <a:ext cx="396044" cy="504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3200" b="1" dirty="0">
                  <a:solidFill>
                    <a:schemeClr val="bg1"/>
                  </a:solidFill>
                </a:rPr>
                <a:t>T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96774" y="4487069"/>
            <a:ext cx="7979677" cy="7798915"/>
            <a:chOff x="496774" y="3514250"/>
            <a:chExt cx="7979677" cy="7798915"/>
          </a:xfrm>
        </p:grpSpPr>
        <p:sp>
          <p:nvSpPr>
            <p:cNvPr id="25" name="Block Arc 24"/>
            <p:cNvSpPr/>
            <p:nvPr/>
          </p:nvSpPr>
          <p:spPr>
            <a:xfrm rot="12183684">
              <a:off x="496774" y="3555149"/>
              <a:ext cx="7979677" cy="7758016"/>
            </a:xfrm>
            <a:prstGeom prst="blockArc">
              <a:avLst>
                <a:gd name="adj1" fmla="val 3115988"/>
                <a:gd name="adj2" fmla="val 5460818"/>
                <a:gd name="adj3" fmla="val 5449"/>
              </a:avLst>
            </a:prstGeom>
            <a:solidFill>
              <a:srgbClr val="376092">
                <a:alpha val="40000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214604">
              <a:off x="4726399" y="3514250"/>
              <a:ext cx="2325535" cy="9672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35" name="Title 1"/>
          <p:cNvSpPr txBox="1">
            <a:spLocks/>
          </p:cNvSpPr>
          <p:nvPr/>
        </p:nvSpPr>
        <p:spPr bwMode="auto">
          <a:xfrm>
            <a:off x="647700" y="548680"/>
            <a:ext cx="891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9pPr>
          </a:lstStyle>
          <a:p>
            <a:r>
              <a:rPr lang="en-GB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 enter a Descent from a Climb</a:t>
            </a:r>
          </a:p>
        </p:txBody>
      </p:sp>
      <p:sp>
        <p:nvSpPr>
          <p:cNvPr id="10" name="Rectangle 9"/>
          <p:cNvSpPr/>
          <p:nvPr/>
        </p:nvSpPr>
        <p:spPr>
          <a:xfrm>
            <a:off x="879276" y="3251399"/>
            <a:ext cx="92583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ct val="50000"/>
              </a:spcBef>
            </a:pPr>
            <a:endParaRPr lang="en-GB" spc="-130" dirty="0">
              <a:solidFill>
                <a:schemeClr val="tx1">
                  <a:lumMod val="85000"/>
                  <a:lumOff val="15000"/>
                </a:schemeClr>
              </a:solidFill>
              <a:latin typeface="Trebuchet MS" panose="020B0603020202020204" pitchFamily="34" charset="0"/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r>
              <a:rPr lang="en-GB" sz="2400" spc="-130" dirty="0">
                <a:solidFill>
                  <a:srgbClr val="FF0000"/>
                </a:solidFill>
                <a:latin typeface="Trebuchet MS" panose="020B0603020202020204" pitchFamily="34" charset="0"/>
                <a:sym typeface="Wingdings" pitchFamily="2" charset="2"/>
              </a:rPr>
              <a:t>In transition period aircraft may be significantly out of trim</a:t>
            </a:r>
          </a:p>
        </p:txBody>
      </p:sp>
    </p:spTree>
    <p:extLst>
      <p:ext uri="{BB962C8B-B14F-4D97-AF65-F5344CB8AC3E}">
        <p14:creationId xmlns:p14="http://schemas.microsoft.com/office/powerpoint/2010/main" val="9919757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Side Slipping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497" y="2204864"/>
            <a:ext cx="4401432" cy="4464495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slide slip is where</a:t>
            </a:r>
          </a:p>
          <a:p>
            <a:pPr lvl="1">
              <a:spcBef>
                <a:spcPct val="50000"/>
              </a:spcBef>
            </a:pP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Rudder and aileron are applied simultaneously in opposite directions (cross controlling)</a:t>
            </a:r>
          </a:p>
          <a:p>
            <a:pPr lvl="1">
              <a:spcBef>
                <a:spcPct val="50000"/>
              </a:spcBef>
            </a:pP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Aircraft flies sideways in relation to airflow creating </a:t>
            </a:r>
            <a:r>
              <a:rPr lang="en-GB" dirty="0">
                <a:solidFill>
                  <a:srgbClr val="FF0000"/>
                </a:solidFill>
              </a:rPr>
              <a:t>more drag</a:t>
            </a:r>
          </a:p>
          <a:p>
            <a:pPr lvl="1">
              <a:spcBef>
                <a:spcPct val="50000"/>
              </a:spcBef>
            </a:pPr>
            <a:r>
              <a:rPr lang="en-GB" b="1" dirty="0">
                <a:solidFill>
                  <a:srgbClr val="FF0000"/>
                </a:solidFill>
              </a:rPr>
              <a:t>Pro spin configuration so control airspeed accurately using attitude</a:t>
            </a:r>
          </a:p>
          <a:p>
            <a:pPr lvl="1">
              <a:spcBef>
                <a:spcPct val="50000"/>
              </a:spcBef>
            </a:pPr>
            <a:endParaRPr lang="en-GB" dirty="0">
              <a:solidFill>
                <a:srgbClr val="FF0000"/>
              </a:solidFill>
            </a:endParaRPr>
          </a:p>
          <a:p>
            <a:pPr lvl="1">
              <a:spcBef>
                <a:spcPct val="50000"/>
              </a:spcBef>
            </a:pPr>
            <a:endParaRPr lang="en-GB" dirty="0">
              <a:solidFill>
                <a:srgbClr val="FF0000"/>
              </a:solidFill>
            </a:endParaRPr>
          </a:p>
          <a:p>
            <a:pPr marL="457200" lvl="1" indent="0">
              <a:spcBef>
                <a:spcPct val="50000"/>
              </a:spcBef>
              <a:buNone/>
            </a:pPr>
            <a:endParaRPr lang="en-GB" sz="1600" b="1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sz="1600" b="1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sz="1600" b="1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endParaRPr lang="en-GB" dirty="0"/>
          </a:p>
        </p:txBody>
      </p:sp>
      <p:pic>
        <p:nvPicPr>
          <p:cNvPr id="6" name="Picture 5" descr="55_airfile_01.jpg"/>
          <p:cNvPicPr>
            <a:picLocks noChangeAspect="1"/>
          </p:cNvPicPr>
          <p:nvPr/>
        </p:nvPicPr>
        <p:blipFill rotWithShape="1">
          <a:blip r:embed="rId2" cstate="print">
            <a:lum bright="10000" contrast="10000"/>
          </a:blip>
          <a:srcRect l="6544" t="21651" r="9015" b="333"/>
          <a:stretch/>
        </p:blipFill>
        <p:spPr>
          <a:xfrm>
            <a:off x="4769809" y="2708920"/>
            <a:ext cx="4791703" cy="35415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6496" y="1340769"/>
            <a:ext cx="9073008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3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Side slipping is a technique used in a glide descent to increase decent rate </a:t>
            </a:r>
            <a:r>
              <a:rPr lang="en-GB" dirty="0">
                <a:solidFill>
                  <a:srgbClr val="FF0000"/>
                </a:solidFill>
              </a:rPr>
              <a:t>without increasing airspeed</a:t>
            </a:r>
            <a:endParaRPr lang="en-GB" b="1" dirty="0">
              <a:solidFill>
                <a:srgbClr val="FF0000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55265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412876"/>
            <a:ext cx="9210228" cy="5112468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Lookout</a:t>
            </a:r>
            <a:r>
              <a:rPr lang="en-GB" dirty="0"/>
              <a:t> – all around and above before and during climb, all around and below before and during descend</a:t>
            </a:r>
          </a:p>
          <a:p>
            <a:r>
              <a:rPr lang="en-GB" b="1" dirty="0" err="1">
                <a:solidFill>
                  <a:srgbClr val="FF0000"/>
                </a:solidFill>
              </a:rPr>
              <a:t>Blindspots</a:t>
            </a:r>
            <a:r>
              <a:rPr lang="en-GB" dirty="0"/>
              <a:t> – lower nose every 500 feet in climb, check below with </a:t>
            </a:r>
            <a:r>
              <a:rPr lang="en-GB" dirty="0" err="1"/>
              <a:t>pax</a:t>
            </a:r>
            <a:r>
              <a:rPr lang="en-GB" dirty="0"/>
              <a:t> lookout before descent</a:t>
            </a:r>
          </a:p>
          <a:p>
            <a:r>
              <a:rPr lang="en-GB" b="1" dirty="0">
                <a:solidFill>
                  <a:srgbClr val="FF0000"/>
                </a:solidFill>
              </a:rPr>
              <a:t>Airspace</a:t>
            </a:r>
            <a:r>
              <a:rPr lang="en-GB" dirty="0"/>
              <a:t>  - what type above and below and can we comply?</a:t>
            </a:r>
          </a:p>
          <a:p>
            <a:r>
              <a:rPr lang="en-GB" b="1" dirty="0">
                <a:solidFill>
                  <a:srgbClr val="FF0000"/>
                </a:solidFill>
              </a:rPr>
              <a:t>Altimeter</a:t>
            </a:r>
            <a:r>
              <a:rPr lang="en-GB" dirty="0"/>
              <a:t> – correct </a:t>
            </a:r>
            <a:r>
              <a:rPr lang="en-GB"/>
              <a:t>pressure set, usually </a:t>
            </a:r>
            <a:r>
              <a:rPr lang="en-GB" dirty="0"/>
              <a:t>the </a:t>
            </a:r>
            <a:r>
              <a:rPr lang="en-GB"/>
              <a:t>Manchester </a:t>
            </a:r>
            <a:r>
              <a:rPr lang="en-GB">
                <a:solidFill>
                  <a:srgbClr val="FF0000"/>
                </a:solidFill>
              </a:rPr>
              <a:t>QNH</a:t>
            </a:r>
            <a:endParaRPr lang="en-GB" dirty="0"/>
          </a:p>
          <a:p>
            <a:r>
              <a:rPr lang="en-GB" b="1" dirty="0">
                <a:solidFill>
                  <a:srgbClr val="FF0000"/>
                </a:solidFill>
              </a:rPr>
              <a:t>Cloud</a:t>
            </a:r>
            <a:r>
              <a:rPr lang="en-GB" dirty="0"/>
              <a:t> – ensure we remain clear as appropriate for airspace and altitude</a:t>
            </a:r>
          </a:p>
          <a:p>
            <a:r>
              <a:rPr lang="en-GB" b="1" dirty="0">
                <a:solidFill>
                  <a:srgbClr val="FF0000"/>
                </a:solidFill>
              </a:rPr>
              <a:t>Engine</a:t>
            </a:r>
            <a:r>
              <a:rPr lang="en-GB" dirty="0"/>
              <a:t> – monitor T’s and P’s</a:t>
            </a:r>
          </a:p>
          <a:p>
            <a:endParaRPr lang="en-GB" dirty="0"/>
          </a:p>
          <a:p>
            <a:endParaRPr lang="en-GB" dirty="0"/>
          </a:p>
          <a:p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95300" y="188640"/>
            <a:ext cx="8915400" cy="792088"/>
          </a:xfrm>
        </p:spPr>
        <p:txBody>
          <a:bodyPr/>
          <a:lstStyle/>
          <a:p>
            <a:b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3200" dirty="0">
                <a:solidFill>
                  <a:schemeClr val="tx1"/>
                </a:solidFill>
              </a:rPr>
              <a:t>Airmanship</a:t>
            </a:r>
          </a:p>
        </p:txBody>
      </p:sp>
    </p:spTree>
    <p:extLst>
      <p:ext uri="{BB962C8B-B14F-4D97-AF65-F5344CB8AC3E}">
        <p14:creationId xmlns:p14="http://schemas.microsoft.com/office/powerpoint/2010/main" val="177062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9364" y="2348880"/>
            <a:ext cx="8420100" cy="2160240"/>
          </a:xfrm>
        </p:spPr>
        <p:txBody>
          <a:bodyPr/>
          <a:lstStyle/>
          <a:p>
            <a:pPr algn="l"/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Exercise 8</a:t>
            </a:r>
            <a:b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Performance Climbing and Descending</a:t>
            </a:r>
            <a:b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6536" y="4077072"/>
            <a:ext cx="6934200" cy="478904"/>
          </a:xfrm>
        </p:spPr>
        <p:txBody>
          <a:bodyPr/>
          <a:lstStyle/>
          <a:p>
            <a:pPr algn="l"/>
            <a:r>
              <a:rPr lang="en-GB" sz="8000" dirty="0">
                <a:solidFill>
                  <a:srgbClr val="FF0000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978022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554883" y="2702014"/>
            <a:ext cx="3561651" cy="748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Therefore more THRUST required</a:t>
            </a:r>
            <a:endParaRPr lang="en-GB" sz="180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marL="457200" lvl="1" indent="0">
              <a:spcBef>
                <a:spcPct val="50000"/>
              </a:spcBef>
              <a:buFontTx/>
              <a:buNone/>
            </a:pPr>
            <a:endParaRPr lang="en-GB" sz="1600" b="1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sz="1600" b="1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511" y="1953161"/>
            <a:ext cx="3561651" cy="748854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component of WEIGHT acts with DRAG</a:t>
            </a:r>
          </a:p>
        </p:txBody>
      </p:sp>
      <p:sp>
        <p:nvSpPr>
          <p:cNvPr id="31" name="Right Arrow 30"/>
          <p:cNvSpPr/>
          <p:nvPr/>
        </p:nvSpPr>
        <p:spPr>
          <a:xfrm rot="20456573">
            <a:off x="7760274" y="2331083"/>
            <a:ext cx="964976" cy="596690"/>
          </a:xfrm>
          <a:prstGeom prst="rightArrow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balanced" dir="t"/>
          </a:scene3d>
          <a:sp3d prstMaterial="translucentPowder">
            <a:bevelT w="6985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5582439" y="3684480"/>
            <a:ext cx="598375" cy="2548464"/>
            <a:chOff x="5582439" y="3684480"/>
            <a:chExt cx="598375" cy="2548464"/>
          </a:xfrm>
        </p:grpSpPr>
        <p:sp>
          <p:nvSpPr>
            <p:cNvPr id="30" name="Right Arrow 29"/>
            <p:cNvSpPr/>
            <p:nvPr/>
          </p:nvSpPr>
          <p:spPr>
            <a:xfrm rot="4228907">
              <a:off x="4607395" y="4659524"/>
              <a:ext cx="2548464" cy="598375"/>
            </a:xfrm>
            <a:prstGeom prst="rightArrow">
              <a:avLst/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balanced" dir="t"/>
            </a:scene3d>
            <a:sp3d prstMaterial="translucentPowder">
              <a:bevelT w="698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Line 143"/>
            <p:cNvSpPr>
              <a:spLocks noChangeShapeType="1"/>
            </p:cNvSpPr>
            <p:nvPr/>
          </p:nvSpPr>
          <p:spPr bwMode="auto">
            <a:xfrm rot="19800000" flipH="1">
              <a:off x="5686114" y="3925610"/>
              <a:ext cx="442191" cy="227436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1" name="Right Arrow 20"/>
          <p:cNvSpPr/>
          <p:nvPr/>
        </p:nvSpPr>
        <p:spPr>
          <a:xfrm rot="9656573">
            <a:off x="5318843" y="5872800"/>
            <a:ext cx="954908" cy="596690"/>
          </a:xfrm>
          <a:prstGeom prst="rightArrow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balanced" dir="t"/>
          </a:scene3d>
          <a:sp3d prstMaterial="translucentPowder">
            <a:bevelT w="6985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Theory – Forces in a Climb</a:t>
            </a:r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6672106" y="2635413"/>
            <a:ext cx="1440160" cy="596690"/>
            <a:chOff x="6672106" y="2635413"/>
            <a:chExt cx="1440160" cy="596690"/>
          </a:xfrm>
        </p:grpSpPr>
        <p:sp>
          <p:nvSpPr>
            <p:cNvPr id="2" name="Right Arrow 1"/>
            <p:cNvSpPr/>
            <p:nvPr/>
          </p:nvSpPr>
          <p:spPr>
            <a:xfrm rot="20456573">
              <a:off x="6672106" y="2635413"/>
              <a:ext cx="1440160" cy="596690"/>
            </a:xfrm>
            <a:prstGeom prst="rightArrow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scene3d>
              <a:camera prst="orthographicFront"/>
              <a:lightRig rig="balanced" dir="t"/>
            </a:scene3d>
            <a:sp3d prstMaterial="translucentPowder">
              <a:bevelT w="698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 Box 130"/>
            <p:cNvSpPr txBox="1">
              <a:spLocks noChangeArrowheads="1"/>
            </p:cNvSpPr>
            <p:nvPr/>
          </p:nvSpPr>
          <p:spPr bwMode="auto">
            <a:xfrm rot="20456573">
              <a:off x="6962808" y="2771212"/>
              <a:ext cx="105932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GB" sz="1400" b="1" dirty="0">
                  <a:solidFill>
                    <a:schemeClr val="bg1"/>
                  </a:solidFill>
                </a:rPr>
                <a:t>THRUST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894035" y="1142415"/>
            <a:ext cx="1601384" cy="2548470"/>
            <a:chOff x="3894035" y="1142415"/>
            <a:chExt cx="1601384" cy="2548470"/>
          </a:xfrm>
        </p:grpSpPr>
        <p:sp>
          <p:nvSpPr>
            <p:cNvPr id="18" name="Right Arrow 17"/>
            <p:cNvSpPr/>
            <p:nvPr/>
          </p:nvSpPr>
          <p:spPr>
            <a:xfrm rot="15056573">
              <a:off x="3676671" y="1872137"/>
              <a:ext cx="2548470" cy="1089026"/>
            </a:xfrm>
            <a:prstGeom prst="rightArrow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scene3d>
              <a:camera prst="orthographicFront"/>
              <a:lightRig rig="balanced" dir="t"/>
            </a:scene3d>
            <a:sp3d prstMaterial="translucentPowder">
              <a:bevelT w="698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 Box 130"/>
            <p:cNvSpPr txBox="1">
              <a:spLocks noChangeArrowheads="1"/>
            </p:cNvSpPr>
            <p:nvPr/>
          </p:nvSpPr>
          <p:spPr bwMode="auto">
            <a:xfrm rot="20456573">
              <a:off x="3894035" y="1573234"/>
              <a:ext cx="105932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GB" sz="1400" b="1" dirty="0">
                  <a:solidFill>
                    <a:schemeClr val="bg1"/>
                  </a:solidFill>
                </a:rPr>
                <a:t>LIFT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736976" y="3787233"/>
            <a:ext cx="1155867" cy="2548464"/>
            <a:chOff x="4736976" y="3787233"/>
            <a:chExt cx="1155867" cy="2548464"/>
          </a:xfrm>
        </p:grpSpPr>
        <p:sp>
          <p:nvSpPr>
            <p:cNvPr id="20" name="Right Arrow 19"/>
            <p:cNvSpPr/>
            <p:nvPr/>
          </p:nvSpPr>
          <p:spPr>
            <a:xfrm rot="5400000">
              <a:off x="4074098" y="4516952"/>
              <a:ext cx="2548464" cy="1089026"/>
            </a:xfrm>
            <a:prstGeom prst="rightArrow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scene3d>
              <a:camera prst="orthographicFront"/>
              <a:lightRig rig="balanced" dir="t"/>
            </a:scene3d>
            <a:sp3d prstMaterial="translucentPowder">
              <a:bevelT w="698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Text Box 130"/>
            <p:cNvSpPr txBox="1">
              <a:spLocks noChangeArrowheads="1"/>
            </p:cNvSpPr>
            <p:nvPr/>
          </p:nvSpPr>
          <p:spPr bwMode="auto">
            <a:xfrm>
              <a:off x="4736976" y="5733256"/>
              <a:ext cx="105932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GB" sz="1400" b="1" dirty="0">
                  <a:solidFill>
                    <a:schemeClr val="bg1"/>
                  </a:solidFill>
                </a:rPr>
                <a:t>WEIGHT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806049" y="4222501"/>
            <a:ext cx="1822189" cy="629415"/>
            <a:chOff x="1806049" y="4222501"/>
            <a:chExt cx="1822189" cy="629415"/>
          </a:xfrm>
        </p:grpSpPr>
        <p:sp>
          <p:nvSpPr>
            <p:cNvPr id="17" name="Right Arrow 16"/>
            <p:cNvSpPr/>
            <p:nvPr/>
          </p:nvSpPr>
          <p:spPr>
            <a:xfrm rot="9656573">
              <a:off x="2044063" y="4222501"/>
              <a:ext cx="1584175" cy="596690"/>
            </a:xfrm>
            <a:prstGeom prst="rightArrow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scene3d>
              <a:camera prst="orthographicFront"/>
              <a:lightRig rig="balanced" dir="t"/>
            </a:scene3d>
            <a:sp3d prstMaterial="translucentPowder">
              <a:bevelT w="698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Text Box 130"/>
            <p:cNvSpPr txBox="1">
              <a:spLocks noChangeArrowheads="1"/>
            </p:cNvSpPr>
            <p:nvPr/>
          </p:nvSpPr>
          <p:spPr bwMode="auto">
            <a:xfrm rot="20481284">
              <a:off x="1806049" y="4544139"/>
              <a:ext cx="105932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GB" sz="1400" b="1" dirty="0">
                  <a:solidFill>
                    <a:schemeClr val="bg1"/>
                  </a:solidFill>
                </a:rPr>
                <a:t>DRAG</a:t>
              </a:r>
            </a:p>
          </p:txBody>
        </p:sp>
      </p:grpSp>
      <p:sp>
        <p:nvSpPr>
          <p:cNvPr id="26" name="Content Placeholder 2"/>
          <p:cNvSpPr txBox="1">
            <a:spLocks/>
          </p:cNvSpPr>
          <p:nvPr/>
        </p:nvSpPr>
        <p:spPr bwMode="auto">
          <a:xfrm>
            <a:off x="5967213" y="6280546"/>
            <a:ext cx="3522291" cy="748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GB" sz="1400" dirty="0">
                <a:solidFill>
                  <a:srgbClr val="FF0000"/>
                </a:solidFill>
              </a:rPr>
              <a:t>This component of weight acts with DRAG</a:t>
            </a:r>
          </a:p>
          <a:p>
            <a:pPr lvl="1">
              <a:spcBef>
                <a:spcPct val="50000"/>
              </a:spcBef>
            </a:pPr>
            <a:endParaRPr lang="en-GB" sz="1800" dirty="0">
              <a:solidFill>
                <a:srgbClr val="FF0000"/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sz="1800" dirty="0">
              <a:solidFill>
                <a:srgbClr val="FF0000"/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sz="1800" dirty="0">
              <a:solidFill>
                <a:srgbClr val="FF0000"/>
              </a:solidFill>
              <a:sym typeface="Wingdings" pitchFamily="2" charset="2"/>
            </a:endParaRPr>
          </a:p>
          <a:p>
            <a:pPr marL="457200" lvl="1" indent="0">
              <a:spcBef>
                <a:spcPct val="50000"/>
              </a:spcBef>
              <a:buFontTx/>
              <a:buNone/>
            </a:pPr>
            <a:endParaRPr lang="en-GB" sz="1600" b="1" dirty="0">
              <a:solidFill>
                <a:srgbClr val="FF0000"/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sz="1600" b="1" dirty="0">
              <a:solidFill>
                <a:srgbClr val="FF0000"/>
              </a:solidFill>
              <a:sym typeface="Wingdings" pitchFamily="2" charset="2"/>
            </a:endParaRPr>
          </a:p>
          <a:p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5961112" y="4712117"/>
            <a:ext cx="3528392" cy="748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GB" sz="1400" dirty="0">
                <a:solidFill>
                  <a:srgbClr val="FF0000"/>
                </a:solidFill>
              </a:rPr>
              <a:t>This component of weight opposes LIFT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44633">
            <a:off x="2572792" y="2705266"/>
            <a:ext cx="4789380" cy="19920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42168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" grpId="0" build="p"/>
      <p:bldP spid="31" grpId="0" animBg="1"/>
      <p:bldP spid="21" grpId="0" animBg="1"/>
      <p:bldP spid="26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 rot="2725491">
            <a:off x="5237143" y="3465102"/>
            <a:ext cx="598375" cy="2548464"/>
            <a:chOff x="5582439" y="3684480"/>
            <a:chExt cx="598375" cy="2548464"/>
          </a:xfrm>
        </p:grpSpPr>
        <p:sp>
          <p:nvSpPr>
            <p:cNvPr id="30" name="Right Arrow 29"/>
            <p:cNvSpPr/>
            <p:nvPr/>
          </p:nvSpPr>
          <p:spPr>
            <a:xfrm rot="4228907">
              <a:off x="4607395" y="4659524"/>
              <a:ext cx="2548464" cy="598375"/>
            </a:xfrm>
            <a:prstGeom prst="rightArrow">
              <a:avLst/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balanced" dir="t"/>
            </a:scene3d>
            <a:sp3d prstMaterial="translucentPowder">
              <a:bevelT w="698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Line 143"/>
            <p:cNvSpPr>
              <a:spLocks noChangeShapeType="1"/>
            </p:cNvSpPr>
            <p:nvPr/>
          </p:nvSpPr>
          <p:spPr bwMode="auto">
            <a:xfrm rot="19800000" flipH="1">
              <a:off x="5686114" y="3925610"/>
              <a:ext cx="442191" cy="227436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1" name="Right Arrow 20"/>
          <p:cNvSpPr/>
          <p:nvPr/>
        </p:nvSpPr>
        <p:spPr>
          <a:xfrm rot="1577025">
            <a:off x="4988331" y="5667040"/>
            <a:ext cx="1096001" cy="596690"/>
          </a:xfrm>
          <a:prstGeom prst="rightArrow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balanced" dir="t"/>
          </a:scene3d>
          <a:sp3d prstMaterial="translucentPowder">
            <a:bevelT w="6985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5441677" y="3688337"/>
            <a:ext cx="1160382" cy="2548464"/>
            <a:chOff x="5441677" y="3688337"/>
            <a:chExt cx="1160382" cy="2548464"/>
          </a:xfrm>
        </p:grpSpPr>
        <p:sp>
          <p:nvSpPr>
            <p:cNvPr id="20" name="Right Arrow 19"/>
            <p:cNvSpPr/>
            <p:nvPr/>
          </p:nvSpPr>
          <p:spPr>
            <a:xfrm rot="5418805">
              <a:off x="4783314" y="4418056"/>
              <a:ext cx="2548464" cy="1089026"/>
            </a:xfrm>
            <a:prstGeom prst="rightArrow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scene3d>
              <a:camera prst="orthographicFront"/>
              <a:lightRig rig="balanced" dir="t"/>
            </a:scene3d>
            <a:sp3d prstMaterial="translucentPowder">
              <a:bevelT w="698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Text Box 130"/>
            <p:cNvSpPr txBox="1">
              <a:spLocks noChangeArrowheads="1"/>
            </p:cNvSpPr>
            <p:nvPr/>
          </p:nvSpPr>
          <p:spPr bwMode="auto">
            <a:xfrm rot="18805">
              <a:off x="5441677" y="5633901"/>
              <a:ext cx="105932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GB" sz="1400" b="1" dirty="0">
                  <a:solidFill>
                    <a:schemeClr val="bg1"/>
                  </a:solidFill>
                </a:rPr>
                <a:t>WEIGHT</a:t>
              </a: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511" y="3155431"/>
            <a:ext cx="3888433" cy="748854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component of weight acts as THRUST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Theory – Forces in a Glide Descent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6227280" y="908720"/>
            <a:ext cx="1246000" cy="2548470"/>
            <a:chOff x="6226134" y="1017987"/>
            <a:chExt cx="1246000" cy="2548470"/>
          </a:xfrm>
        </p:grpSpPr>
        <p:sp>
          <p:nvSpPr>
            <p:cNvPr id="18" name="Right Arrow 17"/>
            <p:cNvSpPr/>
            <p:nvPr/>
          </p:nvSpPr>
          <p:spPr>
            <a:xfrm rot="17782064">
              <a:off x="5496412" y="1747709"/>
              <a:ext cx="2548470" cy="1089026"/>
            </a:xfrm>
            <a:prstGeom prst="rightArrow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scene3d>
              <a:camera prst="orthographicFront"/>
              <a:lightRig rig="balanced" dir="t"/>
            </a:scene3d>
            <a:sp3d prstMaterial="translucentPowder">
              <a:bevelT w="698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 Box 130"/>
            <p:cNvSpPr txBox="1">
              <a:spLocks noChangeArrowheads="1"/>
            </p:cNvSpPr>
            <p:nvPr/>
          </p:nvSpPr>
          <p:spPr bwMode="auto">
            <a:xfrm rot="1582064">
              <a:off x="6412814" y="1278844"/>
              <a:ext cx="105932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GB" sz="1400" b="1" dirty="0">
                  <a:solidFill>
                    <a:schemeClr val="bg1"/>
                  </a:solidFill>
                </a:rPr>
                <a:t>LIFT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721760" y="1844824"/>
            <a:ext cx="1799192" cy="684359"/>
            <a:chOff x="2703682" y="1876621"/>
            <a:chExt cx="1799192" cy="684359"/>
          </a:xfrm>
        </p:grpSpPr>
        <p:sp>
          <p:nvSpPr>
            <p:cNvPr id="17" name="Right Arrow 16"/>
            <p:cNvSpPr/>
            <p:nvPr/>
          </p:nvSpPr>
          <p:spPr>
            <a:xfrm rot="12382064">
              <a:off x="2918699" y="1964290"/>
              <a:ext cx="1584175" cy="596690"/>
            </a:xfrm>
            <a:prstGeom prst="rightArrow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scene3d>
              <a:camera prst="orthographicFront"/>
              <a:lightRig rig="balanced" dir="t"/>
            </a:scene3d>
            <a:sp3d prstMaterial="translucentPowder">
              <a:bevelT w="69850" h="190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Text Box 130"/>
            <p:cNvSpPr txBox="1">
              <a:spLocks noChangeArrowheads="1"/>
            </p:cNvSpPr>
            <p:nvPr/>
          </p:nvSpPr>
          <p:spPr bwMode="auto">
            <a:xfrm rot="1606775">
              <a:off x="2703682" y="1876621"/>
              <a:ext cx="105932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GB" sz="1400" b="1" dirty="0">
                  <a:solidFill>
                    <a:schemeClr val="bg1"/>
                  </a:solidFill>
                </a:rPr>
                <a:t>DRAG</a:t>
              </a:r>
            </a:p>
          </p:txBody>
        </p:sp>
      </p:grpSp>
      <p:sp>
        <p:nvSpPr>
          <p:cNvPr id="26" name="Content Placeholder 2"/>
          <p:cNvSpPr txBox="1">
            <a:spLocks/>
          </p:cNvSpPr>
          <p:nvPr/>
        </p:nvSpPr>
        <p:spPr bwMode="auto">
          <a:xfrm>
            <a:off x="1858537" y="5920506"/>
            <a:ext cx="3931923" cy="748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GB" sz="1400" dirty="0">
                <a:solidFill>
                  <a:srgbClr val="FF0000"/>
                </a:solidFill>
              </a:rPr>
              <a:t>This component of weight adds to THRUST</a:t>
            </a:r>
          </a:p>
          <a:p>
            <a:pPr lvl="1">
              <a:spcBef>
                <a:spcPct val="50000"/>
              </a:spcBef>
            </a:pPr>
            <a:endParaRPr lang="en-GB" sz="1800" dirty="0">
              <a:solidFill>
                <a:srgbClr val="FF0000"/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sz="1800" dirty="0">
              <a:solidFill>
                <a:srgbClr val="FF0000"/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sz="1800" dirty="0">
              <a:solidFill>
                <a:srgbClr val="FF0000"/>
              </a:solidFill>
              <a:sym typeface="Wingdings" pitchFamily="2" charset="2"/>
            </a:endParaRPr>
          </a:p>
          <a:p>
            <a:pPr marL="457200" lvl="1" indent="0">
              <a:spcBef>
                <a:spcPct val="50000"/>
              </a:spcBef>
              <a:buFontTx/>
              <a:buNone/>
            </a:pPr>
            <a:endParaRPr lang="en-GB" sz="1600" b="1" dirty="0">
              <a:solidFill>
                <a:srgbClr val="FF0000"/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sz="1600" b="1" dirty="0">
              <a:solidFill>
                <a:srgbClr val="FF0000"/>
              </a:solidFill>
              <a:sym typeface="Wingdings" pitchFamily="2" charset="2"/>
            </a:endParaRPr>
          </a:p>
          <a:p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1893220" y="4364907"/>
            <a:ext cx="3487607" cy="748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GB" sz="1400" dirty="0">
                <a:solidFill>
                  <a:srgbClr val="FF0000"/>
                </a:solidFill>
              </a:rPr>
              <a:t>This component of weight opposes LIFT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89639">
            <a:off x="3395770" y="2209630"/>
            <a:ext cx="4789380" cy="19920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0122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" grpId="0" build="p"/>
      <p:bldP spid="26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360039" y="4370148"/>
            <a:ext cx="3440833" cy="2525324"/>
            <a:chOff x="-1" y="4720100"/>
            <a:chExt cx="3440833" cy="2525324"/>
          </a:xfrm>
        </p:grpSpPr>
        <p:sp>
          <p:nvSpPr>
            <p:cNvPr id="29" name="Rectangle 28"/>
            <p:cNvSpPr/>
            <p:nvPr/>
          </p:nvSpPr>
          <p:spPr>
            <a:xfrm>
              <a:off x="-1" y="5445224"/>
              <a:ext cx="3263601" cy="1800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8" name="Picture 2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639"/>
            <a:stretch/>
          </p:blipFill>
          <p:spPr>
            <a:xfrm>
              <a:off x="869760" y="4720100"/>
              <a:ext cx="2571072" cy="169348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1152" y="4365104"/>
            <a:ext cx="2571073" cy="16934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Climb Entry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920552" y="1046076"/>
            <a:ext cx="548830" cy="548830"/>
            <a:chOff x="920552" y="1052736"/>
            <a:chExt cx="548830" cy="548830"/>
          </a:xfrm>
        </p:grpSpPr>
        <p:sp>
          <p:nvSpPr>
            <p:cNvPr id="11" name="Oval 10"/>
            <p:cNvSpPr/>
            <p:nvPr/>
          </p:nvSpPr>
          <p:spPr>
            <a:xfrm>
              <a:off x="920552" y="1052736"/>
              <a:ext cx="548830" cy="5488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Content Placeholder 2"/>
            <p:cNvSpPr txBox="1">
              <a:spLocks/>
            </p:cNvSpPr>
            <p:nvPr/>
          </p:nvSpPr>
          <p:spPr bwMode="auto">
            <a:xfrm>
              <a:off x="992560" y="1052736"/>
              <a:ext cx="396044" cy="504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4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3200" b="1" dirty="0">
                  <a:solidFill>
                    <a:schemeClr val="bg1"/>
                  </a:solidFill>
                </a:rPr>
                <a:t>P</a:t>
              </a: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9382" y="1118084"/>
            <a:ext cx="5724636" cy="510716"/>
          </a:xfrm>
        </p:spPr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Power – Increase power and balance with rudder</a:t>
            </a:r>
          </a:p>
          <a:p>
            <a:pPr lvl="1">
              <a:spcBef>
                <a:spcPct val="50000"/>
              </a:spcBef>
            </a:pPr>
            <a:endParaRPr lang="en-GB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endParaRPr lang="en-GB" sz="2000" spc="-130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1480800" y="1766156"/>
            <a:ext cx="6505305" cy="510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4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charset="0"/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Attitude – Raise nose to climbing attitude and hold</a:t>
            </a: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endParaRPr lang="en-GB" sz="2000" spc="-130" dirty="0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1496163" y="2414228"/>
            <a:ext cx="7129245" cy="510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4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Trim – Adjust attitude to achieve correct airspeed, </a:t>
            </a:r>
            <a:r>
              <a:rPr lang="en-GB" sz="2000" spc="-130" dirty="0">
                <a:solidFill>
                  <a:srgbClr val="FF0000"/>
                </a:solidFill>
                <a:sym typeface="Wingdings" pitchFamily="2" charset="2"/>
              </a:rPr>
              <a:t>hold</a:t>
            </a: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 and trim</a:t>
            </a:r>
          </a:p>
          <a:p>
            <a:pPr marL="0" indent="0">
              <a:spcBef>
                <a:spcPct val="50000"/>
              </a:spcBef>
              <a:buFont typeface="Arial" charset="0"/>
              <a:buNone/>
            </a:pPr>
            <a:endParaRPr lang="en-GB" sz="2000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</p:txBody>
      </p:sp>
      <p:sp>
        <p:nvSpPr>
          <p:cNvPr id="25" name="Block Arc 24"/>
          <p:cNvSpPr/>
          <p:nvPr/>
        </p:nvSpPr>
        <p:spPr>
          <a:xfrm>
            <a:off x="546443" y="-3483768"/>
            <a:ext cx="7979677" cy="7758016"/>
          </a:xfrm>
          <a:prstGeom prst="blockArc">
            <a:avLst>
              <a:gd name="adj1" fmla="val 4037144"/>
              <a:gd name="adj2" fmla="val 5460818"/>
              <a:gd name="adj3" fmla="val 5449"/>
            </a:avLst>
          </a:prstGeom>
          <a:solidFill>
            <a:srgbClr val="376092">
              <a:alpha val="40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Right Arrow 25"/>
          <p:cNvSpPr/>
          <p:nvPr/>
        </p:nvSpPr>
        <p:spPr>
          <a:xfrm rot="20221903">
            <a:off x="5871850" y="2560967"/>
            <a:ext cx="3971845" cy="836913"/>
          </a:xfrm>
          <a:prstGeom prst="rightArrow">
            <a:avLst>
              <a:gd name="adj1" fmla="val 50000"/>
              <a:gd name="adj2" fmla="val 126514"/>
            </a:avLst>
          </a:prstGeom>
          <a:solidFill>
            <a:srgbClr val="376092">
              <a:alpha val="40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144688" y="3849408"/>
            <a:ext cx="2237827" cy="432048"/>
          </a:xfrm>
          <a:prstGeom prst="rect">
            <a:avLst/>
          </a:prstGeom>
          <a:solidFill>
            <a:srgbClr val="376092">
              <a:alpha val="40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10969">
            <a:off x="788331" y="3575578"/>
            <a:ext cx="2325535" cy="9672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91199">
            <a:off x="6206537" y="2620501"/>
            <a:ext cx="2325535" cy="9672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3" name="Content Placeholder 2"/>
          <p:cNvSpPr txBox="1">
            <a:spLocks/>
          </p:cNvSpPr>
          <p:nvPr/>
        </p:nvSpPr>
        <p:spPr bwMode="auto">
          <a:xfrm>
            <a:off x="3263601" y="3858833"/>
            <a:ext cx="1296438" cy="1010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4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en-GB" sz="1000" b="1" dirty="0">
                <a:solidFill>
                  <a:schemeClr val="bg1"/>
                </a:solidFill>
              </a:rPr>
              <a:t>EV-97 90 MPH</a:t>
            </a:r>
          </a:p>
          <a:p>
            <a:pPr marL="0" indent="0">
              <a:buFont typeface="Arial" charset="0"/>
              <a:buNone/>
            </a:pPr>
            <a:r>
              <a:rPr lang="en-GB" sz="1000" b="1" dirty="0">
                <a:solidFill>
                  <a:schemeClr val="bg1"/>
                </a:solidFill>
              </a:rPr>
              <a:t>C42 80 KTS</a:t>
            </a:r>
          </a:p>
        </p:txBody>
      </p:sp>
      <p:sp>
        <p:nvSpPr>
          <p:cNvPr id="34" name="Content Placeholder 2"/>
          <p:cNvSpPr txBox="1">
            <a:spLocks/>
          </p:cNvSpPr>
          <p:nvPr/>
        </p:nvSpPr>
        <p:spPr bwMode="auto">
          <a:xfrm rot="20192368">
            <a:off x="8382840" y="2298349"/>
            <a:ext cx="1296438" cy="497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4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en-GB" sz="1000" b="1" dirty="0">
                <a:solidFill>
                  <a:schemeClr val="bg1"/>
                </a:solidFill>
              </a:rPr>
              <a:t>EV-97 80 MPH</a:t>
            </a:r>
          </a:p>
          <a:p>
            <a:pPr marL="0" indent="0">
              <a:buFont typeface="Arial" charset="0"/>
              <a:buNone/>
            </a:pPr>
            <a:r>
              <a:rPr lang="en-GB" sz="1000" b="1" dirty="0">
                <a:solidFill>
                  <a:schemeClr val="bg1"/>
                </a:solidFill>
              </a:rPr>
              <a:t>C42 70KTS</a:t>
            </a:r>
          </a:p>
        </p:txBody>
      </p:sp>
      <p:sp>
        <p:nvSpPr>
          <p:cNvPr id="38" name="Content Placeholder 2"/>
          <p:cNvSpPr txBox="1">
            <a:spLocks/>
          </p:cNvSpPr>
          <p:nvPr/>
        </p:nvSpPr>
        <p:spPr bwMode="auto">
          <a:xfrm>
            <a:off x="762625" y="6237312"/>
            <a:ext cx="9518967" cy="510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4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charset="0"/>
              <a:buNone/>
            </a:pPr>
            <a:r>
              <a:rPr lang="en-GB" sz="2000" b="1" spc="-130" dirty="0">
                <a:solidFill>
                  <a:srgbClr val="FF0000"/>
                </a:solidFill>
                <a:sym typeface="Wingdings" pitchFamily="2" charset="2"/>
              </a:rPr>
              <a:t>Reference Point</a:t>
            </a:r>
            <a:r>
              <a:rPr lang="en-GB" sz="2000" spc="-130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– due high nose attitude use VRP to left to maintain straight flight</a:t>
            </a: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endParaRPr lang="en-GB" sz="2000" spc="-130" dirty="0"/>
          </a:p>
        </p:txBody>
      </p:sp>
      <p:grpSp>
        <p:nvGrpSpPr>
          <p:cNvPr id="40" name="Group 39"/>
          <p:cNvGrpSpPr/>
          <p:nvPr/>
        </p:nvGrpSpPr>
        <p:grpSpPr>
          <a:xfrm>
            <a:off x="931970" y="1694147"/>
            <a:ext cx="548830" cy="548831"/>
            <a:chOff x="920552" y="1052735"/>
            <a:chExt cx="548830" cy="548831"/>
          </a:xfrm>
        </p:grpSpPr>
        <p:sp>
          <p:nvSpPr>
            <p:cNvPr id="41" name="Oval 40"/>
            <p:cNvSpPr/>
            <p:nvPr/>
          </p:nvSpPr>
          <p:spPr>
            <a:xfrm>
              <a:off x="920552" y="1052736"/>
              <a:ext cx="548830" cy="5488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Content Placeholder 2"/>
            <p:cNvSpPr txBox="1">
              <a:spLocks/>
            </p:cNvSpPr>
            <p:nvPr/>
          </p:nvSpPr>
          <p:spPr bwMode="auto">
            <a:xfrm>
              <a:off x="981142" y="1052735"/>
              <a:ext cx="396044" cy="504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4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3200" b="1" dirty="0">
                  <a:solidFill>
                    <a:schemeClr val="bg1"/>
                  </a:solidFill>
                </a:rPr>
                <a:t>A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920552" y="2342220"/>
            <a:ext cx="548830" cy="548830"/>
            <a:chOff x="920552" y="1052736"/>
            <a:chExt cx="548830" cy="548830"/>
          </a:xfrm>
        </p:grpSpPr>
        <p:sp>
          <p:nvSpPr>
            <p:cNvPr id="44" name="Oval 43"/>
            <p:cNvSpPr/>
            <p:nvPr/>
          </p:nvSpPr>
          <p:spPr>
            <a:xfrm>
              <a:off x="920552" y="1052736"/>
              <a:ext cx="548830" cy="5488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Content Placeholder 2"/>
            <p:cNvSpPr txBox="1">
              <a:spLocks/>
            </p:cNvSpPr>
            <p:nvPr/>
          </p:nvSpPr>
          <p:spPr bwMode="auto">
            <a:xfrm>
              <a:off x="992560" y="1052736"/>
              <a:ext cx="396044" cy="504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4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3200" b="1" dirty="0">
                  <a:solidFill>
                    <a:schemeClr val="bg1"/>
                  </a:solidFill>
                </a:rPr>
                <a:t>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621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0" grpId="0"/>
      <p:bldP spid="21" grpId="0"/>
      <p:bldP spid="25" grpId="0" animBg="1"/>
      <p:bldP spid="26" grpId="0" animBg="1"/>
      <p:bldP spid="27" grpId="0" animBg="1"/>
      <p:bldP spid="33" grpId="0"/>
      <p:bldP spid="34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ontent Placeholder 2"/>
          <p:cNvSpPr txBox="1">
            <a:spLocks/>
          </p:cNvSpPr>
          <p:nvPr/>
        </p:nvSpPr>
        <p:spPr bwMode="auto">
          <a:xfrm>
            <a:off x="834633" y="1046076"/>
            <a:ext cx="8438847" cy="510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charset="0"/>
              <a:buNone/>
            </a:pPr>
            <a:r>
              <a:rPr lang="en-GB" sz="2000" b="1" spc="-13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itchFamily="2" charset="2"/>
              </a:rPr>
              <a:t>Anticipate</a:t>
            </a:r>
            <a:r>
              <a:rPr lang="en-GB" sz="2000" spc="-13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itchFamily="2" charset="2"/>
              </a:rPr>
              <a:t> </a:t>
            </a: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– initiate the levelling-off procedure at </a:t>
            </a:r>
            <a:r>
              <a:rPr lang="en-GB" sz="2000" spc="-130" dirty="0">
                <a:solidFill>
                  <a:srgbClr val="FF0000"/>
                </a:solidFill>
                <a:sym typeface="Wingdings" pitchFamily="2" charset="2"/>
              </a:rPr>
              <a:t>20 feet </a:t>
            </a: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before the target altitude</a:t>
            </a: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endParaRPr lang="en-GB" sz="2000" spc="-13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 Level Off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9382" y="1582953"/>
            <a:ext cx="8092130" cy="510716"/>
          </a:xfrm>
        </p:spPr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Attitude – Lower nose to level attitude and hold until target airspeed achieved</a:t>
            </a:r>
          </a:p>
          <a:p>
            <a:pPr lvl="1">
              <a:spcBef>
                <a:spcPct val="50000"/>
              </a:spcBef>
            </a:pPr>
            <a:endParaRPr lang="en-GB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endParaRPr lang="en-GB" sz="2000" spc="-130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1480800" y="2204864"/>
            <a:ext cx="6505305" cy="510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charset="0"/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Power – reduce to cruise RPM and balance with rudder</a:t>
            </a: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endParaRPr lang="en-GB" sz="2000" spc="-130" dirty="0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2168930" y="2852936"/>
            <a:ext cx="6096438" cy="772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Adjust attitude to achieve correct airspeed, adjust power to maintain height then </a:t>
            </a:r>
            <a:r>
              <a:rPr lang="en-GB" sz="2000" spc="-130" dirty="0">
                <a:solidFill>
                  <a:srgbClr val="FF0000"/>
                </a:solidFill>
                <a:sym typeface="Wingdings" pitchFamily="2" charset="2"/>
              </a:rPr>
              <a:t>hold</a:t>
            </a: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 and trim</a:t>
            </a:r>
          </a:p>
          <a:p>
            <a:pPr marL="0" indent="0">
              <a:spcBef>
                <a:spcPct val="50000"/>
              </a:spcBef>
              <a:buFont typeface="Arial" charset="0"/>
              <a:buNone/>
            </a:pPr>
            <a:endParaRPr lang="en-GB" sz="2000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</p:txBody>
      </p:sp>
      <p:sp>
        <p:nvSpPr>
          <p:cNvPr id="25" name="Block Arc 24"/>
          <p:cNvSpPr/>
          <p:nvPr/>
        </p:nvSpPr>
        <p:spPr>
          <a:xfrm rot="10800000">
            <a:off x="1869867" y="3447847"/>
            <a:ext cx="7979677" cy="7758016"/>
          </a:xfrm>
          <a:prstGeom prst="blockArc">
            <a:avLst>
              <a:gd name="adj1" fmla="val 4037144"/>
              <a:gd name="adj2" fmla="val 5460818"/>
              <a:gd name="adj3" fmla="val 5449"/>
            </a:avLst>
          </a:prstGeom>
          <a:solidFill>
            <a:srgbClr val="376092">
              <a:alpha val="40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6003721" y="3247685"/>
            <a:ext cx="3701807" cy="836913"/>
          </a:xfrm>
          <a:prstGeom prst="rightArrow">
            <a:avLst>
              <a:gd name="adj1" fmla="val 50000"/>
              <a:gd name="adj2" fmla="val 126514"/>
            </a:avLst>
          </a:prstGeom>
          <a:solidFill>
            <a:srgbClr val="376092">
              <a:alpha val="40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10969">
            <a:off x="6271868" y="3134722"/>
            <a:ext cx="2325535" cy="9672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9" name="Rectangle 28"/>
          <p:cNvSpPr/>
          <p:nvPr/>
        </p:nvSpPr>
        <p:spPr>
          <a:xfrm>
            <a:off x="143721" y="5369886"/>
            <a:ext cx="3263601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831" y="4877443"/>
            <a:ext cx="2571073" cy="16934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3" name="Content Placeholder 2"/>
          <p:cNvSpPr txBox="1">
            <a:spLocks/>
          </p:cNvSpPr>
          <p:nvPr/>
        </p:nvSpPr>
        <p:spPr bwMode="auto">
          <a:xfrm>
            <a:off x="8481392" y="3447847"/>
            <a:ext cx="1296438" cy="1010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000" b="1" dirty="0">
                <a:solidFill>
                  <a:schemeClr val="bg1"/>
                </a:solidFill>
              </a:rPr>
              <a:t>EV-97 90 MPH</a:t>
            </a:r>
          </a:p>
          <a:p>
            <a:pPr marL="0" indent="0">
              <a:buNone/>
            </a:pPr>
            <a:r>
              <a:rPr lang="en-GB" sz="1000" b="1" dirty="0">
                <a:solidFill>
                  <a:schemeClr val="bg1"/>
                </a:solidFill>
              </a:rPr>
              <a:t>C42 80KTS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1496616" y="2852936"/>
            <a:ext cx="864095" cy="8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charset="0"/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Trim –</a:t>
            </a:r>
          </a:p>
          <a:p>
            <a:pPr marL="0" indent="0">
              <a:spcBef>
                <a:spcPct val="50000"/>
              </a:spcBef>
              <a:buFont typeface="Arial" charset="0"/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 </a:t>
            </a:r>
          </a:p>
        </p:txBody>
      </p:sp>
      <p:sp>
        <p:nvSpPr>
          <p:cNvPr id="24" name="Rectangle 23"/>
          <p:cNvSpPr/>
          <p:nvPr/>
        </p:nvSpPr>
        <p:spPr>
          <a:xfrm rot="20211349">
            <a:off x="2211258" y="4193438"/>
            <a:ext cx="2237827" cy="432048"/>
          </a:xfrm>
          <a:prstGeom prst="rect">
            <a:avLst/>
          </a:prstGeom>
          <a:solidFill>
            <a:srgbClr val="376092">
              <a:alpha val="40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Content Placeholder 2"/>
          <p:cNvSpPr txBox="1">
            <a:spLocks/>
          </p:cNvSpPr>
          <p:nvPr/>
        </p:nvSpPr>
        <p:spPr bwMode="auto">
          <a:xfrm rot="20192368">
            <a:off x="3302980" y="3971738"/>
            <a:ext cx="1296438" cy="50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000" b="1" dirty="0">
                <a:solidFill>
                  <a:schemeClr val="bg1"/>
                </a:solidFill>
              </a:rPr>
              <a:t>EV-97 80 MPH</a:t>
            </a:r>
          </a:p>
          <a:p>
            <a:pPr marL="0" indent="0">
              <a:buNone/>
            </a:pPr>
            <a:r>
              <a:rPr lang="en-GB" sz="1000" b="1" dirty="0">
                <a:solidFill>
                  <a:schemeClr val="bg1"/>
                </a:solidFill>
              </a:rPr>
              <a:t>C42 70KTS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91199">
            <a:off x="988450" y="4413318"/>
            <a:ext cx="2325535" cy="9672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6" name="Picture 3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39"/>
          <a:stretch/>
        </p:blipFill>
        <p:spPr>
          <a:xfrm>
            <a:off x="6392866" y="4896937"/>
            <a:ext cx="2571072" cy="16934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38" name="Group 37"/>
          <p:cNvGrpSpPr/>
          <p:nvPr/>
        </p:nvGrpSpPr>
        <p:grpSpPr>
          <a:xfrm>
            <a:off x="920552" y="1484783"/>
            <a:ext cx="548830" cy="548831"/>
            <a:chOff x="920552" y="1052735"/>
            <a:chExt cx="548830" cy="548831"/>
          </a:xfrm>
        </p:grpSpPr>
        <p:sp>
          <p:nvSpPr>
            <p:cNvPr id="39" name="Oval 38"/>
            <p:cNvSpPr/>
            <p:nvPr/>
          </p:nvSpPr>
          <p:spPr>
            <a:xfrm>
              <a:off x="920552" y="1052736"/>
              <a:ext cx="548830" cy="5488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Content Placeholder 2"/>
            <p:cNvSpPr txBox="1">
              <a:spLocks/>
            </p:cNvSpPr>
            <p:nvPr/>
          </p:nvSpPr>
          <p:spPr bwMode="auto">
            <a:xfrm>
              <a:off x="992560" y="1052735"/>
              <a:ext cx="396044" cy="504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3200" b="1" dirty="0">
                  <a:solidFill>
                    <a:schemeClr val="bg1"/>
                  </a:solidFill>
                </a:rPr>
                <a:t>A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931970" y="2132855"/>
            <a:ext cx="548830" cy="548831"/>
            <a:chOff x="920552" y="1052735"/>
            <a:chExt cx="548830" cy="548831"/>
          </a:xfrm>
        </p:grpSpPr>
        <p:sp>
          <p:nvSpPr>
            <p:cNvPr id="42" name="Oval 41"/>
            <p:cNvSpPr/>
            <p:nvPr/>
          </p:nvSpPr>
          <p:spPr>
            <a:xfrm>
              <a:off x="920552" y="1052736"/>
              <a:ext cx="548830" cy="5488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Content Placeholder 2"/>
            <p:cNvSpPr txBox="1">
              <a:spLocks/>
            </p:cNvSpPr>
            <p:nvPr/>
          </p:nvSpPr>
          <p:spPr bwMode="auto">
            <a:xfrm>
              <a:off x="981142" y="1052735"/>
              <a:ext cx="396044" cy="504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3200" b="1" dirty="0">
                  <a:solidFill>
                    <a:schemeClr val="bg1"/>
                  </a:solidFill>
                </a:rPr>
                <a:t>P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20552" y="2780928"/>
            <a:ext cx="548830" cy="548830"/>
            <a:chOff x="920552" y="1052736"/>
            <a:chExt cx="548830" cy="548830"/>
          </a:xfrm>
        </p:grpSpPr>
        <p:sp>
          <p:nvSpPr>
            <p:cNvPr id="45" name="Oval 44"/>
            <p:cNvSpPr/>
            <p:nvPr/>
          </p:nvSpPr>
          <p:spPr>
            <a:xfrm>
              <a:off x="920552" y="1052736"/>
              <a:ext cx="548830" cy="5488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Content Placeholder 2"/>
            <p:cNvSpPr txBox="1">
              <a:spLocks/>
            </p:cNvSpPr>
            <p:nvPr/>
          </p:nvSpPr>
          <p:spPr bwMode="auto">
            <a:xfrm>
              <a:off x="992560" y="1052736"/>
              <a:ext cx="396044" cy="504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3200" b="1" dirty="0">
                  <a:solidFill>
                    <a:schemeClr val="bg1"/>
                  </a:solidFill>
                </a:rPr>
                <a:t>T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31970" y="3645024"/>
            <a:ext cx="8773558" cy="1069065"/>
            <a:chOff x="931970" y="3573016"/>
            <a:chExt cx="8773558" cy="1069065"/>
          </a:xfrm>
        </p:grpSpPr>
        <p:cxnSp>
          <p:nvCxnSpPr>
            <p:cNvPr id="48" name="Straight Connector 47"/>
            <p:cNvCxnSpPr/>
            <p:nvPr/>
          </p:nvCxnSpPr>
          <p:spPr>
            <a:xfrm flipH="1">
              <a:off x="992266" y="3573016"/>
              <a:ext cx="8713262" cy="0"/>
            </a:xfrm>
            <a:prstGeom prst="line">
              <a:avLst/>
            </a:prstGeom>
            <a:ln w="28575">
              <a:solidFill>
                <a:schemeClr val="accent4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931970" y="4642081"/>
              <a:ext cx="8773558" cy="0"/>
            </a:xfrm>
            <a:prstGeom prst="line">
              <a:avLst/>
            </a:prstGeom>
            <a:ln w="28575">
              <a:solidFill>
                <a:schemeClr val="accent4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Content Placeholder 2"/>
            <p:cNvSpPr txBox="1">
              <a:spLocks/>
            </p:cNvSpPr>
            <p:nvPr/>
          </p:nvSpPr>
          <p:spPr bwMode="auto">
            <a:xfrm rot="16200000">
              <a:off x="813446" y="3823031"/>
              <a:ext cx="1005193" cy="505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1800" b="1" dirty="0">
                  <a:solidFill>
                    <a:srgbClr val="FF0000"/>
                  </a:solidFill>
                </a:rPr>
                <a:t>20 feet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V="1">
              <a:off x="1514215" y="3594133"/>
              <a:ext cx="0" cy="1023164"/>
            </a:xfrm>
            <a:prstGeom prst="straightConnector1">
              <a:avLst/>
            </a:prstGeom>
            <a:ln>
              <a:solidFill>
                <a:schemeClr val="accent4">
                  <a:lumMod val="7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89257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" grpId="0" build="p"/>
      <p:bldP spid="20" grpId="0"/>
      <p:bldP spid="21" grpId="0"/>
      <p:bldP spid="25" grpId="0" animBg="1"/>
      <p:bldP spid="26" grpId="0" animBg="1"/>
      <p:bldP spid="33" grpId="0"/>
      <p:bldP spid="23" grpId="0"/>
      <p:bldP spid="24" grpId="0" animBg="1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5492620" y="4050205"/>
            <a:ext cx="4114357" cy="2683847"/>
            <a:chOff x="5492620" y="4050205"/>
            <a:chExt cx="4114357" cy="2683847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2620" y="4089055"/>
              <a:ext cx="2556724" cy="264499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26" name="Right Arrow 25"/>
            <p:cNvSpPr/>
            <p:nvPr/>
          </p:nvSpPr>
          <p:spPr>
            <a:xfrm rot="1383684">
              <a:off x="5905170" y="4428975"/>
              <a:ext cx="3701807" cy="836913"/>
            </a:xfrm>
            <a:prstGeom prst="rightArrow">
              <a:avLst>
                <a:gd name="adj1" fmla="val 50000"/>
                <a:gd name="adj2" fmla="val 126514"/>
              </a:avLst>
            </a:prstGeom>
            <a:solidFill>
              <a:srgbClr val="376092">
                <a:alpha val="40000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Content Placeholder 2"/>
            <p:cNvSpPr txBox="1">
              <a:spLocks/>
            </p:cNvSpPr>
            <p:nvPr/>
          </p:nvSpPr>
          <p:spPr bwMode="auto">
            <a:xfrm rot="1383684">
              <a:off x="8148623" y="5152521"/>
              <a:ext cx="1296438" cy="1010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3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1000" b="1" dirty="0">
                  <a:solidFill>
                    <a:schemeClr val="bg1"/>
                  </a:solidFill>
                </a:rPr>
                <a:t>EV-97 80 MPH</a:t>
              </a:r>
            </a:p>
            <a:p>
              <a:pPr marL="0" indent="0">
                <a:buNone/>
              </a:pPr>
              <a:r>
                <a:rPr lang="en-GB" sz="1000" b="1" dirty="0">
                  <a:solidFill>
                    <a:schemeClr val="bg1"/>
                  </a:solidFill>
                </a:rPr>
                <a:t>C42 70KTS</a:t>
              </a: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675">
              <a:off x="5981972" y="4050205"/>
              <a:ext cx="2325535" cy="9672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2576736" y="2780928"/>
            <a:ext cx="6096438" cy="772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3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charset="0"/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Adjust attitude /power to achieve correct airspeed and descent rate, then  </a:t>
            </a:r>
            <a:r>
              <a:rPr lang="en-GB" sz="2000" spc="-130" dirty="0">
                <a:solidFill>
                  <a:srgbClr val="FF0000"/>
                </a:solidFill>
                <a:sym typeface="Wingdings" pitchFamily="2" charset="2"/>
              </a:rPr>
              <a:t>hold</a:t>
            </a: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 and trim</a:t>
            </a:r>
          </a:p>
          <a:p>
            <a:pPr marL="0" indent="0">
              <a:spcBef>
                <a:spcPct val="50000"/>
              </a:spcBef>
              <a:buFont typeface="Arial" charset="0"/>
              <a:buNone/>
            </a:pPr>
            <a:endParaRPr lang="en-GB" sz="2000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</p:txBody>
      </p:sp>
      <p:sp>
        <p:nvSpPr>
          <p:cNvPr id="37" name="Content Placeholder 2"/>
          <p:cNvSpPr txBox="1">
            <a:spLocks/>
          </p:cNvSpPr>
          <p:nvPr/>
        </p:nvSpPr>
        <p:spPr bwMode="auto">
          <a:xfrm>
            <a:off x="1482705" y="974068"/>
            <a:ext cx="8438847" cy="510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3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000" spc="-13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29096"/>
            <a:ext cx="8915400" cy="1055688"/>
          </a:xfrm>
        </p:spPr>
        <p:txBody>
          <a:bodyPr/>
          <a:lstStyle/>
          <a:p>
            <a:r>
              <a:rPr lang="en-GB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Descent Entry</a:t>
            </a:r>
            <a:br>
              <a:rPr lang="en-GB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GB" sz="2400" b="0" spc="-130" dirty="0">
                <a:solidFill>
                  <a:srgbClr val="FF0000"/>
                </a:solidFill>
                <a:sym typeface="Wingdings" pitchFamily="2" charset="2"/>
              </a:rPr>
              <a:t>Target descending airspeed is lower than cruise airspeed</a:t>
            </a:r>
            <a:br>
              <a:rPr lang="en-GB" sz="3200" spc="-130" dirty="0">
                <a:solidFill>
                  <a:srgbClr val="FF0000"/>
                </a:solidFill>
                <a:sym typeface="Wingdings" pitchFamily="2" charset="2"/>
              </a:rPr>
            </a:br>
            <a:r>
              <a:rPr lang="en-GB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9382" y="1510945"/>
            <a:ext cx="8092130" cy="510716"/>
          </a:xfrm>
        </p:spPr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Power        Reduce as required and keep in balance with rudder</a:t>
            </a:r>
            <a:endParaRPr lang="en-GB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marL="457200" lvl="1" indent="0">
              <a:spcBef>
                <a:spcPct val="50000"/>
              </a:spcBef>
              <a:buNone/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1480800" y="2132856"/>
            <a:ext cx="1775208" cy="510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3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charset="0"/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Attitude   </a:t>
            </a: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endParaRPr lang="en-GB" sz="2000" spc="-130" dirty="0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2576736" y="2152471"/>
            <a:ext cx="6096438" cy="628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3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Hold initially as airspeed reduces to target  airspeed and then lower to descent attitude</a:t>
            </a:r>
          </a:p>
          <a:p>
            <a:pPr marL="0" indent="0">
              <a:spcBef>
                <a:spcPct val="50000"/>
              </a:spcBef>
              <a:buFont typeface="Arial" charset="0"/>
              <a:buNone/>
            </a:pPr>
            <a:endParaRPr lang="en-GB" sz="2000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1496616" y="2780928"/>
            <a:ext cx="864095" cy="8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3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charset="0"/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Trim </a:t>
            </a:r>
          </a:p>
          <a:p>
            <a:pPr marL="0" indent="0">
              <a:spcBef>
                <a:spcPct val="50000"/>
              </a:spcBef>
              <a:buFont typeface="Arial" charset="0"/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63559" y="3262127"/>
            <a:ext cx="3730600" cy="2523586"/>
            <a:chOff x="863559" y="3262127"/>
            <a:chExt cx="3730600" cy="2523586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639"/>
            <a:stretch/>
          </p:blipFill>
          <p:spPr>
            <a:xfrm>
              <a:off x="1850170" y="4092230"/>
              <a:ext cx="2571072" cy="169348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24" name="Rectangle 23"/>
            <p:cNvSpPr/>
            <p:nvPr/>
          </p:nvSpPr>
          <p:spPr>
            <a:xfrm rot="21595033">
              <a:off x="2183104" y="3543020"/>
              <a:ext cx="2237827" cy="432048"/>
            </a:xfrm>
            <a:prstGeom prst="rect">
              <a:avLst/>
            </a:prstGeom>
            <a:solidFill>
              <a:srgbClr val="376092">
                <a:alpha val="40000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Content Placeholder 2"/>
            <p:cNvSpPr txBox="1">
              <a:spLocks/>
            </p:cNvSpPr>
            <p:nvPr/>
          </p:nvSpPr>
          <p:spPr bwMode="auto">
            <a:xfrm rot="21576052">
              <a:off x="3297721" y="3579382"/>
              <a:ext cx="1296438" cy="505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3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1000" b="1" dirty="0">
                  <a:solidFill>
                    <a:schemeClr val="bg1"/>
                  </a:solidFill>
                </a:rPr>
                <a:t>EV-97 90 MPH</a:t>
              </a:r>
            </a:p>
            <a:p>
              <a:pPr marL="0" indent="0">
                <a:buNone/>
              </a:pPr>
              <a:r>
                <a:rPr lang="en-GB" sz="1000" b="1" dirty="0">
                  <a:solidFill>
                    <a:schemeClr val="bg1"/>
                  </a:solidFill>
                </a:rPr>
                <a:t>C42 80 KTS</a:t>
              </a: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74883">
              <a:off x="863559" y="3262127"/>
              <a:ext cx="2325535" cy="9672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38" name="Group 37"/>
          <p:cNvGrpSpPr/>
          <p:nvPr/>
        </p:nvGrpSpPr>
        <p:grpSpPr>
          <a:xfrm>
            <a:off x="920552" y="1412775"/>
            <a:ext cx="548830" cy="548831"/>
            <a:chOff x="920552" y="1052735"/>
            <a:chExt cx="548830" cy="548831"/>
          </a:xfrm>
        </p:grpSpPr>
        <p:sp>
          <p:nvSpPr>
            <p:cNvPr id="39" name="Oval 38"/>
            <p:cNvSpPr/>
            <p:nvPr/>
          </p:nvSpPr>
          <p:spPr>
            <a:xfrm>
              <a:off x="920552" y="1052736"/>
              <a:ext cx="548830" cy="5488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Content Placeholder 2"/>
            <p:cNvSpPr txBox="1">
              <a:spLocks/>
            </p:cNvSpPr>
            <p:nvPr/>
          </p:nvSpPr>
          <p:spPr bwMode="auto">
            <a:xfrm>
              <a:off x="992560" y="1052735"/>
              <a:ext cx="396044" cy="504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3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3200" b="1" dirty="0">
                  <a:solidFill>
                    <a:schemeClr val="bg1"/>
                  </a:solidFill>
                </a:rPr>
                <a:t>P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931970" y="2060847"/>
            <a:ext cx="548830" cy="548831"/>
            <a:chOff x="920552" y="1052735"/>
            <a:chExt cx="548830" cy="548831"/>
          </a:xfrm>
        </p:grpSpPr>
        <p:sp>
          <p:nvSpPr>
            <p:cNvPr id="42" name="Oval 41"/>
            <p:cNvSpPr/>
            <p:nvPr/>
          </p:nvSpPr>
          <p:spPr>
            <a:xfrm>
              <a:off x="920552" y="1052736"/>
              <a:ext cx="548830" cy="5488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Content Placeholder 2"/>
            <p:cNvSpPr txBox="1">
              <a:spLocks/>
            </p:cNvSpPr>
            <p:nvPr/>
          </p:nvSpPr>
          <p:spPr bwMode="auto">
            <a:xfrm>
              <a:off x="981142" y="1052735"/>
              <a:ext cx="396044" cy="504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3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3200" b="1" dirty="0">
                  <a:solidFill>
                    <a:schemeClr val="bg1"/>
                  </a:solidFill>
                </a:rPr>
                <a:t>A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20552" y="2708920"/>
            <a:ext cx="548830" cy="548830"/>
            <a:chOff x="920552" y="1052736"/>
            <a:chExt cx="548830" cy="548830"/>
          </a:xfrm>
        </p:grpSpPr>
        <p:sp>
          <p:nvSpPr>
            <p:cNvPr id="45" name="Oval 44"/>
            <p:cNvSpPr/>
            <p:nvPr/>
          </p:nvSpPr>
          <p:spPr>
            <a:xfrm>
              <a:off x="920552" y="1052736"/>
              <a:ext cx="548830" cy="5488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Content Placeholder 2"/>
            <p:cNvSpPr txBox="1">
              <a:spLocks/>
            </p:cNvSpPr>
            <p:nvPr/>
          </p:nvSpPr>
          <p:spPr bwMode="auto">
            <a:xfrm>
              <a:off x="992560" y="1052736"/>
              <a:ext cx="396044" cy="504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3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3200" b="1" dirty="0">
                  <a:solidFill>
                    <a:schemeClr val="bg1"/>
                  </a:solidFill>
                </a:rPr>
                <a:t>T</a:t>
              </a:r>
            </a:p>
          </p:txBody>
        </p:sp>
      </p:grpSp>
      <p:sp>
        <p:nvSpPr>
          <p:cNvPr id="25" name="Block Arc 24"/>
          <p:cNvSpPr/>
          <p:nvPr/>
        </p:nvSpPr>
        <p:spPr>
          <a:xfrm rot="12183684">
            <a:off x="496774" y="3555149"/>
            <a:ext cx="7979677" cy="7758016"/>
          </a:xfrm>
          <a:prstGeom prst="blockArc">
            <a:avLst>
              <a:gd name="adj1" fmla="val 4037144"/>
              <a:gd name="adj2" fmla="val 5460818"/>
              <a:gd name="adj3" fmla="val 5449"/>
            </a:avLst>
          </a:prstGeom>
          <a:solidFill>
            <a:srgbClr val="376092">
              <a:alpha val="40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441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7" grpId="0"/>
      <p:bldP spid="3" grpId="0" build="p"/>
      <p:bldP spid="20" grpId="0"/>
      <p:bldP spid="21" grpId="0"/>
      <p:bldP spid="23" grpId="0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5492620" y="4050205"/>
            <a:ext cx="4114357" cy="2683847"/>
            <a:chOff x="5492620" y="4050205"/>
            <a:chExt cx="4114357" cy="2683847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2620" y="4089055"/>
              <a:ext cx="2556724" cy="264499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26" name="Right Arrow 25"/>
            <p:cNvSpPr/>
            <p:nvPr/>
          </p:nvSpPr>
          <p:spPr>
            <a:xfrm rot="1383684">
              <a:off x="5905170" y="4428975"/>
              <a:ext cx="3701807" cy="836913"/>
            </a:xfrm>
            <a:prstGeom prst="rightArrow">
              <a:avLst>
                <a:gd name="adj1" fmla="val 50000"/>
                <a:gd name="adj2" fmla="val 126514"/>
              </a:avLst>
            </a:prstGeom>
            <a:solidFill>
              <a:srgbClr val="376092">
                <a:alpha val="40000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Content Placeholder 2"/>
            <p:cNvSpPr txBox="1">
              <a:spLocks/>
            </p:cNvSpPr>
            <p:nvPr/>
          </p:nvSpPr>
          <p:spPr bwMode="auto">
            <a:xfrm rot="1383684">
              <a:off x="8148623" y="5152521"/>
              <a:ext cx="1296438" cy="1010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3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1000" b="1" dirty="0">
                  <a:solidFill>
                    <a:schemeClr val="bg1"/>
                  </a:solidFill>
                </a:rPr>
                <a:t>EV-97 90 MPH</a:t>
              </a:r>
            </a:p>
            <a:p>
              <a:pPr marL="0" indent="0">
                <a:buNone/>
              </a:pPr>
              <a:r>
                <a:rPr lang="en-GB" sz="1000" b="1" dirty="0">
                  <a:solidFill>
                    <a:schemeClr val="bg1"/>
                  </a:solidFill>
                </a:rPr>
                <a:t>C42 80 KTS</a:t>
              </a: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675">
              <a:off x="5981972" y="4050205"/>
              <a:ext cx="2325535" cy="9672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2576736" y="2780928"/>
            <a:ext cx="6096438" cy="772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3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Adjust attitude /power to achieve correct airspeed and descent rate, then </a:t>
            </a:r>
            <a:r>
              <a:rPr lang="en-GB" sz="2000" spc="-130" dirty="0">
                <a:solidFill>
                  <a:srgbClr val="FF0000"/>
                </a:solidFill>
                <a:sym typeface="Wingdings" pitchFamily="2" charset="2"/>
              </a:rPr>
              <a:t>hold</a:t>
            </a: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 and trim</a:t>
            </a:r>
          </a:p>
          <a:p>
            <a:pPr marL="0" indent="0">
              <a:spcBef>
                <a:spcPct val="50000"/>
              </a:spcBef>
              <a:buFont typeface="Arial" charset="0"/>
              <a:buNone/>
            </a:pPr>
            <a:endParaRPr lang="en-GB" sz="2000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</p:txBody>
      </p:sp>
      <p:sp>
        <p:nvSpPr>
          <p:cNvPr id="37" name="Content Placeholder 2"/>
          <p:cNvSpPr txBox="1">
            <a:spLocks/>
          </p:cNvSpPr>
          <p:nvPr/>
        </p:nvSpPr>
        <p:spPr bwMode="auto">
          <a:xfrm>
            <a:off x="1482705" y="974068"/>
            <a:ext cx="8438847" cy="510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3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000" spc="-13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29096"/>
            <a:ext cx="8915400" cy="1055688"/>
          </a:xfrm>
        </p:spPr>
        <p:txBody>
          <a:bodyPr/>
          <a:lstStyle/>
          <a:p>
            <a:r>
              <a:rPr lang="en-GB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Descent Entry</a:t>
            </a:r>
            <a:br>
              <a:rPr lang="en-GB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GB" sz="2400" b="0" spc="-130" dirty="0">
                <a:solidFill>
                  <a:srgbClr val="FF0000"/>
                </a:solidFill>
                <a:sym typeface="Wingdings" pitchFamily="2" charset="2"/>
              </a:rPr>
              <a:t>Target descending airspeed is same or greater than cruise airspeed</a:t>
            </a:r>
            <a:br>
              <a:rPr lang="en-GB" sz="2400" b="0" spc="-130" dirty="0">
                <a:solidFill>
                  <a:srgbClr val="FF0000"/>
                </a:solidFill>
                <a:sym typeface="Wingdings" pitchFamily="2" charset="2"/>
              </a:rPr>
            </a:br>
            <a:r>
              <a:rPr lang="en-GB" sz="2400" b="0" spc="-130" dirty="0">
                <a:solidFill>
                  <a:srgbClr val="FF0000"/>
                </a:solidFill>
                <a:sym typeface="Wingdings" pitchFamily="2" charset="2"/>
              </a:rPr>
              <a:t>Also default technique for older </a:t>
            </a:r>
            <a:r>
              <a:rPr lang="en-GB" sz="2400" b="0" spc="-130" dirty="0" err="1">
                <a:solidFill>
                  <a:srgbClr val="FF0000"/>
                </a:solidFill>
                <a:sym typeface="Wingdings" pitchFamily="2" charset="2"/>
              </a:rPr>
              <a:t>microlight</a:t>
            </a:r>
            <a:r>
              <a:rPr lang="en-GB" sz="2400" b="0" spc="-130" dirty="0">
                <a:solidFill>
                  <a:srgbClr val="FF0000"/>
                </a:solidFill>
                <a:sym typeface="Wingdings" pitchFamily="2" charset="2"/>
              </a:rPr>
              <a:t> types</a:t>
            </a:r>
            <a:br>
              <a:rPr lang="en-GB" sz="3200" spc="-130" dirty="0">
                <a:solidFill>
                  <a:srgbClr val="FF0000"/>
                </a:solidFill>
                <a:sym typeface="Wingdings" pitchFamily="2" charset="2"/>
              </a:rPr>
            </a:br>
            <a:r>
              <a:rPr lang="en-GB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9382" y="1510945"/>
            <a:ext cx="8092130" cy="510716"/>
          </a:xfrm>
        </p:spPr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Attitude     Lower nose to descent attitude and hold</a:t>
            </a:r>
            <a:endParaRPr lang="en-GB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endParaRPr lang="en-GB" sz="2000" spc="-130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1480800" y="2132856"/>
            <a:ext cx="1775208" cy="510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3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charset="0"/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Power   </a:t>
            </a: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endParaRPr lang="en-GB" sz="2000" spc="-130" dirty="0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2576736" y="2152472"/>
            <a:ext cx="6096438" cy="772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3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Reduce as required, use rudder to keep balance</a:t>
            </a:r>
          </a:p>
          <a:p>
            <a:pPr marL="0" indent="0">
              <a:spcBef>
                <a:spcPct val="50000"/>
              </a:spcBef>
              <a:buFont typeface="Arial" charset="0"/>
              <a:buNone/>
            </a:pPr>
            <a:endParaRPr lang="en-GB" sz="2000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1496616" y="2780928"/>
            <a:ext cx="864095" cy="8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3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charset="0"/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Trim </a:t>
            </a:r>
          </a:p>
          <a:p>
            <a:pPr marL="0" indent="0">
              <a:spcBef>
                <a:spcPct val="50000"/>
              </a:spcBef>
              <a:buFont typeface="Arial" charset="0"/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63559" y="3262127"/>
            <a:ext cx="3730600" cy="2523586"/>
            <a:chOff x="863559" y="3262127"/>
            <a:chExt cx="3730600" cy="2523586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639"/>
            <a:stretch/>
          </p:blipFill>
          <p:spPr>
            <a:xfrm>
              <a:off x="1850170" y="4092230"/>
              <a:ext cx="2571072" cy="169348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24" name="Rectangle 23"/>
            <p:cNvSpPr/>
            <p:nvPr/>
          </p:nvSpPr>
          <p:spPr>
            <a:xfrm rot="21595033">
              <a:off x="2183104" y="3543020"/>
              <a:ext cx="2237827" cy="432048"/>
            </a:xfrm>
            <a:prstGeom prst="rect">
              <a:avLst/>
            </a:prstGeom>
            <a:solidFill>
              <a:srgbClr val="376092">
                <a:alpha val="40000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Content Placeholder 2"/>
            <p:cNvSpPr txBox="1">
              <a:spLocks/>
            </p:cNvSpPr>
            <p:nvPr/>
          </p:nvSpPr>
          <p:spPr bwMode="auto">
            <a:xfrm rot="21576052">
              <a:off x="3297721" y="3579382"/>
              <a:ext cx="1296438" cy="505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3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1000" b="1" dirty="0">
                  <a:solidFill>
                    <a:schemeClr val="bg1"/>
                  </a:solidFill>
                </a:rPr>
                <a:t>EV-97 90 MPH</a:t>
              </a:r>
            </a:p>
            <a:p>
              <a:pPr marL="0" indent="0">
                <a:buNone/>
              </a:pPr>
              <a:r>
                <a:rPr lang="en-GB" sz="1000" b="1" dirty="0">
                  <a:solidFill>
                    <a:schemeClr val="bg1"/>
                  </a:solidFill>
                </a:rPr>
                <a:t>C42 80 KTS</a:t>
              </a: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74883">
              <a:off x="863559" y="3262127"/>
              <a:ext cx="2325535" cy="9672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38" name="Group 37"/>
          <p:cNvGrpSpPr/>
          <p:nvPr/>
        </p:nvGrpSpPr>
        <p:grpSpPr>
          <a:xfrm>
            <a:off x="920552" y="1412775"/>
            <a:ext cx="548830" cy="548831"/>
            <a:chOff x="920552" y="1052735"/>
            <a:chExt cx="548830" cy="548831"/>
          </a:xfrm>
        </p:grpSpPr>
        <p:sp>
          <p:nvSpPr>
            <p:cNvPr id="39" name="Oval 38"/>
            <p:cNvSpPr/>
            <p:nvPr/>
          </p:nvSpPr>
          <p:spPr>
            <a:xfrm>
              <a:off x="920552" y="1052736"/>
              <a:ext cx="548830" cy="5488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Content Placeholder 2"/>
            <p:cNvSpPr txBox="1">
              <a:spLocks/>
            </p:cNvSpPr>
            <p:nvPr/>
          </p:nvSpPr>
          <p:spPr bwMode="auto">
            <a:xfrm>
              <a:off x="992560" y="1052735"/>
              <a:ext cx="396044" cy="504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3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3200" b="1" dirty="0">
                  <a:solidFill>
                    <a:schemeClr val="bg1"/>
                  </a:solidFill>
                </a:rPr>
                <a:t>A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931970" y="2060847"/>
            <a:ext cx="548830" cy="548831"/>
            <a:chOff x="920552" y="1052735"/>
            <a:chExt cx="548830" cy="548831"/>
          </a:xfrm>
        </p:grpSpPr>
        <p:sp>
          <p:nvSpPr>
            <p:cNvPr id="42" name="Oval 41"/>
            <p:cNvSpPr/>
            <p:nvPr/>
          </p:nvSpPr>
          <p:spPr>
            <a:xfrm>
              <a:off x="920552" y="1052736"/>
              <a:ext cx="548830" cy="5488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Content Placeholder 2"/>
            <p:cNvSpPr txBox="1">
              <a:spLocks/>
            </p:cNvSpPr>
            <p:nvPr/>
          </p:nvSpPr>
          <p:spPr bwMode="auto">
            <a:xfrm>
              <a:off x="981142" y="1052735"/>
              <a:ext cx="396044" cy="504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3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3200" b="1" dirty="0">
                  <a:solidFill>
                    <a:schemeClr val="bg1"/>
                  </a:solidFill>
                </a:rPr>
                <a:t>P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20552" y="2708920"/>
            <a:ext cx="548830" cy="548830"/>
            <a:chOff x="920552" y="1052736"/>
            <a:chExt cx="548830" cy="548830"/>
          </a:xfrm>
        </p:grpSpPr>
        <p:sp>
          <p:nvSpPr>
            <p:cNvPr id="45" name="Oval 44"/>
            <p:cNvSpPr/>
            <p:nvPr/>
          </p:nvSpPr>
          <p:spPr>
            <a:xfrm>
              <a:off x="920552" y="1052736"/>
              <a:ext cx="548830" cy="5488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Content Placeholder 2"/>
            <p:cNvSpPr txBox="1">
              <a:spLocks/>
            </p:cNvSpPr>
            <p:nvPr/>
          </p:nvSpPr>
          <p:spPr bwMode="auto">
            <a:xfrm>
              <a:off x="992560" y="1052736"/>
              <a:ext cx="396044" cy="504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3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3200" b="1" dirty="0">
                  <a:solidFill>
                    <a:schemeClr val="bg1"/>
                  </a:solidFill>
                </a:rPr>
                <a:t>T</a:t>
              </a:r>
            </a:p>
          </p:txBody>
        </p:sp>
      </p:grpSp>
      <p:sp>
        <p:nvSpPr>
          <p:cNvPr id="25" name="Block Arc 24"/>
          <p:cNvSpPr/>
          <p:nvPr/>
        </p:nvSpPr>
        <p:spPr>
          <a:xfrm rot="12183684">
            <a:off x="496774" y="3555149"/>
            <a:ext cx="7979677" cy="7758016"/>
          </a:xfrm>
          <a:prstGeom prst="blockArc">
            <a:avLst>
              <a:gd name="adj1" fmla="val 4037144"/>
              <a:gd name="adj2" fmla="val 5460818"/>
              <a:gd name="adj3" fmla="val 5449"/>
            </a:avLst>
          </a:prstGeom>
          <a:solidFill>
            <a:srgbClr val="376092">
              <a:alpha val="40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73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7" grpId="0"/>
      <p:bldP spid="3" grpId="0" build="p"/>
      <p:bldP spid="20" grpId="0"/>
      <p:bldP spid="21" grpId="0"/>
      <p:bldP spid="23" grpId="0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9382" y="1622140"/>
            <a:ext cx="5724636" cy="510716"/>
          </a:xfrm>
        </p:spPr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Power – Increase power and balance with rudder</a:t>
            </a:r>
          </a:p>
          <a:p>
            <a:pPr lvl="1">
              <a:spcBef>
                <a:spcPct val="50000"/>
              </a:spcBef>
            </a:pPr>
            <a:endParaRPr lang="en-GB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endParaRPr lang="en-GB" sz="2000" spc="-130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1496616" y="2270212"/>
            <a:ext cx="6505305" cy="510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charset="0"/>
              <a:buNone/>
            </a:pP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Attitude – Raise nose to level attitude and hold</a:t>
            </a: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marL="0" indent="0">
              <a:buNone/>
            </a:pPr>
            <a:endParaRPr lang="en-GB" sz="2000" spc="-130" dirty="0"/>
          </a:p>
        </p:txBody>
      </p:sp>
      <p:sp>
        <p:nvSpPr>
          <p:cNvPr id="59" name="Content Placeholder 2"/>
          <p:cNvSpPr txBox="1">
            <a:spLocks/>
          </p:cNvSpPr>
          <p:nvPr/>
        </p:nvSpPr>
        <p:spPr bwMode="auto">
          <a:xfrm>
            <a:off x="834633" y="1046076"/>
            <a:ext cx="8438847" cy="510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charset="0"/>
              <a:buNone/>
            </a:pPr>
            <a:r>
              <a:rPr lang="en-GB" sz="2000" b="1" spc="-13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itchFamily="2" charset="2"/>
              </a:rPr>
              <a:t>Anticipate</a:t>
            </a:r>
            <a:r>
              <a:rPr lang="en-GB" sz="2000" spc="-13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itchFamily="2" charset="2"/>
              </a:rPr>
              <a:t> </a:t>
            </a: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– initiate the levelling-off procedure at </a:t>
            </a:r>
            <a:r>
              <a:rPr lang="en-GB" sz="2000" spc="-130" dirty="0">
                <a:solidFill>
                  <a:srgbClr val="FF0000"/>
                </a:solidFill>
                <a:sym typeface="Wingdings" pitchFamily="2" charset="2"/>
              </a:rPr>
              <a:t>50 feet </a:t>
            </a:r>
            <a:r>
              <a:rPr lang="en-GB" sz="2000" spc="-13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itchFamily="2" charset="2"/>
              </a:rPr>
              <a:t>before the target altitude</a:t>
            </a: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pPr lvl="1">
              <a:spcBef>
                <a:spcPct val="50000"/>
              </a:spcBef>
            </a:pPr>
            <a:endParaRPr lang="en-GB" b="1" spc="-130" dirty="0">
              <a:solidFill>
                <a:schemeClr val="tx1">
                  <a:lumMod val="85000"/>
                  <a:lumOff val="15000"/>
                </a:schemeClr>
              </a:solidFill>
              <a:sym typeface="Wingdings" pitchFamily="2" charset="2"/>
            </a:endParaRPr>
          </a:p>
          <a:p>
            <a:endParaRPr lang="en-GB" sz="2000" spc="-130" dirty="0">
              <a:solidFill>
                <a:srgbClr val="FF0000"/>
              </a:solidFill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749397" y="1481500"/>
            <a:ext cx="8286843" cy="1299427"/>
            <a:chOff x="749397" y="1412776"/>
            <a:chExt cx="6857291" cy="1433500"/>
          </a:xfrm>
        </p:grpSpPr>
        <p:sp>
          <p:nvSpPr>
            <p:cNvPr id="4" name="Rounded Rectangle 3"/>
            <p:cNvSpPr/>
            <p:nvPr/>
          </p:nvSpPr>
          <p:spPr>
            <a:xfrm>
              <a:off x="749397" y="1412776"/>
              <a:ext cx="6857291" cy="1433500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Content Placeholder 2"/>
            <p:cNvSpPr txBox="1">
              <a:spLocks/>
            </p:cNvSpPr>
            <p:nvPr/>
          </p:nvSpPr>
          <p:spPr bwMode="auto">
            <a:xfrm>
              <a:off x="6246991" y="1416399"/>
              <a:ext cx="788390" cy="1091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ct val="50000"/>
                </a:spcBef>
                <a:buFont typeface="Arial" charset="0"/>
                <a:buNone/>
              </a:pPr>
              <a:r>
                <a:rPr lang="en-GB" sz="7200" b="1" spc="-13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Wingdings" pitchFamily="2" charset="2"/>
                </a:rPr>
                <a:t>+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920552" y="1550132"/>
            <a:ext cx="548830" cy="548830"/>
            <a:chOff x="920552" y="1550132"/>
            <a:chExt cx="548830" cy="548830"/>
          </a:xfrm>
        </p:grpSpPr>
        <p:sp>
          <p:nvSpPr>
            <p:cNvPr id="11" name="Oval 10"/>
            <p:cNvSpPr/>
            <p:nvPr/>
          </p:nvSpPr>
          <p:spPr>
            <a:xfrm>
              <a:off x="920552" y="1550132"/>
              <a:ext cx="548830" cy="5488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Content Placeholder 2"/>
            <p:cNvSpPr txBox="1">
              <a:spLocks/>
            </p:cNvSpPr>
            <p:nvPr/>
          </p:nvSpPr>
          <p:spPr bwMode="auto">
            <a:xfrm>
              <a:off x="992560" y="1550132"/>
              <a:ext cx="396044" cy="504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3200" b="1" dirty="0">
                  <a:solidFill>
                    <a:schemeClr val="bg1"/>
                  </a:solidFill>
                </a:rPr>
                <a:t>P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931970" y="2198203"/>
            <a:ext cx="548830" cy="548831"/>
            <a:chOff x="931970" y="2198203"/>
            <a:chExt cx="548830" cy="548831"/>
          </a:xfrm>
        </p:grpSpPr>
        <p:sp>
          <p:nvSpPr>
            <p:cNvPr id="41" name="Oval 40"/>
            <p:cNvSpPr/>
            <p:nvPr/>
          </p:nvSpPr>
          <p:spPr>
            <a:xfrm>
              <a:off x="931970" y="2198204"/>
              <a:ext cx="548830" cy="5488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Content Placeholder 2"/>
            <p:cNvSpPr txBox="1">
              <a:spLocks/>
            </p:cNvSpPr>
            <p:nvPr/>
          </p:nvSpPr>
          <p:spPr bwMode="auto">
            <a:xfrm>
              <a:off x="992560" y="2198203"/>
              <a:ext cx="396044" cy="504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3200" b="1" dirty="0">
                  <a:solidFill>
                    <a:schemeClr val="bg1"/>
                  </a:solidFill>
                </a:rPr>
                <a:t>A</a:t>
              </a:r>
            </a:p>
          </p:txBody>
        </p:sp>
      </p:grpSp>
      <p:sp>
        <p:nvSpPr>
          <p:cNvPr id="9" name="Rectangle 8"/>
          <p:cNvSpPr/>
          <p:nvPr/>
        </p:nvSpPr>
        <p:spPr>
          <a:xfrm>
            <a:off x="-951656" y="5501822"/>
            <a:ext cx="3672408" cy="17436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 Level Out from a Descent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920552" y="2846276"/>
            <a:ext cx="7704856" cy="582724"/>
            <a:chOff x="920552" y="2846276"/>
            <a:chExt cx="7704856" cy="582724"/>
          </a:xfrm>
        </p:grpSpPr>
        <p:sp>
          <p:nvSpPr>
            <p:cNvPr id="21" name="Content Placeholder 2"/>
            <p:cNvSpPr txBox="1">
              <a:spLocks/>
            </p:cNvSpPr>
            <p:nvPr/>
          </p:nvSpPr>
          <p:spPr bwMode="auto">
            <a:xfrm>
              <a:off x="1496163" y="2918284"/>
              <a:ext cx="7129245" cy="5107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ct val="50000"/>
                </a:spcBef>
                <a:buFont typeface="Arial" charset="0"/>
                <a:buNone/>
              </a:pPr>
              <a:r>
                <a:rPr lang="en-GB" sz="2000" spc="-130" dirty="0">
                  <a:solidFill>
                    <a:schemeClr val="tx1">
                      <a:lumMod val="85000"/>
                      <a:lumOff val="15000"/>
                    </a:schemeClr>
                  </a:solidFill>
                  <a:sym typeface="Wingdings" pitchFamily="2" charset="2"/>
                </a:rPr>
                <a:t>Trim – Adjust attitude to achieve correct airspeed and trim </a:t>
              </a:r>
            </a:p>
          </p:txBody>
        </p:sp>
        <p:grpSp>
          <p:nvGrpSpPr>
            <p:cNvPr id="43" name="Group 42"/>
            <p:cNvGrpSpPr/>
            <p:nvPr/>
          </p:nvGrpSpPr>
          <p:grpSpPr>
            <a:xfrm>
              <a:off x="920552" y="2846276"/>
              <a:ext cx="548830" cy="548830"/>
              <a:chOff x="920552" y="1052736"/>
              <a:chExt cx="548830" cy="548830"/>
            </a:xfrm>
          </p:grpSpPr>
          <p:sp>
            <p:nvSpPr>
              <p:cNvPr id="44" name="Oval 43"/>
              <p:cNvSpPr/>
              <p:nvPr/>
            </p:nvSpPr>
            <p:spPr>
              <a:xfrm>
                <a:off x="920552" y="1052736"/>
                <a:ext cx="548830" cy="54883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Content Placeholder 2"/>
              <p:cNvSpPr txBox="1">
                <a:spLocks/>
              </p:cNvSpPr>
              <p:nvPr/>
            </p:nvSpPr>
            <p:spPr bwMode="auto">
              <a:xfrm>
                <a:off x="992560" y="1052736"/>
                <a:ext cx="396044" cy="5040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Blip>
                    <a:blip r:embed="rId2"/>
                  </a:buBlip>
                  <a:defRPr sz="2400" kern="1200">
                    <a:solidFill>
                      <a:srgbClr val="292929"/>
                    </a:solidFill>
                    <a:latin typeface="Trebuchet MS" pitchFamily="34" charset="0"/>
                    <a:ea typeface="ＭＳ Ｐゴシック" pitchFamily="24" charset="-128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kern="1200">
                    <a:solidFill>
                      <a:srgbClr val="292929"/>
                    </a:solidFill>
                    <a:latin typeface="Trebuchet MS" pitchFamily="34" charset="0"/>
                    <a:ea typeface="ＭＳ Ｐゴシック" pitchFamily="24" charset="-128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kern="1200">
                    <a:solidFill>
                      <a:srgbClr val="292929"/>
                    </a:solidFill>
                    <a:latin typeface="Trebuchet MS" pitchFamily="34" charset="0"/>
                    <a:ea typeface="ＭＳ Ｐゴシック" pitchFamily="24" charset="-128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kern="1200">
                    <a:solidFill>
                      <a:srgbClr val="292929"/>
                    </a:solidFill>
                    <a:latin typeface="Trebuchet MS" pitchFamily="34" charset="0"/>
                    <a:ea typeface="ＭＳ Ｐゴシック" pitchFamily="24" charset="-128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kern="1200">
                    <a:solidFill>
                      <a:srgbClr val="292929"/>
                    </a:solidFill>
                    <a:latin typeface="Trebuchet MS" pitchFamily="34" charset="0"/>
                    <a:ea typeface="ＭＳ Ｐゴシック" pitchFamily="24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charset="0"/>
                  <a:buNone/>
                </a:pPr>
                <a:r>
                  <a:rPr lang="en-GB" sz="3200" b="1" dirty="0">
                    <a:solidFill>
                      <a:schemeClr val="bg1"/>
                    </a:solidFill>
                  </a:rPr>
                  <a:t>T</a:t>
                </a:r>
              </a:p>
            </p:txBody>
          </p:sp>
        </p:grpSp>
      </p:grpSp>
      <p:grpSp>
        <p:nvGrpSpPr>
          <p:cNvPr id="65" name="Group 64"/>
          <p:cNvGrpSpPr/>
          <p:nvPr/>
        </p:nvGrpSpPr>
        <p:grpSpPr>
          <a:xfrm>
            <a:off x="2111020" y="-1605669"/>
            <a:ext cx="7979677" cy="8035303"/>
            <a:chOff x="2111020" y="-1605669"/>
            <a:chExt cx="7979677" cy="8035303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639"/>
            <a:stretch/>
          </p:blipFill>
          <p:spPr>
            <a:xfrm>
              <a:off x="6465168" y="3808339"/>
              <a:ext cx="2571072" cy="169348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25" name="Block Arc 24"/>
            <p:cNvSpPr/>
            <p:nvPr/>
          </p:nvSpPr>
          <p:spPr>
            <a:xfrm rot="1379633">
              <a:off x="2111020" y="-1605669"/>
              <a:ext cx="7979677" cy="7758016"/>
            </a:xfrm>
            <a:prstGeom prst="blockArc">
              <a:avLst>
                <a:gd name="adj1" fmla="val 4037144"/>
                <a:gd name="adj2" fmla="val 5460818"/>
                <a:gd name="adj3" fmla="val 5449"/>
              </a:avLst>
            </a:prstGeom>
            <a:solidFill>
              <a:srgbClr val="376092">
                <a:alpha val="40000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6" name="Right Arrow 25"/>
            <p:cNvSpPr/>
            <p:nvPr/>
          </p:nvSpPr>
          <p:spPr>
            <a:xfrm rot="1536">
              <a:off x="6128784" y="5549276"/>
              <a:ext cx="3432541" cy="836913"/>
            </a:xfrm>
            <a:prstGeom prst="rightArrow">
              <a:avLst>
                <a:gd name="adj1" fmla="val 50000"/>
                <a:gd name="adj2" fmla="val 126514"/>
              </a:avLst>
            </a:prstGeom>
            <a:solidFill>
              <a:srgbClr val="376092">
                <a:alpha val="40000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70832">
              <a:off x="5995781" y="5462396"/>
              <a:ext cx="2325535" cy="9672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34" name="Content Placeholder 2"/>
            <p:cNvSpPr txBox="1">
              <a:spLocks/>
            </p:cNvSpPr>
            <p:nvPr/>
          </p:nvSpPr>
          <p:spPr bwMode="auto">
            <a:xfrm rot="21572001">
              <a:off x="8263038" y="5798885"/>
              <a:ext cx="1296438" cy="505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1000" b="1" dirty="0">
                  <a:solidFill>
                    <a:schemeClr val="bg1"/>
                  </a:solidFill>
                </a:rPr>
                <a:t>EV-97 90 MPH</a:t>
              </a:r>
            </a:p>
            <a:p>
              <a:pPr marL="0" indent="0">
                <a:buNone/>
              </a:pPr>
              <a:r>
                <a:rPr lang="en-GB" sz="1000" b="1" dirty="0">
                  <a:solidFill>
                    <a:schemeClr val="bg1"/>
                  </a:solidFill>
                </a:rPr>
                <a:t>C42 80 KTS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746990" y="3766493"/>
            <a:ext cx="3941410" cy="2686843"/>
            <a:chOff x="746990" y="3766493"/>
            <a:chExt cx="3941410" cy="2686843"/>
          </a:xfrm>
        </p:grpSpPr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6536" y="3808339"/>
              <a:ext cx="2556724" cy="264499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27" name="Rectangle 26"/>
            <p:cNvSpPr/>
            <p:nvPr/>
          </p:nvSpPr>
          <p:spPr>
            <a:xfrm rot="1554286">
              <a:off x="1861209" y="4758210"/>
              <a:ext cx="2827191" cy="432048"/>
            </a:xfrm>
            <a:prstGeom prst="rect">
              <a:avLst/>
            </a:prstGeom>
            <a:solidFill>
              <a:srgbClr val="376092">
                <a:alpha val="40000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08542">
              <a:off x="746990" y="3766493"/>
              <a:ext cx="2325535" cy="9672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46" name="Content Placeholder 2"/>
            <p:cNvSpPr txBox="1">
              <a:spLocks/>
            </p:cNvSpPr>
            <p:nvPr/>
          </p:nvSpPr>
          <p:spPr bwMode="auto">
            <a:xfrm rot="1493924">
              <a:off x="3079470" y="5023110"/>
              <a:ext cx="1296438" cy="1010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1000" b="1" dirty="0">
                  <a:solidFill>
                    <a:schemeClr val="bg1"/>
                  </a:solidFill>
                </a:rPr>
                <a:t>EV-97 80 MPH</a:t>
              </a:r>
            </a:p>
            <a:p>
              <a:pPr marL="0" indent="0">
                <a:buNone/>
              </a:pPr>
              <a:r>
                <a:rPr lang="en-GB" sz="1000" b="1" dirty="0">
                  <a:solidFill>
                    <a:schemeClr val="bg1"/>
                  </a:solidFill>
                </a:rPr>
                <a:t>C42 70KTS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931970" y="3997472"/>
            <a:ext cx="8773558" cy="2014018"/>
            <a:chOff x="931970" y="3385933"/>
            <a:chExt cx="8773558" cy="1256148"/>
          </a:xfrm>
        </p:grpSpPr>
        <p:cxnSp>
          <p:nvCxnSpPr>
            <p:cNvPr id="55" name="Straight Connector 54"/>
            <p:cNvCxnSpPr/>
            <p:nvPr/>
          </p:nvCxnSpPr>
          <p:spPr>
            <a:xfrm flipH="1">
              <a:off x="992266" y="3573016"/>
              <a:ext cx="8713262" cy="0"/>
            </a:xfrm>
            <a:prstGeom prst="line">
              <a:avLst/>
            </a:prstGeom>
            <a:ln w="28575">
              <a:solidFill>
                <a:schemeClr val="accent4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931970" y="4642081"/>
              <a:ext cx="8773558" cy="0"/>
            </a:xfrm>
            <a:prstGeom prst="line">
              <a:avLst/>
            </a:prstGeom>
            <a:ln w="28575">
              <a:solidFill>
                <a:schemeClr val="accent4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Content Placeholder 2"/>
            <p:cNvSpPr txBox="1">
              <a:spLocks/>
            </p:cNvSpPr>
            <p:nvPr/>
          </p:nvSpPr>
          <p:spPr bwMode="auto">
            <a:xfrm rot="16200000">
              <a:off x="5135033" y="3635948"/>
              <a:ext cx="1005193" cy="505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1800" b="1" dirty="0">
                  <a:solidFill>
                    <a:schemeClr val="accent4">
                      <a:lumMod val="75000"/>
                    </a:schemeClr>
                  </a:solidFill>
                </a:rPr>
                <a:t>50 feet</a:t>
              </a:r>
            </a:p>
          </p:txBody>
        </p:sp>
        <p:cxnSp>
          <p:nvCxnSpPr>
            <p:cNvPr id="58" name="Straight Arrow Connector 57"/>
            <p:cNvCxnSpPr/>
            <p:nvPr/>
          </p:nvCxnSpPr>
          <p:spPr>
            <a:xfrm flipV="1">
              <a:off x="5745088" y="3592429"/>
              <a:ext cx="0" cy="1023164"/>
            </a:xfrm>
            <a:prstGeom prst="straightConnector1">
              <a:avLst/>
            </a:prstGeom>
            <a:ln>
              <a:solidFill>
                <a:schemeClr val="accent4">
                  <a:lumMod val="75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82592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0" grpId="0"/>
      <p:bldP spid="5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11129</TotalTime>
  <Words>1426</Words>
  <Application>Microsoft Office PowerPoint</Application>
  <PresentationFormat>A4 Paper (210x297 mm)</PresentationFormat>
  <Paragraphs>323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Trebuchet MS</vt:lpstr>
      <vt:lpstr>Office Theme</vt:lpstr>
      <vt:lpstr>Exercise 7 Basic Climbing and Descending </vt:lpstr>
      <vt:lpstr>Theory – Forces in Level Flight</vt:lpstr>
      <vt:lpstr>Theory – Forces in a Climb</vt:lpstr>
      <vt:lpstr>Theory – Forces in a Glide Descent</vt:lpstr>
      <vt:lpstr>Climb Entry</vt:lpstr>
      <vt:lpstr>To Level Off</vt:lpstr>
      <vt:lpstr>Descent Entry Target descending airspeed is lower than cruise airspeed  </vt:lpstr>
      <vt:lpstr>Descent Entry Target descending airspeed is same or greater than cruise airspeed Also default technique for older microlight types  </vt:lpstr>
      <vt:lpstr>To Level Out from a Descent</vt:lpstr>
      <vt:lpstr>To enter a Climb from a Descent</vt:lpstr>
      <vt:lpstr>PowerPoint Presentation</vt:lpstr>
      <vt:lpstr>Cruise climb and descent</vt:lpstr>
      <vt:lpstr> Airmanship</vt:lpstr>
      <vt:lpstr>Exercise 7 Basic Climbing and Descending </vt:lpstr>
      <vt:lpstr>Exercise 8 Performance Climbing and Descending </vt:lpstr>
      <vt:lpstr>Theory – Climb Performance</vt:lpstr>
      <vt:lpstr>Theory – Effect of Airspeed on Climb Performance</vt:lpstr>
      <vt:lpstr>Theory – Effect of Airspeed on Glide Performance</vt:lpstr>
      <vt:lpstr>Theory – Effect of Flaps on Climb Performance</vt:lpstr>
      <vt:lpstr>Theory – Effect of Flaps on Descent Performance</vt:lpstr>
      <vt:lpstr>Theory – Effect of Flaps on Descent Performance</vt:lpstr>
      <vt:lpstr>Go Around – WHY?</vt:lpstr>
      <vt:lpstr>PowerPoint Presentation</vt:lpstr>
      <vt:lpstr>Side Slipping</vt:lpstr>
      <vt:lpstr> Airmanship</vt:lpstr>
      <vt:lpstr>Exercise 8 Performance Climbing and Descending </vt:lpstr>
    </vt:vector>
  </TitlesOfParts>
  <Company>Thomson Medex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</dc:title>
  <dc:creator>furniss_m</dc:creator>
  <cp:lastModifiedBy>Marcus Furniss</cp:lastModifiedBy>
  <cp:revision>448</cp:revision>
  <dcterms:created xsi:type="dcterms:W3CDTF">2006-05-24T18:30:12Z</dcterms:created>
  <dcterms:modified xsi:type="dcterms:W3CDTF">2023-10-29T10:52:22Z</dcterms:modified>
</cp:coreProperties>
</file>