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0" r:id="rId3"/>
    <p:sldId id="279" r:id="rId4"/>
    <p:sldId id="281" r:id="rId5"/>
    <p:sldId id="298" r:id="rId6"/>
    <p:sldId id="282" r:id="rId7"/>
    <p:sldId id="284" r:id="rId8"/>
    <p:sldId id="285" r:id="rId9"/>
    <p:sldId id="276" r:id="rId10"/>
    <p:sldId id="286" r:id="rId11"/>
    <p:sldId id="291" r:id="rId12"/>
    <p:sldId id="290" r:id="rId13"/>
    <p:sldId id="292" r:id="rId14"/>
    <p:sldId id="288" r:id="rId15"/>
    <p:sldId id="294" r:id="rId16"/>
    <p:sldId id="296" r:id="rId17"/>
    <p:sldId id="295" r:id="rId18"/>
    <p:sldId id="299" r:id="rId19"/>
    <p:sldId id="272" r:id="rId20"/>
    <p:sldId id="287" r:id="rId21"/>
    <p:sldId id="297" r:id="rId22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E1E2E3"/>
    <a:srgbClr val="FF0000"/>
    <a:srgbClr val="4F81BD"/>
    <a:srgbClr val="000000"/>
    <a:srgbClr val="BFBFBF"/>
    <a:srgbClr val="CDD0D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4" autoAdjust="0"/>
    <p:restoredTop sz="94624" autoAdjust="0"/>
  </p:normalViewPr>
  <p:slideViewPr>
    <p:cSldViewPr>
      <p:cViewPr>
        <p:scale>
          <a:sx n="66" d="100"/>
          <a:sy n="66" d="100"/>
        </p:scale>
        <p:origin x="-1188" y="-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B346F-E856-4417-805E-E04C81BDF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7/2/2020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and Level Flight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9879" y="188640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smtClean="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2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193360" y="645333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0485" y="5065072"/>
            <a:ext cx="9333035" cy="1676296"/>
          </a:xfrm>
          <a:prstGeom prst="roundRect">
            <a:avLst/>
          </a:prstGeom>
          <a:solidFill>
            <a:srgbClr val="E1E2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79707" y="6056674"/>
            <a:ext cx="4888049" cy="526368"/>
          </a:xfrm>
          <a:prstGeom prst="roundRect">
            <a:avLst/>
          </a:prstGeom>
          <a:solidFill>
            <a:srgbClr val="4F81BD">
              <a:alpha val="6902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fly level at a steady trimmed airspeed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6" y="1124744"/>
            <a:ext cx="39604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00"/>
                </a:solidFill>
              </a:rPr>
              <a:t>Correct </a:t>
            </a:r>
            <a:r>
              <a:rPr lang="en-GB" sz="2000" dirty="0">
                <a:solidFill>
                  <a:srgbClr val="000000"/>
                </a:solidFill>
              </a:rPr>
              <a:t>pitch </a:t>
            </a:r>
            <a:r>
              <a:rPr lang="en-GB" sz="2000" dirty="0" smtClean="0">
                <a:solidFill>
                  <a:srgbClr val="000000"/>
                </a:solidFill>
              </a:rPr>
              <a:t>attitude and in trim (Hands off Trim)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Appropriate cruise RPM set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C42  </a:t>
            </a:r>
            <a:r>
              <a:rPr lang="en-GB" sz="1600" dirty="0">
                <a:solidFill>
                  <a:srgbClr val="000000"/>
                </a:solidFill>
              </a:rPr>
              <a:t>- </a:t>
            </a:r>
            <a:r>
              <a:rPr lang="en-GB" sz="1600" dirty="0" smtClean="0">
                <a:solidFill>
                  <a:srgbClr val="000000"/>
                </a:solidFill>
              </a:rPr>
              <a:t>4400rpm/80kts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EV97 – 4200rpm/90mph</a:t>
            </a:r>
          </a:p>
          <a:p>
            <a:pPr lvl="1"/>
            <a:r>
              <a:rPr lang="en-GB" sz="1600" dirty="0"/>
              <a:t>Remember exact power dependant on load carried – need to calibrate in </a:t>
            </a:r>
            <a:r>
              <a:rPr lang="en-GB" sz="1600" dirty="0" smtClean="0"/>
              <a:t>flight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Steady altimeter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VSI reading zero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4" b="15962"/>
          <a:stretch/>
        </p:blipFill>
        <p:spPr>
          <a:xfrm>
            <a:off x="4579707" y="1268760"/>
            <a:ext cx="5041371" cy="326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980035" y="3273548"/>
            <a:ext cx="659508" cy="659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041232" y="2636911"/>
            <a:ext cx="648072" cy="64807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043861" y="3273548"/>
            <a:ext cx="648072" cy="64807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45678" y="5662684"/>
            <a:ext cx="4839370" cy="57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GB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558ED5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Basic Control Principles</a:t>
            </a:r>
            <a:endParaRPr lang="en-GB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558ED5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9707" y="5206888"/>
            <a:ext cx="4897355" cy="526368"/>
          </a:xfrm>
          <a:prstGeom prst="roundRect">
            <a:avLst/>
          </a:prstGeom>
          <a:solidFill>
            <a:srgbClr val="4F81BD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1032" y="5261138"/>
            <a:ext cx="40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rebuchet MS" pitchFamily="34" charset="0"/>
              </a:rPr>
              <a:t>Height with </a:t>
            </a: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rebuchet MS" pitchFamily="34" charset="0"/>
              </a:rPr>
              <a:t>power (throttle) 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6936" y="6119803"/>
            <a:ext cx="489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40000"/>
              </a:spcBef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rebuchet MS" pitchFamily="34" charset="0"/>
              </a:rPr>
              <a:t>Airspeed </a:t>
            </a:r>
            <a:r>
              <a: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rebuchet MS" pitchFamily="34" charset="0"/>
              </a:rPr>
              <a:t>with attitude (elevator)</a:t>
            </a:r>
          </a:p>
        </p:txBody>
      </p:sp>
    </p:spTree>
    <p:extLst>
      <p:ext uri="{BB962C8B-B14F-4D97-AF65-F5344CB8AC3E}">
        <p14:creationId xmlns:p14="http://schemas.microsoft.com/office/powerpoint/2010/main" val="15676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6" grpId="0" uiExpand="1" build="p"/>
      <p:bldP spid="16" grpId="0" animBg="1"/>
      <p:bldP spid="17" grpId="0" animBg="1"/>
      <p:bldP spid="18" grpId="0" animBg="1"/>
      <p:bldP spid="19" grpId="0"/>
      <p:bldP spid="20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18" y="1124844"/>
            <a:ext cx="9069610" cy="43923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 required RPM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Adjust the attitude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nose against the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horizon to achieve cruise airspeed, trim, then check the VSI and ASI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descending, check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aircraft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trim + </a:t>
            </a:r>
            <a:r>
              <a:rPr lang="en-GB" sz="2000" dirty="0" smtClean="0">
                <a:solidFill>
                  <a:srgbClr val="FF0000"/>
                </a:solidFill>
              </a:rPr>
              <a:t>airspeed correct.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If still descending;</a:t>
            </a: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Increase power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+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prevent yaw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with rudder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(to stop descent)</a:t>
            </a:r>
          </a:p>
          <a:p>
            <a:pPr lvl="1">
              <a:spcBef>
                <a:spcPct val="50000"/>
              </a:spcBef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Raise nose, balance + trim (to prevent airspeed increasing)</a:t>
            </a:r>
          </a:p>
          <a:p>
            <a:pPr lvl="1">
              <a:spcBef>
                <a:spcPct val="50000"/>
              </a:spcBef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457200" lvl="1" indent="0">
              <a:spcBef>
                <a:spcPct val="50000"/>
              </a:spcBef>
              <a:buNone/>
            </a:pPr>
            <a:endParaRPr lang="en-GB" sz="16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3717032"/>
            <a:ext cx="9906000" cy="2448272"/>
          </a:xfrm>
          <a:prstGeom prst="rect">
            <a:avLst/>
          </a:prstGeom>
          <a:solidFill>
            <a:srgbClr val="4F81BD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110">
            <a:off x="39771" y="3832891"/>
            <a:ext cx="2208891" cy="91872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fly level at a steady trimmed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airspeed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4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2 0.00416 L 0.19942 0.10208 C 0.24027 0.12315 0.30354 0.14444 0.37097 0.16041 C 0.44642 0.17893 0.50761 0.18727 0.55198 0.18634 L 0.76117 0.18634 " pathEditMode="relative" rAng="568952" ptsTypes="FffFF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26" y="124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3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fly level at a steady trimmed airspeed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634164" cy="144006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climbing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check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aircraft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trim + </a:t>
            </a:r>
            <a:r>
              <a:rPr lang="en-GB" sz="2000" dirty="0" smtClean="0">
                <a:solidFill>
                  <a:srgbClr val="FF0000"/>
                </a:solidFill>
              </a:rPr>
              <a:t>airspeed correct.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If still climbing;  </a:t>
            </a:r>
          </a:p>
          <a:p>
            <a:pPr lvl="1">
              <a:spcBef>
                <a:spcPct val="50000"/>
              </a:spcBef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Lower nose, balance + trim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(to prevent airspeed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decreasing)</a:t>
            </a:r>
          </a:p>
          <a:p>
            <a:pPr lvl="1">
              <a:spcBef>
                <a:spcPct val="50000"/>
              </a:spcBef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Decrease power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+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prevent yaw with rudder (to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stop climb)</a:t>
            </a:r>
          </a:p>
          <a:p>
            <a:pPr lvl="1">
              <a:spcBef>
                <a:spcPct val="50000"/>
              </a:spcBef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087293"/>
            <a:ext cx="9906000" cy="2592288"/>
          </a:xfrm>
          <a:prstGeom prst="rect">
            <a:avLst/>
          </a:prstGeom>
          <a:solidFill>
            <a:srgbClr val="4F81BD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689761">
            <a:off x="156240" y="4121231"/>
            <a:ext cx="2345152" cy="16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4488" y="4383437"/>
            <a:ext cx="9561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ct val="50000"/>
              </a:spcBef>
              <a:buNone/>
            </a:pPr>
            <a:r>
              <a:rPr lang="en-GB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Power + Attitude = Performance</a:t>
            </a:r>
          </a:p>
          <a:p>
            <a:pPr lvl="1">
              <a:spcBef>
                <a:spcPct val="50000"/>
              </a:spcBef>
            </a:pPr>
            <a:endParaRPr lang="en-GB" sz="4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4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4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4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4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endParaRPr lang="en-GB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2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-0.00046 L 0.19202 -0.08233 C 0.23254 -0.10037 0.29372 -0.11725 0.35826 -0.13066 C 0.43161 -0.14546 0.49087 -0.15263 0.53331 -0.15148 L 0.73462 -0.15009 " pathEditMode="relative" rAng="-476604" ptsTypes="FffFF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7" y="-102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720000">
                                      <p:cBhvr>
                                        <p:cTn id="2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fly level at a 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constant RPM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8922196" cy="511246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some faster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microlight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types (C42 and Ev97) height can be maintained setting cruise RPM and by adjusting pitch attitude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 cruise RPM then control height with attitude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pitch),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referencing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Horizon, VSI and altimeter to determine level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flight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descending </a:t>
            </a:r>
          </a:p>
          <a:p>
            <a:pPr lvl="1">
              <a:spcBef>
                <a:spcPct val="50000"/>
              </a:spcBef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Raise nose slightly, hold new attitude + trim </a:t>
            </a:r>
          </a:p>
          <a:p>
            <a:pPr lvl="1">
              <a:spcBef>
                <a:spcPct val="50000"/>
              </a:spcBef>
            </a:pP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Ensure airspeed </a:t>
            </a:r>
            <a:r>
              <a:rPr lang="en-GB" sz="1800" dirty="0">
                <a:solidFill>
                  <a:srgbClr val="FF0000"/>
                </a:solidFill>
                <a:sym typeface="Wingdings" pitchFamily="2" charset="2"/>
              </a:rPr>
              <a:t>does not drop too close to the stalling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speed!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ym typeface="Wingdings" pitchFamily="2" charset="2"/>
              </a:rPr>
              <a:t>If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climbing  </a:t>
            </a: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Lower nose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slightly, hold new attitude + trim </a:t>
            </a:r>
          </a:p>
          <a:p>
            <a:pPr lvl="1">
              <a:spcBef>
                <a:spcPct val="50000"/>
              </a:spcBef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spcBef>
                <a:spcPct val="50000"/>
              </a:spcBef>
            </a:pP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62040">
            <a:off x="6008969" y="1848178"/>
            <a:ext cx="2659092" cy="110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24806_c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9215" y="1507038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5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Flight at Specific Airspeeds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5494" y="5157192"/>
            <a:ext cx="8177377" cy="108002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Power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pitch</a:t>
            </a:r>
            <a:r>
              <a:rPr lang="en-GB" dirty="0"/>
              <a:t> must be coordinated together to increase/decrease airspeed in level flight</a:t>
            </a:r>
          </a:p>
          <a:p>
            <a:endParaRPr lang="en-GB" dirty="0"/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2105041" y="3277355"/>
            <a:ext cx="1964872" cy="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2816093" y="2778060"/>
            <a:ext cx="564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/>
              <a:t>70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784649" y="1405147"/>
            <a:ext cx="8120212" cy="1872207"/>
            <a:chOff x="1784649" y="1405147"/>
            <a:chExt cx="8120212" cy="1872207"/>
          </a:xfrm>
        </p:grpSpPr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7943319" y="1844824"/>
              <a:ext cx="19615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>
                  <a:latin typeface="Trebuchet MS" pitchFamily="34" charset="0"/>
                </a:rPr>
                <a:t>Power only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84649" y="1405147"/>
              <a:ext cx="5413741" cy="1872207"/>
              <a:chOff x="1784649" y="1405147"/>
              <a:chExt cx="5413741" cy="1872207"/>
            </a:xfrm>
          </p:grpSpPr>
          <p:sp>
            <p:nvSpPr>
              <p:cNvPr id="8" name="Line 31"/>
              <p:cNvSpPr>
                <a:spLocks noChangeShapeType="1"/>
              </p:cNvSpPr>
              <p:nvPr/>
            </p:nvSpPr>
            <p:spPr bwMode="auto">
              <a:xfrm flipV="1">
                <a:off x="5348119" y="2317039"/>
                <a:ext cx="1525845" cy="7082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4208076" y="2778060"/>
                <a:ext cx="1128297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b="1" dirty="0"/>
                  <a:t>80</a:t>
                </a:r>
              </a:p>
            </p:txBody>
          </p:sp>
          <p:sp>
            <p:nvSpPr>
              <p:cNvPr id="14" name="Text Box 38"/>
              <p:cNvSpPr txBox="1">
                <a:spLocks noChangeArrowheads="1"/>
              </p:cNvSpPr>
              <p:nvPr/>
            </p:nvSpPr>
            <p:spPr bwMode="auto">
              <a:xfrm>
                <a:off x="5282570" y="2523042"/>
                <a:ext cx="56414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b="1" dirty="0"/>
                  <a:t>70</a:t>
                </a:r>
              </a:p>
            </p:txBody>
          </p:sp>
          <p:sp>
            <p:nvSpPr>
              <p:cNvPr id="15" name="Text Box 39"/>
              <p:cNvSpPr txBox="1">
                <a:spLocks noChangeArrowheads="1"/>
              </p:cNvSpPr>
              <p:nvPr/>
            </p:nvSpPr>
            <p:spPr bwMode="auto">
              <a:xfrm>
                <a:off x="6070090" y="2171974"/>
                <a:ext cx="11283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b="1" dirty="0"/>
                  <a:t>70</a:t>
                </a:r>
              </a:p>
            </p:txBody>
          </p:sp>
          <p:sp>
            <p:nvSpPr>
              <p:cNvPr id="24" name="Arc 23"/>
              <p:cNvSpPr/>
              <p:nvPr/>
            </p:nvSpPr>
            <p:spPr>
              <a:xfrm rot="5400000">
                <a:off x="2972781" y="217015"/>
                <a:ext cx="1872207" cy="4248472"/>
              </a:xfrm>
              <a:prstGeom prst="arc">
                <a:avLst>
                  <a:gd name="adj1" fmla="val 17651489"/>
                  <a:gd name="adj2" fmla="val 2133298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525166" y="3429000"/>
            <a:ext cx="7395045" cy="2159827"/>
            <a:chOff x="2509816" y="3459029"/>
            <a:chExt cx="7395045" cy="2159827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4366406" y="3459029"/>
              <a:ext cx="2507558" cy="8463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3853892" y="3513231"/>
              <a:ext cx="4261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solidFill>
                    <a:srgbClr val="FF0000"/>
                  </a:solidFill>
                </a:rPr>
                <a:t>80</a:t>
              </a:r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5292312" y="3972015"/>
              <a:ext cx="4279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solidFill>
                    <a:srgbClr val="FF0000"/>
                  </a:solidFill>
                </a:rPr>
                <a:t>90</a:t>
              </a:r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7943319" y="4221088"/>
              <a:ext cx="19615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>
                  <a:solidFill>
                    <a:srgbClr val="FF0000"/>
                  </a:solidFill>
                  <a:latin typeface="Trebuchet MS" pitchFamily="34" charset="0"/>
                </a:rPr>
                <a:t>Pitch only</a:t>
              </a:r>
            </a:p>
          </p:txBody>
        </p:sp>
        <p:sp>
          <p:nvSpPr>
            <p:cNvPr id="25" name="Arc 24"/>
            <p:cNvSpPr/>
            <p:nvPr/>
          </p:nvSpPr>
          <p:spPr>
            <a:xfrm rot="17898711">
              <a:off x="3910372" y="2346093"/>
              <a:ext cx="1872207" cy="4673319"/>
            </a:xfrm>
            <a:prstGeom prst="arc">
              <a:avLst>
                <a:gd name="adj1" fmla="val 17214873"/>
                <a:gd name="adj2" fmla="val 1897309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6080284" y="4310569"/>
              <a:ext cx="4279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69913" y="2836626"/>
            <a:ext cx="6624943" cy="1031973"/>
            <a:chOff x="4069913" y="2836626"/>
            <a:chExt cx="6624943" cy="1031973"/>
          </a:xfrm>
        </p:grpSpPr>
        <p:sp>
          <p:nvSpPr>
            <p:cNvPr id="9" name="Line 32"/>
            <p:cNvSpPr>
              <a:spLocks noChangeShapeType="1"/>
            </p:cNvSpPr>
            <p:nvPr/>
          </p:nvSpPr>
          <p:spPr bwMode="auto">
            <a:xfrm flipV="1">
              <a:off x="4069913" y="3279018"/>
              <a:ext cx="312847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5288196" y="3306470"/>
              <a:ext cx="6061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33CC33"/>
                  </a:solidFill>
                </a:rPr>
                <a:t>80</a:t>
              </a:r>
              <a:endParaRPr lang="en-GB" sz="1600" b="1" dirty="0">
                <a:solidFill>
                  <a:srgbClr val="33CC33"/>
                </a:solidFill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6296308" y="3306470"/>
              <a:ext cx="4562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solidFill>
                    <a:srgbClr val="33CC33"/>
                  </a:solidFill>
                </a:rPr>
                <a:t>90</a:t>
              </a: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7977336" y="2852936"/>
              <a:ext cx="271752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>
                  <a:solidFill>
                    <a:srgbClr val="33CC33"/>
                  </a:solidFill>
                  <a:latin typeface="Trebuchet MS" pitchFamily="34" charset="0"/>
                </a:rPr>
                <a:t>Power </a:t>
              </a:r>
              <a:endParaRPr lang="en-GB" sz="2400" b="1" dirty="0" smtClean="0">
                <a:solidFill>
                  <a:srgbClr val="33CC33"/>
                </a:solidFill>
                <a:latin typeface="Trebuchet MS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2400" b="1" dirty="0" smtClean="0">
                  <a:solidFill>
                    <a:srgbClr val="33CC33"/>
                  </a:solidFill>
                  <a:latin typeface="Trebuchet MS" pitchFamily="34" charset="0"/>
                </a:rPr>
                <a:t>Pitch</a:t>
              </a:r>
              <a:endParaRPr lang="en-GB" sz="2400" b="1" dirty="0">
                <a:solidFill>
                  <a:srgbClr val="33CC33"/>
                </a:solidFill>
                <a:latin typeface="Trebuchet MS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3033">
              <a:off x="5922404" y="2836626"/>
              <a:ext cx="1903121" cy="79154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04">
            <a:off x="506771" y="2836626"/>
            <a:ext cx="1903121" cy="791547"/>
          </a:xfrm>
          <a:prstGeom prst="rect">
            <a:avLst/>
          </a:prstGeom>
        </p:spPr>
      </p:pic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8140765" y="3140968"/>
            <a:ext cx="556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33CC33"/>
                </a:solidFill>
                <a:latin typeface="Trebuchet MS" pitchFamily="34" charset="0"/>
              </a:rPr>
              <a:t>+</a:t>
            </a:r>
            <a:r>
              <a:rPr lang="en-GB" sz="2000" b="1" dirty="0" smtClean="0">
                <a:solidFill>
                  <a:srgbClr val="33CC33"/>
                </a:solidFill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7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923" y="4509120"/>
            <a:ext cx="10096491" cy="1224136"/>
            <a:chOff x="-159569" y="4365104"/>
            <a:chExt cx="10096491" cy="1224136"/>
          </a:xfrm>
        </p:grpSpPr>
        <p:sp>
          <p:nvSpPr>
            <p:cNvPr id="6" name="Rectangle 5"/>
            <p:cNvSpPr/>
            <p:nvPr/>
          </p:nvSpPr>
          <p:spPr>
            <a:xfrm>
              <a:off x="-159569" y="4365104"/>
              <a:ext cx="10096491" cy="1224136"/>
            </a:xfrm>
            <a:prstGeom prst="rect">
              <a:avLst/>
            </a:prstGeom>
            <a:solidFill>
              <a:srgbClr val="4F81BD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321586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254478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974558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1802650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266674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356684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4538954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619074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6735198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914746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788732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Flight at Specific Airspeeds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268760"/>
            <a:ext cx="9570268" cy="3012020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P A T</a:t>
            </a:r>
            <a:r>
              <a:rPr lang="en-GB" sz="3600" b="1" dirty="0" smtClean="0"/>
              <a:t> </a:t>
            </a:r>
            <a:r>
              <a:rPr lang="en-GB" dirty="0" smtClean="0"/>
              <a:t>to increase airspeed in level flight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P</a:t>
            </a:r>
            <a:r>
              <a:rPr lang="en-GB" dirty="0" smtClean="0"/>
              <a:t> – Power - increase</a:t>
            </a:r>
          </a:p>
          <a:p>
            <a:pPr lvl="1"/>
            <a:r>
              <a:rPr lang="en-GB" dirty="0" smtClean="0"/>
              <a:t>Initial acceleration without climbing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A</a:t>
            </a:r>
            <a:r>
              <a:rPr lang="en-GB" dirty="0" smtClean="0"/>
              <a:t> – Attitude – smoothly lower nose </a:t>
            </a:r>
            <a:r>
              <a:rPr lang="en-GB" dirty="0" smtClean="0">
                <a:solidFill>
                  <a:srgbClr val="FF0000"/>
                </a:solidFill>
              </a:rPr>
              <a:t>+ hold </a:t>
            </a:r>
            <a:r>
              <a:rPr lang="en-GB" dirty="0" smtClean="0"/>
              <a:t>to maintain level flight</a:t>
            </a:r>
          </a:p>
          <a:p>
            <a:pPr lvl="1"/>
            <a:r>
              <a:rPr lang="en-GB" dirty="0" smtClean="0"/>
              <a:t>Reference VSI and Altimeter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T</a:t>
            </a:r>
            <a:r>
              <a:rPr lang="en-GB" dirty="0" smtClean="0"/>
              <a:t> – Trim</a:t>
            </a:r>
          </a:p>
          <a:p>
            <a:pPr lvl="1"/>
            <a:r>
              <a:rPr lang="en-GB" dirty="0" smtClean="0"/>
              <a:t>Balance to achieve level flight and trim to ‘Hands off Trim’</a:t>
            </a:r>
            <a:endParaRPr lang="en-GB" dirty="0"/>
          </a:p>
        </p:txBody>
      </p:sp>
      <p:pic>
        <p:nvPicPr>
          <p:cNvPr id="22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49939">
            <a:off x="-103990" y="4137273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229498" y="5722512"/>
            <a:ext cx="141924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60 KTS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400310" y="5705519"/>
            <a:ext cx="129710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90 KTS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49939">
            <a:off x="-92247" y="4137274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1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638E-6 -3.38575E-6 L 0.66469 -3.38575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6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4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7560" y="4517754"/>
            <a:ext cx="10112043" cy="1224136"/>
            <a:chOff x="-46293" y="6220319"/>
            <a:chExt cx="10112043" cy="1224136"/>
          </a:xfrm>
        </p:grpSpPr>
        <p:sp>
          <p:nvSpPr>
            <p:cNvPr id="6" name="Rectangle 5"/>
            <p:cNvSpPr/>
            <p:nvPr/>
          </p:nvSpPr>
          <p:spPr>
            <a:xfrm>
              <a:off x="-46293" y="6220319"/>
              <a:ext cx="10096491" cy="1224136"/>
            </a:xfrm>
            <a:prstGeom prst="rect">
              <a:avLst/>
            </a:prstGeom>
            <a:solidFill>
              <a:srgbClr val="4F81BD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4957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871541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119058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245072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367485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475497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5763090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662718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734726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9291664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8067346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Flight at Specific Airspeeds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268760"/>
            <a:ext cx="9513632" cy="3012020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P A T</a:t>
            </a:r>
            <a:r>
              <a:rPr lang="en-GB" sz="3600" b="1" dirty="0" smtClean="0"/>
              <a:t> </a:t>
            </a:r>
            <a:r>
              <a:rPr lang="en-GB" dirty="0" smtClean="0"/>
              <a:t>to decrease airspeed in level flight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P</a:t>
            </a:r>
            <a:r>
              <a:rPr lang="en-GB" dirty="0" smtClean="0"/>
              <a:t> – </a:t>
            </a:r>
            <a:r>
              <a:rPr lang="en-GB" dirty="0"/>
              <a:t>Power - </a:t>
            </a:r>
            <a:r>
              <a:rPr lang="en-GB" dirty="0" smtClean="0"/>
              <a:t>decrease</a:t>
            </a:r>
            <a:endParaRPr lang="en-GB" dirty="0"/>
          </a:p>
          <a:p>
            <a:pPr lvl="1"/>
            <a:r>
              <a:rPr lang="en-GB" dirty="0" smtClean="0"/>
              <a:t>Initial deceleration without descending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A</a:t>
            </a:r>
            <a:r>
              <a:rPr lang="en-GB" dirty="0" smtClean="0"/>
              <a:t> – Attitude – smoothly raise nose </a:t>
            </a:r>
            <a:r>
              <a:rPr lang="en-GB" dirty="0" smtClean="0">
                <a:solidFill>
                  <a:srgbClr val="FF0000"/>
                </a:solidFill>
              </a:rPr>
              <a:t>+ hold </a:t>
            </a:r>
            <a:r>
              <a:rPr lang="en-GB" dirty="0" smtClean="0"/>
              <a:t>to maintain level flight</a:t>
            </a:r>
          </a:p>
          <a:p>
            <a:pPr lvl="1"/>
            <a:r>
              <a:rPr lang="en-GB" dirty="0" smtClean="0"/>
              <a:t>Reference VSI and Altimeter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T</a:t>
            </a:r>
            <a:r>
              <a:rPr lang="en-GB" dirty="0" smtClean="0"/>
              <a:t> – Trim</a:t>
            </a:r>
          </a:p>
          <a:p>
            <a:pPr lvl="1"/>
            <a:r>
              <a:rPr lang="en-GB" dirty="0" smtClean="0"/>
              <a:t>Balance to achieve level flight and trim to HOT</a:t>
            </a:r>
          </a:p>
          <a:p>
            <a:endParaRPr lang="en-GB" dirty="0"/>
          </a:p>
        </p:txBody>
      </p:sp>
      <p:pic>
        <p:nvPicPr>
          <p:cNvPr id="22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45307">
            <a:off x="231864" y="4094095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37931" y="5705519"/>
            <a:ext cx="129710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60 KTS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56340">
            <a:off x="229064" y="4113810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157210" y="5733256"/>
            <a:ext cx="141924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90 KTS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9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638E-6 -3.38575E-6 L 0.66469 -3.38575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6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4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923" y="2852936"/>
            <a:ext cx="10096491" cy="1224136"/>
            <a:chOff x="-159569" y="4365104"/>
            <a:chExt cx="10096491" cy="1224136"/>
          </a:xfrm>
        </p:grpSpPr>
        <p:sp>
          <p:nvSpPr>
            <p:cNvPr id="6" name="Rectangle 5"/>
            <p:cNvSpPr/>
            <p:nvPr/>
          </p:nvSpPr>
          <p:spPr>
            <a:xfrm>
              <a:off x="-159569" y="4365104"/>
              <a:ext cx="10096491" cy="1224136"/>
            </a:xfrm>
            <a:prstGeom prst="rect">
              <a:avLst/>
            </a:prstGeom>
            <a:solidFill>
              <a:srgbClr val="4F81BD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321586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254478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974558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1802650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266674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356684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4538954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619074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6735198" y="4730930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914746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7887326" y="4743146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Flight at Specific Airspeeds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1512068"/>
          </a:xfrm>
        </p:spPr>
        <p:txBody>
          <a:bodyPr/>
          <a:lstStyle/>
          <a:p>
            <a:r>
              <a:rPr lang="en-GB" sz="2800" dirty="0" smtClean="0"/>
              <a:t>In steady level flight nose attitude will be:</a:t>
            </a:r>
          </a:p>
          <a:p>
            <a:pPr lvl="1"/>
            <a:r>
              <a:rPr lang="en-GB" sz="2400" dirty="0" smtClean="0"/>
              <a:t>Higher for low airspeed</a:t>
            </a:r>
          </a:p>
          <a:p>
            <a:pPr lvl="1"/>
            <a:r>
              <a:rPr lang="en-GB" sz="2400" dirty="0" smtClean="0"/>
              <a:t>Lower for high airspeed</a:t>
            </a:r>
            <a:endParaRPr lang="en-GB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5" y="2993427"/>
            <a:ext cx="2208891" cy="918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735">
            <a:off x="6753200" y="2990676"/>
            <a:ext cx="2208891" cy="918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5" y="3949170"/>
            <a:ext cx="3330383" cy="286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>
          <a:xfrm>
            <a:off x="6310752" y="3949170"/>
            <a:ext cx="3350132" cy="286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192921" y="4005064"/>
            <a:ext cx="141924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70 Mph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400310" y="4049335"/>
            <a:ext cx="1945178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100 Mph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9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99685"/>
            <a:ext cx="10096491" cy="1224136"/>
          </a:xfrm>
          <a:prstGeom prst="rect">
            <a:avLst/>
          </a:prstGeom>
          <a:solidFill>
            <a:srgbClr val="4F81BD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Flight </a:t>
            </a:r>
            <a:r>
              <a:rPr lang="en-GB" dirty="0" smtClean="0"/>
              <a:t>with Flaps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268760"/>
            <a:ext cx="9513632" cy="367240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Flaps create same lift at lower speed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Stall speed reduces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Allows safer flight at slower </a:t>
            </a:r>
            <a:r>
              <a:rPr lang="en-GB" b="1" dirty="0" smtClean="0">
                <a:solidFill>
                  <a:srgbClr val="FF0000"/>
                </a:solidFill>
              </a:rPr>
              <a:t>airspeed (Slow Safe Cruise)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Flaps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drag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Nose attitude will be lower with flaps to maintain airspeed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lvl="1"/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22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75731">
            <a:off x="231861" y="3425606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197505" y="5002432"/>
            <a:ext cx="129710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60 KTS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24806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46942">
            <a:off x="242683" y="3425606"/>
            <a:ext cx="2828399" cy="19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157210" y="4984229"/>
            <a:ext cx="1419246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60 KTS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852716" y="3259734"/>
            <a:ext cx="2355630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Without Flaps</a:t>
            </a:r>
            <a:endParaRPr lang="en-GB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902270" y="3229283"/>
            <a:ext cx="2355630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Flaps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20" y="5559623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When using flaps airspeed 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must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be in the white arc on the ASI</a:t>
            </a:r>
          </a:p>
        </p:txBody>
      </p:sp>
    </p:spTree>
    <p:extLst>
      <p:ext uri="{BB962C8B-B14F-4D97-AF65-F5344CB8AC3E}">
        <p14:creationId xmlns:p14="http://schemas.microsoft.com/office/powerpoint/2010/main" val="33269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899E-6 -2.31214E-7 L 0.60849 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24" y="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21" grpId="0"/>
      <p:bldP spid="20" grpId="0"/>
      <p:bldP spid="23" grpId="0"/>
      <p:bldP spid="2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94204" cy="1368052"/>
          </a:xfrm>
        </p:spPr>
        <p:txBody>
          <a:bodyPr/>
          <a:lstStyle/>
          <a:p>
            <a:r>
              <a:rPr lang="en-GB" sz="2800" dirty="0" smtClean="0"/>
              <a:t>Lookout </a:t>
            </a:r>
          </a:p>
          <a:p>
            <a:pPr lvl="1"/>
            <a:r>
              <a:rPr lang="en-GB" sz="2400" dirty="0"/>
              <a:t>U</a:t>
            </a:r>
            <a:r>
              <a:rPr lang="en-GB" sz="2400" dirty="0" smtClean="0"/>
              <a:t>se the clock code to communicate position</a:t>
            </a:r>
          </a:p>
          <a:p>
            <a:pPr lvl="1"/>
            <a:r>
              <a:rPr lang="en-GB" sz="2400" dirty="0" smtClean="0"/>
              <a:t>Vertical position should be expressed as </a:t>
            </a:r>
            <a:r>
              <a:rPr lang="en-GB" sz="2400" dirty="0" smtClean="0">
                <a:solidFill>
                  <a:srgbClr val="FF0000"/>
                </a:solidFill>
              </a:rPr>
              <a:t>high, level or low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and Level - </a:t>
            </a:r>
            <a:r>
              <a:rPr lang="en-GB" sz="3200" dirty="0">
                <a:solidFill>
                  <a:srgbClr val="FF0000"/>
                </a:solidFill>
              </a:rPr>
              <a:t>Airmanship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24708" y="2727201"/>
            <a:ext cx="5688632" cy="3676845"/>
            <a:chOff x="2432720" y="2938648"/>
            <a:chExt cx="5688632" cy="3676845"/>
          </a:xfrm>
        </p:grpSpPr>
        <p:sp>
          <p:nvSpPr>
            <p:cNvPr id="2" name="Oval 1"/>
            <p:cNvSpPr/>
            <p:nvPr/>
          </p:nvSpPr>
          <p:spPr>
            <a:xfrm rot="328986">
              <a:off x="2949226" y="2938648"/>
              <a:ext cx="4283841" cy="3480141"/>
            </a:xfrm>
            <a:prstGeom prst="ellipse">
              <a:avLst/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32720" y="3342450"/>
              <a:ext cx="5688632" cy="3273043"/>
              <a:chOff x="2432720" y="3342450"/>
              <a:chExt cx="5688632" cy="327304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736976" y="3342450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2400" b="1" dirty="0" smtClean="0"/>
                  <a:t>12</a:t>
                </a:r>
                <a:endParaRPr lang="en-GB" sz="2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36976" y="5846052"/>
                <a:ext cx="1008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4400" b="1" dirty="0" smtClean="0"/>
                  <a:t>6</a:t>
                </a:r>
                <a:endParaRPr lang="en-GB" sz="4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13240" y="443711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3600" b="1" dirty="0" smtClean="0"/>
                  <a:t>3</a:t>
                </a:r>
                <a:endParaRPr lang="en-GB" sz="3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32720" y="443711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3600" b="1" dirty="0" smtClean="0"/>
                  <a:t>9</a:t>
                </a:r>
                <a:endParaRPr lang="en-GB" sz="3600" b="1" dirty="0"/>
              </a:p>
            </p:txBody>
          </p:sp>
          <p:pic>
            <p:nvPicPr>
              <p:cNvPr id="11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biLevel thresh="50000"/>
                <a:lum bright="2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4848" y="3645024"/>
                <a:ext cx="2926675" cy="2217173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scene3d>
                <a:camera prst="orthographicFront">
                  <a:rot lat="18899995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Straight and Level Flight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core discipline used for general flying </a:t>
            </a:r>
          </a:p>
          <a:p>
            <a:r>
              <a:rPr lang="en-GB" dirty="0" smtClean="0"/>
              <a:t>Need for accuracy when circuit flying or through controlled airspace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93" y="2780928"/>
            <a:ext cx="562631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7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850188" cy="3888332"/>
          </a:xfrm>
        </p:spPr>
        <p:txBody>
          <a:bodyPr/>
          <a:lstStyle/>
          <a:p>
            <a:r>
              <a:rPr lang="en-GB" sz="2800" dirty="0" smtClean="0"/>
              <a:t>En route checks every 10-15 minutes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and Level - </a:t>
            </a:r>
            <a:r>
              <a:rPr lang="en-GB" sz="3200" dirty="0" smtClean="0">
                <a:solidFill>
                  <a:srgbClr val="FF0000"/>
                </a:solidFill>
              </a:rPr>
              <a:t>Airmanship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48744" y="2204864"/>
            <a:ext cx="66247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 smtClean="0"/>
              <a:t>Location - where are we?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 smtClean="0"/>
              <a:t>Instruments - are engine temperature and pressures (T’s +P’s) within limits? 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 smtClean="0"/>
              <a:t>Fuel – quantity, and how much already used?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 smtClean="0"/>
              <a:t>Elapsed time - correlate with remaining fuel to calculate endurance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1136576" y="2098576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36576" y="3115072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136576" y="4150365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36576" y="5157192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80592" y="2060848"/>
            <a:ext cx="7920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5600" b="1" dirty="0" smtClean="0">
                <a:solidFill>
                  <a:schemeClr val="bg1"/>
                </a:solidFill>
              </a:rPr>
              <a:t>L</a:t>
            </a:r>
          </a:p>
          <a:p>
            <a:pPr marL="0" indent="0">
              <a:buFont typeface="Arial" charset="0"/>
              <a:buNone/>
            </a:pPr>
            <a:r>
              <a:rPr lang="en-GB" sz="5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GB" sz="5600" b="1" dirty="0" smtClean="0">
                <a:solidFill>
                  <a:schemeClr val="bg1"/>
                </a:solidFill>
              </a:rPr>
              <a:t>F</a:t>
            </a:r>
          </a:p>
          <a:p>
            <a:pPr marL="0" indent="0">
              <a:buFont typeface="Arial" charset="0"/>
              <a:buNone/>
            </a:pPr>
            <a:r>
              <a:rPr lang="en-GB" sz="56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52600" y="3068960"/>
            <a:ext cx="792088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5600" b="1" dirty="0" smtClean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616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" grpId="0" animBg="1"/>
      <p:bldP spid="7" grpId="0" animBg="1"/>
      <p:bldP spid="8" grpId="0" animBg="1"/>
      <p:bldP spid="9" grpId="0" animBg="1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and Level Flight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sz="8000" dirty="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Straight Flight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124745"/>
            <a:ext cx="8712968" cy="1368152"/>
          </a:xfrm>
        </p:spPr>
        <p:txBody>
          <a:bodyPr/>
          <a:lstStyle/>
          <a:p>
            <a:r>
              <a:rPr lang="en-GB" dirty="0" smtClean="0"/>
              <a:t>Straight flight = </a:t>
            </a:r>
            <a:r>
              <a:rPr lang="en-GB" dirty="0"/>
              <a:t>wings level with horizon </a:t>
            </a:r>
            <a:r>
              <a:rPr lang="en-GB" dirty="0" smtClean="0"/>
              <a:t>and in balance</a:t>
            </a:r>
          </a:p>
          <a:p>
            <a:r>
              <a:rPr lang="en-GB" dirty="0" smtClean="0"/>
              <a:t>Confirm straight by reference to either; 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 descr="comp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5168" y="2852936"/>
            <a:ext cx="3281152" cy="316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8504" y="2348880"/>
            <a:ext cx="5104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        Visual Reference Point (VRP)</a:t>
            </a:r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77652" y="2348880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Compass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2852936"/>
            <a:ext cx="3870353" cy="309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Up Arrow 8"/>
          <p:cNvSpPr/>
          <p:nvPr/>
        </p:nvSpPr>
        <p:spPr>
          <a:xfrm rot="178332">
            <a:off x="1945636" y="2924945"/>
            <a:ext cx="936104" cy="345638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203200">
              <a:schemeClr val="bg1">
                <a:alpha val="27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perspectiveRelaxedModerately" fov="6600000">
              <a:rot lat="19825178" lon="688402" rev="21203872"/>
            </a:camera>
            <a:lightRig rig="balanced" dir="t">
              <a:rot lat="0" lon="0" rev="0"/>
            </a:lightRig>
          </a:scene3d>
          <a:sp3d prstMaterial="translucentPowder">
            <a:bevelT w="0" h="9525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Straight Flight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124745"/>
            <a:ext cx="9289032" cy="1512168"/>
          </a:xfrm>
        </p:spPr>
        <p:txBody>
          <a:bodyPr/>
          <a:lstStyle/>
          <a:p>
            <a:r>
              <a:rPr lang="en-GB" dirty="0" smtClean="0"/>
              <a:t>Maintain wings level with horizon using small aileron inputs</a:t>
            </a:r>
          </a:p>
          <a:p>
            <a:pPr lvl="1"/>
            <a:r>
              <a:rPr lang="en-GB" dirty="0" smtClean="0"/>
              <a:t>Reference aircraft structure to horizon</a:t>
            </a:r>
          </a:p>
          <a:p>
            <a:r>
              <a:rPr lang="en-GB" dirty="0" smtClean="0"/>
              <a:t>Maintain balance using rudder </a:t>
            </a:r>
          </a:p>
          <a:p>
            <a:pPr lvl="1"/>
            <a:r>
              <a:rPr lang="en-GB" dirty="0" smtClean="0"/>
              <a:t>Remembering secondary effect and adjust aileron input as appropriate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6900" y="3429000"/>
            <a:ext cx="3952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Ball Left - </a:t>
            </a:r>
            <a:r>
              <a:rPr lang="en-GB" dirty="0" smtClean="0">
                <a:solidFill>
                  <a:srgbClr val="FF0000"/>
                </a:solidFill>
              </a:rPr>
              <a:t>Push Left rudder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56992" y="3429000"/>
            <a:ext cx="4376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Ball Right - </a:t>
            </a:r>
            <a:r>
              <a:rPr lang="en-GB" dirty="0" smtClean="0">
                <a:solidFill>
                  <a:srgbClr val="FF0000"/>
                </a:solidFill>
              </a:rPr>
              <a:t>Push Right rudder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4056762"/>
            <a:ext cx="2156783" cy="210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99" y="4014724"/>
            <a:ext cx="2190511" cy="214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89" y="4014481"/>
            <a:ext cx="2200031" cy="215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 Corrections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6" y="1700808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EV97/C42 correct visual reference is ahead of you…  </a:t>
            </a:r>
            <a:r>
              <a:rPr lang="en-GB" sz="4000" dirty="0" smtClean="0">
                <a:solidFill>
                  <a:srgbClr val="FF0000"/>
                </a:solidFill>
              </a:rPr>
              <a:t>NOT DIRECTLY AHEAD OF THE SPINNER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1822734"/>
            <a:ext cx="5065890" cy="40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 rot="178332">
            <a:off x="5267455" y="1901521"/>
            <a:ext cx="1225263" cy="4524047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203200">
              <a:schemeClr val="bg1">
                <a:alpha val="27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perspectiveRelaxedModerately" fov="6600000">
              <a:rot lat="19825178" lon="688402" rev="21203872"/>
            </a:camera>
            <a:lightRig rig="balanced" dir="t">
              <a:rot lat="0" lon="0" rev="0"/>
            </a:lightRig>
          </a:scene3d>
          <a:sp3d prstMaterial="translucentPowder">
            <a:bevelT w="0" h="9525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 Corrections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6" y="1700808"/>
            <a:ext cx="3672408" cy="42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aircraft is deviating from desired visual reference point;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873377"/>
            <a:ext cx="4632914" cy="37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944656"/>
            <a:ext cx="4642738" cy="364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9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 Corrections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6" y="1700808"/>
            <a:ext cx="3672408" cy="42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aircraft is deviating from desired visual reference point; </a:t>
            </a:r>
          </a:p>
          <a:p>
            <a:pPr lvl="1"/>
            <a:r>
              <a:rPr lang="en-GB" dirty="0" smtClean="0"/>
              <a:t>Gently bank towards it </a:t>
            </a:r>
          </a:p>
          <a:p>
            <a:pPr lvl="1"/>
            <a:r>
              <a:rPr lang="en-GB" dirty="0"/>
              <a:t>Coordinate aileron with rudder to prevent adverse yaw</a:t>
            </a:r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72" y="1881663"/>
            <a:ext cx="5054616" cy="361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Up Arrow 8"/>
          <p:cNvSpPr/>
          <p:nvPr/>
        </p:nvSpPr>
        <p:spPr>
          <a:xfrm rot="5400000">
            <a:off x="7646753" y="2810385"/>
            <a:ext cx="805181" cy="172819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203200">
              <a:schemeClr val="bg1">
                <a:alpha val="27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perspectiveRelaxedModerately" fov="0">
              <a:rot lat="21594000" lon="0" rev="21594000"/>
            </a:camera>
            <a:lightRig rig="balanced" dir="t">
              <a:rot lat="0" lon="0" rev="0"/>
            </a:lightRig>
          </a:scene3d>
          <a:sp3d prstMaterial="translucentPowder">
            <a:bevelT w="0" h="9525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 Corrections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6" y="1700808"/>
            <a:ext cx="3672408" cy="42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Slightly anticipate VRP</a:t>
            </a:r>
          </a:p>
          <a:p>
            <a:r>
              <a:rPr lang="en-GB" dirty="0" smtClean="0"/>
              <a:t>Roll wings level</a:t>
            </a:r>
          </a:p>
          <a:p>
            <a:r>
              <a:rPr lang="en-GB" dirty="0" smtClean="0"/>
              <a:t>Coordinate aileron with rudder to prevent adverse yaw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9003"/>
          <a:stretch/>
        </p:blipFill>
        <p:spPr>
          <a:xfrm>
            <a:off x="4317512" y="1889936"/>
            <a:ext cx="4771898" cy="369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r="-3272"/>
          <a:stretch/>
        </p:blipFill>
        <p:spPr>
          <a:xfrm>
            <a:off x="4304928" y="1889936"/>
            <a:ext cx="4968552" cy="369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7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5085184"/>
            <a:ext cx="9361040" cy="648072"/>
          </a:xfrm>
        </p:spPr>
        <p:txBody>
          <a:bodyPr/>
          <a:lstStyle/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fly straight towards a crosswind reference point, set up a drift angle so that the reference point remains at a steady relative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92960" y="-12515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300" y="189992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Drift – Caused by a Crosswind Component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9" name="Picture 90" descr="MCj030365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84545"/>
            <a:ext cx="1036135" cy="78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9495" y="4548807"/>
            <a:ext cx="76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117729" y="1635914"/>
            <a:ext cx="587419" cy="2783249"/>
          </a:xfrm>
          <a:prstGeom prst="line">
            <a:avLst/>
          </a:prstGeom>
          <a:ln w="28575">
            <a:solidFill>
              <a:srgbClr val="000000"/>
            </a:solidFill>
            <a:prstDash val="dash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6" descr="MCj023899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b="10698"/>
          <a:stretch>
            <a:fillRect/>
          </a:stretch>
        </p:blipFill>
        <p:spPr bwMode="auto">
          <a:xfrm>
            <a:off x="11937627" y="2263795"/>
            <a:ext cx="83185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13161590" y="2551132"/>
            <a:ext cx="0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1794752" y="1976457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/>
              <a:t>Steady relative angle</a:t>
            </a:r>
          </a:p>
        </p:txBody>
      </p:sp>
      <p:sp>
        <p:nvSpPr>
          <p:cNvPr id="46" name="Line 76"/>
          <p:cNvSpPr>
            <a:spLocks noChangeShapeType="1"/>
          </p:cNvSpPr>
          <p:nvPr/>
        </p:nvSpPr>
        <p:spPr bwMode="auto">
          <a:xfrm>
            <a:off x="1222596" y="1678770"/>
            <a:ext cx="0" cy="274039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73699" y="2646334"/>
            <a:ext cx="0" cy="576262"/>
            <a:chOff x="551463" y="2408510"/>
            <a:chExt cx="0" cy="576262"/>
          </a:xfrm>
        </p:grpSpPr>
        <p:sp>
          <p:nvSpPr>
            <p:cNvPr id="47" name="Line 78"/>
            <p:cNvSpPr>
              <a:spLocks noChangeShapeType="1"/>
            </p:cNvSpPr>
            <p:nvPr/>
          </p:nvSpPr>
          <p:spPr bwMode="auto">
            <a:xfrm>
              <a:off x="551463" y="2408510"/>
              <a:ext cx="0" cy="576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79"/>
            <p:cNvSpPr>
              <a:spLocks noChangeShapeType="1"/>
            </p:cNvSpPr>
            <p:nvPr/>
          </p:nvSpPr>
          <p:spPr bwMode="auto">
            <a:xfrm>
              <a:off x="551463" y="2408510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>
              <a:off x="551463" y="2408510"/>
              <a:ext cx="0" cy="285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9" name="Picture 90" descr="MCj030365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39" y="4184545"/>
            <a:ext cx="1036135" cy="78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Line 76"/>
          <p:cNvSpPr>
            <a:spLocks noChangeShapeType="1"/>
          </p:cNvSpPr>
          <p:nvPr/>
        </p:nvSpPr>
        <p:spPr bwMode="auto">
          <a:xfrm>
            <a:off x="3077207" y="1678770"/>
            <a:ext cx="0" cy="274039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" name="Picture 90" descr="MCj030365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61" y="4184545"/>
            <a:ext cx="1036135" cy="78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5299029" y="1678770"/>
            <a:ext cx="0" cy="274039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2694105" y="4548807"/>
            <a:ext cx="76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7284" y="4548807"/>
            <a:ext cx="76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9494" y="1209854"/>
            <a:ext cx="76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94105" y="1196752"/>
            <a:ext cx="76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15927" y="1199133"/>
            <a:ext cx="76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953000" y="2996952"/>
            <a:ext cx="302292" cy="1496844"/>
          </a:xfrm>
          <a:prstGeom prst="line">
            <a:avLst/>
          </a:prstGeom>
          <a:ln w="28575">
            <a:solidFill>
              <a:srgbClr val="000000"/>
            </a:solidFill>
            <a:prstDash val="dash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00472" y="2357156"/>
            <a:ext cx="114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00"/>
                </a:solidFill>
              </a:rPr>
              <a:t>WIND</a:t>
            </a:r>
          </a:p>
          <a:p>
            <a:pPr algn="ctr"/>
            <a:endParaRPr lang="en-GB" sz="1200" u="sng" dirty="0">
              <a:solidFill>
                <a:srgbClr val="00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 rot="16200000">
            <a:off x="2559139" y="2591356"/>
            <a:ext cx="0" cy="576262"/>
            <a:chOff x="551463" y="2408510"/>
            <a:chExt cx="0" cy="576262"/>
          </a:xfrm>
        </p:grpSpPr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51463" y="2408510"/>
              <a:ext cx="0" cy="576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79"/>
            <p:cNvSpPr>
              <a:spLocks noChangeShapeType="1"/>
            </p:cNvSpPr>
            <p:nvPr/>
          </p:nvSpPr>
          <p:spPr bwMode="auto">
            <a:xfrm>
              <a:off x="551463" y="2408510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80"/>
            <p:cNvSpPr>
              <a:spLocks noChangeShapeType="1"/>
            </p:cNvSpPr>
            <p:nvPr/>
          </p:nvSpPr>
          <p:spPr bwMode="auto">
            <a:xfrm>
              <a:off x="551463" y="2408510"/>
              <a:ext cx="0" cy="285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000672" y="2514314"/>
            <a:ext cx="1146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00"/>
                </a:solidFill>
              </a:rPr>
              <a:t>WIND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41643" y="2535287"/>
            <a:ext cx="114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00"/>
                </a:solidFill>
              </a:rPr>
              <a:t>WIND</a:t>
            </a:r>
          </a:p>
          <a:p>
            <a:pPr algn="ctr"/>
            <a:endParaRPr lang="en-GB" sz="1200" u="sng" dirty="0">
              <a:solidFill>
                <a:srgbClr val="00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 rot="16200000">
            <a:off x="4417608" y="2584494"/>
            <a:ext cx="0" cy="576262"/>
            <a:chOff x="551463" y="2408510"/>
            <a:chExt cx="0" cy="576262"/>
          </a:xfrm>
        </p:grpSpPr>
        <p:sp>
          <p:nvSpPr>
            <p:cNvPr id="92" name="Line 78"/>
            <p:cNvSpPr>
              <a:spLocks noChangeShapeType="1"/>
            </p:cNvSpPr>
            <p:nvPr/>
          </p:nvSpPr>
          <p:spPr bwMode="auto">
            <a:xfrm>
              <a:off x="551463" y="2408510"/>
              <a:ext cx="0" cy="576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Line 79"/>
            <p:cNvSpPr>
              <a:spLocks noChangeShapeType="1"/>
            </p:cNvSpPr>
            <p:nvPr/>
          </p:nvSpPr>
          <p:spPr bwMode="auto">
            <a:xfrm>
              <a:off x="551463" y="2408510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Line 80"/>
            <p:cNvSpPr>
              <a:spLocks noChangeShapeType="1"/>
            </p:cNvSpPr>
            <p:nvPr/>
          </p:nvSpPr>
          <p:spPr bwMode="auto">
            <a:xfrm>
              <a:off x="551463" y="2408510"/>
              <a:ext cx="0" cy="285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1976457"/>
            <a:ext cx="3477736" cy="273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Up Arrow 40"/>
          <p:cNvSpPr/>
          <p:nvPr/>
        </p:nvSpPr>
        <p:spPr>
          <a:xfrm rot="178332">
            <a:off x="7298712" y="2298465"/>
            <a:ext cx="680223" cy="2511592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glow rad="203200">
              <a:schemeClr val="bg1">
                <a:alpha val="27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perspectiveRelaxedModerately" fov="6600000">
              <a:rot lat="20703689" lon="2025160" rev="20055682"/>
            </a:camera>
            <a:lightRig rig="balanced" dir="t">
              <a:rot lat="0" lon="0" rev="0"/>
            </a:lightRig>
          </a:scene3d>
          <a:sp3d prstMaterial="translucentPowder">
            <a:bevelT w="0" h="9525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Up Arrow 39"/>
          <p:cNvSpPr/>
          <p:nvPr/>
        </p:nvSpPr>
        <p:spPr>
          <a:xfrm rot="178332">
            <a:off x="6851527" y="2098411"/>
            <a:ext cx="765056" cy="282482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203200">
              <a:schemeClr val="bg1">
                <a:alpha val="27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perspectiveRelaxedModerately" fov="6600000">
              <a:rot lat="19825178" lon="688402" rev="21203872"/>
            </a:camera>
            <a:lightRig rig="balanced" dir="t">
              <a:rot lat="0" lon="0" rev="0"/>
            </a:lightRig>
          </a:scene3d>
          <a:sp3d prstMaterial="translucentPowder">
            <a:bevelT w="0" h="9525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 rot="5400000">
            <a:off x="7468540" y="2137791"/>
            <a:ext cx="508318" cy="642856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03200">
              <a:schemeClr val="bg1">
                <a:alpha val="27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perspectiveRelaxedModerately" fov="0">
              <a:rot lat="21594000" lon="0" rev="21594000"/>
            </a:camera>
            <a:lightRig rig="balanced" dir="t">
              <a:rot lat="0" lon="0" rev="0"/>
            </a:lightRig>
          </a:scene3d>
          <a:sp3d prstMaterial="translucentPowder">
            <a:bevelT w="0" h="9525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49144" y="3068278"/>
            <a:ext cx="120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rebuchet MS" pitchFamily="34" charset="0"/>
              </a:rPr>
              <a:t>Heading</a:t>
            </a:r>
            <a:endParaRPr lang="en-GB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9701" y="3068960"/>
            <a:ext cx="120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rebuchet MS" pitchFamily="34" charset="0"/>
              </a:rPr>
              <a:t>Track</a:t>
            </a:r>
            <a:endParaRPr lang="en-GB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52466" y="2298358"/>
            <a:ext cx="120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Trebuchet MS" pitchFamily="34" charset="0"/>
              </a:rPr>
              <a:t>Drift</a:t>
            </a:r>
            <a:endParaRPr lang="en-GB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16496" y="5733256"/>
            <a:ext cx="93610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Alternatively line up two distant reference points and adjust heading to keep aligned</a:t>
            </a:r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3.33333E-6 L -7.69231E-7 -0.38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33333E-6 L 0.05945 -0.386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11111E-6 L 0.00865 -0.387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-1939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  <p:bldP spid="72" grpId="0" animBg="1"/>
      <p:bldP spid="73" grpId="0"/>
      <p:bldP spid="74" grpId="0"/>
      <p:bldP spid="76" grpId="0"/>
      <p:bldP spid="77" grpId="0"/>
      <p:bldP spid="88" grpId="0"/>
      <p:bldP spid="89" grpId="0"/>
      <p:bldP spid="41" grpId="0" animBg="1"/>
      <p:bldP spid="40" grpId="0" animBg="1"/>
      <p:bldP spid="43" grpId="0" animBg="1"/>
      <p:bldP spid="2" grpId="0"/>
      <p:bldP spid="44" grpId="0"/>
      <p:bldP spid="45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817</Words>
  <Application>Microsoft Office PowerPoint</Application>
  <PresentationFormat>A4 Paper (210x297 mm)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Exercise 6 Straight and Level Flight </vt:lpstr>
      <vt:lpstr>Straight and Level Flight</vt:lpstr>
      <vt:lpstr>Straight Flight</vt:lpstr>
      <vt:lpstr>Straight Flight</vt:lpstr>
      <vt:lpstr>Heading Corrections</vt:lpstr>
      <vt:lpstr>Heading Corrections</vt:lpstr>
      <vt:lpstr>Heading Corrections</vt:lpstr>
      <vt:lpstr>Heading Corrections</vt:lpstr>
      <vt:lpstr>PowerPoint Presentation</vt:lpstr>
      <vt:lpstr>To fly level at a steady trimmed airspeed</vt:lpstr>
      <vt:lpstr>To fly level at a steady trimmed airspeed</vt:lpstr>
      <vt:lpstr>To fly level at a steady trimmed airspeed</vt:lpstr>
      <vt:lpstr>To fly level at a constant RPM</vt:lpstr>
      <vt:lpstr>Level Flight at Specific Airspeeds</vt:lpstr>
      <vt:lpstr>Level Flight at Specific Airspeeds</vt:lpstr>
      <vt:lpstr>Level Flight at Specific Airspeeds</vt:lpstr>
      <vt:lpstr>Level Flight at Specific Airspeeds</vt:lpstr>
      <vt:lpstr>Level Flight with Flaps</vt:lpstr>
      <vt:lpstr> Straight and Level - Airmanship</vt:lpstr>
      <vt:lpstr> Straight and Level - Airmanship </vt:lpstr>
      <vt:lpstr>Exercise 6 Straight and Level Flight 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373</cp:revision>
  <dcterms:created xsi:type="dcterms:W3CDTF">2006-05-24T18:30:12Z</dcterms:created>
  <dcterms:modified xsi:type="dcterms:W3CDTF">2020-07-02T12:39:38Z</dcterms:modified>
</cp:coreProperties>
</file>