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333" r:id="rId3"/>
    <p:sldId id="334" r:id="rId4"/>
    <p:sldId id="336" r:id="rId5"/>
    <p:sldId id="335" r:id="rId6"/>
    <p:sldId id="339" r:id="rId7"/>
    <p:sldId id="337" r:id="rId8"/>
    <p:sldId id="340" r:id="rId9"/>
    <p:sldId id="272" r:id="rId10"/>
    <p:sldId id="341" r:id="rId11"/>
  </p:sldIdLst>
  <p:sldSz cx="9906000" cy="6858000" type="A4"/>
  <p:notesSz cx="6708775" cy="98361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0000"/>
    <a:srgbClr val="0066FF"/>
    <a:srgbClr val="7030A0"/>
    <a:srgbClr val="4F81BD"/>
    <a:srgbClr val="558ED5"/>
    <a:srgbClr val="C9C4DE"/>
    <a:srgbClr val="376092"/>
    <a:srgbClr val="E1E2E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77" autoAdjust="0"/>
    <p:restoredTop sz="94624" autoAdjust="0"/>
  </p:normalViewPr>
  <p:slideViewPr>
    <p:cSldViewPr>
      <p:cViewPr varScale="1">
        <p:scale>
          <a:sx n="74" d="100"/>
          <a:sy n="74" d="100"/>
        </p:scale>
        <p:origin x="-876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ide backgroun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7811" name="Title Placeholder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>
              <a:defRPr sz="4000" smtClean="0"/>
            </a:lvl1pPr>
          </a:lstStyle>
          <a:p>
            <a:r>
              <a:rPr lang="en-GB" smtClean="0"/>
              <a:t>Click to edit Master title style</a:t>
            </a:r>
          </a:p>
        </p:txBody>
      </p:sp>
      <p:sp>
        <p:nvSpPr>
          <p:cNvPr id="247812" name="Text Placeholder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GB" smtClean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308FFB-0368-414E-AB32-4432F7135FC9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AB346F-E856-4417-805E-E04C81BDF9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FCE8F-3590-4192-A7C7-152F125E0C0C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44557-360D-438E-A8E8-81E0A83080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1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1976-88E0-4A16-B40E-31CBA99B0EE4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E8634-C66F-4B34-B41F-3F5E209E7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9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6BC18-DE26-4041-87A9-739CF8BD6006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0464-8163-4A27-B7C9-093F290087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84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76250"/>
            <a:ext cx="89154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412876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12876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9056-BCC5-493D-BE43-E537CB5074D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2D2E7-C886-43D2-870B-A5B2362B35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1176-E55D-40F0-AF23-BA360FE669E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644FC-AE2C-4360-A62D-93E4BF4E49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6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ED2F-EB7C-4305-B992-A8844DD6FCC5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8023-6A82-4E51-BE62-FF54875EC0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03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1922-F252-42A6-ADC2-9A3A7B6D365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EFB0-B408-4B08-AEF7-DBCEBEE59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14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B1A27-EC55-4DE4-ADB4-3A34BB0A3ABA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C08A-88C7-458C-A8E3-E9B6EE46D8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7632-667D-41AA-9D54-7267DF59F2FE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DBB6-8C28-4C38-9E2E-20C242400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5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48D2-FEA0-4FFA-A381-3343D7F9AF67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E6B95-AE9C-4636-89FE-FE108029CE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8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FDDF-748B-4CBC-850B-5DB02DB96F97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AC45-24D4-4F00-B9BD-AB53153115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415D9-1CBA-4560-A43E-D864EEBB9DB0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F82A5-8E1B-4118-ACC3-C92DB4B81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5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lide background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47625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41287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131240A-71DF-4293-B5F5-93EDF235B0BA}" type="datetime1">
              <a:rPr lang="en-US">
                <a:ea typeface="ＭＳ Ｐゴシック" pitchFamily="24" charset="-128"/>
              </a:rPr>
              <a:pPr>
                <a:defRPr/>
              </a:pPr>
              <a:t>7/2/2020</a:t>
            </a:fld>
            <a:endParaRPr lang="en-GB">
              <a:ea typeface="ＭＳ Ｐゴシック" pitchFamily="2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>
              <a:ea typeface="ＭＳ Ｐゴシック" pitchFamily="2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1449B2E-61B3-4D9B-AD6E-9D5D71C82DF2}" type="slidenum">
              <a:rPr lang="en-GB">
                <a:ea typeface="ＭＳ Ｐゴシック" pitchFamily="24" charset="-128"/>
              </a:rPr>
              <a:pPr>
                <a:defRPr/>
              </a:pPr>
              <a:t>‹#›</a:t>
            </a:fld>
            <a:endParaRPr lang="en-GB">
              <a:ea typeface="ＭＳ Ｐゴシック" pitchFamily="2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81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 sz="24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80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Taxiing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Aim - as syllabus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04528" y="188640"/>
            <a:ext cx="84201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 smtClean="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</a:defRPr>
            </a:lvl9pPr>
          </a:lstStyle>
          <a:p>
            <a:pPr algn="l"/>
            <a:r>
              <a:rPr lang="en-GB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Phase 1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8121352" y="6453336"/>
            <a:ext cx="1569660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800" dirty="0">
                <a:latin typeface="Trebuchet MS" panose="020B0603020202020204" pitchFamily="34" charset="0"/>
              </a:rPr>
              <a:t>Copyright </a:t>
            </a:r>
            <a:r>
              <a:rPr lang="en-GB" sz="800" dirty="0" smtClean="0">
                <a:latin typeface="Trebuchet MS" panose="020B0603020202020204" pitchFamily="34" charset="0"/>
              </a:rPr>
              <a:t>Marcus </a:t>
            </a:r>
            <a:r>
              <a:rPr lang="en-GB" sz="800" dirty="0" err="1">
                <a:latin typeface="Trebuchet MS" panose="020B0603020202020204" pitchFamily="34" charset="0"/>
              </a:rPr>
              <a:t>Furniss</a:t>
            </a:r>
            <a:r>
              <a:rPr lang="en-GB" sz="800" dirty="0">
                <a:latin typeface="Trebuchet MS" panose="020B0603020202020204" pitchFamily="34" charset="0"/>
              </a:rPr>
              <a:t> </a:t>
            </a:r>
            <a:r>
              <a:rPr lang="en-GB" sz="800" dirty="0" smtClean="0">
                <a:latin typeface="Trebuchet MS" panose="020B0603020202020204" pitchFamily="34" charset="0"/>
              </a:rPr>
              <a:t>2019</a:t>
            </a:r>
            <a:endParaRPr lang="en-GB" sz="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Taxying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sz="8000" dirty="0" smtClean="0">
                <a:solidFill>
                  <a:srgbClr val="FF0000"/>
                </a:solidFill>
              </a:rPr>
              <a:t>Questions?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72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Starting and Stopping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96752"/>
            <a:ext cx="8915400" cy="4896544"/>
          </a:xfrm>
        </p:spPr>
        <p:txBody>
          <a:bodyPr/>
          <a:lstStyle/>
          <a:p>
            <a:r>
              <a:rPr lang="en-GB" sz="2000" dirty="0" smtClean="0">
                <a:sym typeface="Wingdings" pitchFamily="2" charset="2"/>
              </a:rPr>
              <a:t>Power </a:t>
            </a:r>
            <a:r>
              <a:rPr lang="en-GB" sz="2000" dirty="0">
                <a:sym typeface="Wingdings" pitchFamily="2" charset="2"/>
              </a:rPr>
              <a:t>is used to commence </a:t>
            </a:r>
            <a:r>
              <a:rPr lang="en-GB" sz="2000" dirty="0" smtClean="0">
                <a:sym typeface="Wingdings" pitchFamily="2" charset="2"/>
              </a:rPr>
              <a:t>taxying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Inertia </a:t>
            </a:r>
            <a:r>
              <a:rPr lang="en-GB" sz="1800" dirty="0">
                <a:sym typeface="Wingdings" pitchFamily="2" charset="2"/>
              </a:rPr>
              <a:t>- once taxying speed attained reduce </a:t>
            </a:r>
            <a:r>
              <a:rPr lang="en-GB" sz="1800" dirty="0" smtClean="0">
                <a:sym typeface="Wingdings" pitchFamily="2" charset="2"/>
              </a:rPr>
              <a:t>power</a:t>
            </a:r>
          </a:p>
          <a:p>
            <a:r>
              <a:rPr lang="en-GB" sz="2000" dirty="0" smtClean="0">
                <a:solidFill>
                  <a:srgbClr val="FF0000"/>
                </a:solidFill>
                <a:sym typeface="Wingdings" pitchFamily="2" charset="2"/>
              </a:rPr>
              <a:t>A </a:t>
            </a:r>
            <a:r>
              <a:rPr lang="en-GB" sz="2000" dirty="0">
                <a:solidFill>
                  <a:srgbClr val="FF0000"/>
                </a:solidFill>
                <a:sym typeface="Wingdings" pitchFamily="2" charset="2"/>
              </a:rPr>
              <a:t>fast walking pace is a safe taxing </a:t>
            </a:r>
            <a:r>
              <a:rPr lang="en-GB" sz="2000" dirty="0" smtClean="0">
                <a:solidFill>
                  <a:srgbClr val="FF0000"/>
                </a:solidFill>
                <a:sym typeface="Wingdings" pitchFamily="2" charset="2"/>
              </a:rPr>
              <a:t>speed</a:t>
            </a:r>
          </a:p>
          <a:p>
            <a:r>
              <a:rPr lang="en-GB" sz="2000" dirty="0" smtClean="0">
                <a:sym typeface="Wingdings" pitchFamily="2" charset="2"/>
              </a:rPr>
              <a:t>To </a:t>
            </a:r>
            <a:r>
              <a:rPr lang="en-GB" sz="2000" dirty="0">
                <a:sym typeface="Wingdings" pitchFamily="2" charset="2"/>
              </a:rPr>
              <a:t>slow down power should be </a:t>
            </a:r>
            <a:r>
              <a:rPr lang="en-GB" sz="2000" dirty="0" smtClean="0">
                <a:sym typeface="Wingdings" pitchFamily="2" charset="2"/>
              </a:rPr>
              <a:t>reduced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Don’t </a:t>
            </a:r>
            <a:r>
              <a:rPr lang="en-GB" sz="1800" dirty="0">
                <a:sym typeface="Wingdings" pitchFamily="2" charset="2"/>
              </a:rPr>
              <a:t>use power against </a:t>
            </a:r>
            <a:r>
              <a:rPr lang="en-GB" sz="1800" dirty="0" smtClean="0">
                <a:sym typeface="Wingdings" pitchFamily="2" charset="2"/>
              </a:rPr>
              <a:t>brakes</a:t>
            </a:r>
          </a:p>
          <a:p>
            <a:r>
              <a:rPr lang="en-GB" sz="2000" dirty="0" smtClean="0">
                <a:sym typeface="Wingdings" pitchFamily="2" charset="2"/>
              </a:rPr>
              <a:t>Beware </a:t>
            </a:r>
            <a:r>
              <a:rPr lang="en-GB" sz="2000" dirty="0">
                <a:sym typeface="Wingdings" pitchFamily="2" charset="2"/>
              </a:rPr>
              <a:t>of the ground </a:t>
            </a:r>
            <a:r>
              <a:rPr lang="en-GB" sz="2000" dirty="0" smtClean="0">
                <a:sym typeface="Wingdings" pitchFamily="2" charset="2"/>
              </a:rPr>
              <a:t>surface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Loose </a:t>
            </a:r>
            <a:r>
              <a:rPr lang="en-GB" sz="1800" dirty="0">
                <a:sym typeface="Wingdings" pitchFamily="2" charset="2"/>
              </a:rPr>
              <a:t>stones/long </a:t>
            </a:r>
            <a:r>
              <a:rPr lang="en-GB" sz="1800" dirty="0" smtClean="0">
                <a:sym typeface="Wingdings" pitchFamily="2" charset="2"/>
              </a:rPr>
              <a:t>grass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Cross </a:t>
            </a:r>
            <a:r>
              <a:rPr lang="en-GB" sz="1800" dirty="0">
                <a:sym typeface="Wingdings" pitchFamily="2" charset="2"/>
              </a:rPr>
              <a:t>ridges at </a:t>
            </a:r>
            <a:r>
              <a:rPr lang="en-GB" sz="1800" dirty="0" smtClean="0">
                <a:sym typeface="Wingdings" pitchFamily="2" charset="2"/>
              </a:rPr>
              <a:t>angle</a:t>
            </a:r>
          </a:p>
          <a:p>
            <a:r>
              <a:rPr lang="en-GB" sz="2000" dirty="0" smtClean="0">
                <a:sym typeface="Wingdings" pitchFamily="2" charset="2"/>
              </a:rPr>
              <a:t>Flaps </a:t>
            </a:r>
            <a:r>
              <a:rPr lang="en-GB" sz="2000" dirty="0">
                <a:sym typeface="Wingdings" pitchFamily="2" charset="2"/>
              </a:rPr>
              <a:t>should be </a:t>
            </a:r>
            <a:r>
              <a:rPr lang="en-GB" sz="2000" dirty="0" smtClean="0">
                <a:sym typeface="Wingdings" pitchFamily="2" charset="2"/>
              </a:rPr>
              <a:t>retracted</a:t>
            </a:r>
          </a:p>
          <a:p>
            <a:pPr lvl="1"/>
            <a:r>
              <a:rPr lang="en-GB" sz="1800" dirty="0" smtClean="0">
                <a:sym typeface="Wingdings" pitchFamily="2" charset="2"/>
              </a:rPr>
              <a:t>Wind</a:t>
            </a:r>
            <a:r>
              <a:rPr lang="en-GB" sz="1800" dirty="0">
                <a:sym typeface="Wingdings" pitchFamily="2" charset="2"/>
              </a:rPr>
              <a:t>/ low </a:t>
            </a:r>
            <a:r>
              <a:rPr lang="en-GB" sz="1800" dirty="0" smtClean="0">
                <a:sym typeface="Wingdings" pitchFamily="2" charset="2"/>
              </a:rPr>
              <a:t>obstructions</a:t>
            </a:r>
          </a:p>
          <a:p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Steer with </a:t>
            </a:r>
            <a:r>
              <a:rPr lang="en-GB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rudder and differential </a:t>
            </a:r>
            <a:r>
              <a:rPr lang="en-GB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brakes</a:t>
            </a:r>
          </a:p>
          <a:p>
            <a:pPr lvl="1"/>
            <a:r>
              <a:rPr lang="en-GB" sz="1800" dirty="0" smtClean="0"/>
              <a:t>Anticipate movement</a:t>
            </a:r>
          </a:p>
          <a:p>
            <a:pPr lvl="1"/>
            <a:r>
              <a:rPr lang="en-GB" sz="1800" dirty="0" smtClean="0"/>
              <a:t>Watch </a:t>
            </a:r>
            <a:r>
              <a:rPr lang="en-GB" sz="1800" dirty="0"/>
              <a:t>tail when turning sharply</a:t>
            </a:r>
            <a:endParaRPr lang="en-GB" sz="1800" dirty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endParaRPr lang="en-GB" dirty="0">
              <a:sym typeface="Wingdings" pitchFamily="2" charset="2"/>
            </a:endParaRPr>
          </a:p>
          <a:p>
            <a:endParaRPr lang="en-GB" dirty="0"/>
          </a:p>
        </p:txBody>
      </p:sp>
      <p:pic>
        <p:nvPicPr>
          <p:cNvPr id="4" name="Content Placeholder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61098" y="1628798"/>
            <a:ext cx="5904656" cy="3935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2805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of Wind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Microlights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are easily blown over in a wind. Correct use of controls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can minimise possibility</a:t>
            </a:r>
          </a:p>
          <a:p>
            <a:pPr marL="0" indent="0">
              <a:buNone/>
            </a:pP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dirty="0">
                <a:solidFill>
                  <a:srgbClr val="FF0000"/>
                </a:solidFill>
              </a:rPr>
              <a:t>Head wind	</a:t>
            </a:r>
            <a:r>
              <a:rPr lang="en-GB" dirty="0" smtClean="0">
                <a:solidFill>
                  <a:srgbClr val="FF0000"/>
                </a:solidFill>
              </a:rPr>
              <a:t> - </a:t>
            </a:r>
            <a:r>
              <a:rPr lang="en-GB" dirty="0" smtClean="0"/>
              <a:t>hold </a:t>
            </a:r>
            <a:r>
              <a:rPr lang="en-GB" dirty="0"/>
              <a:t>stick neutral or back to ease weight off nose wheel/hold the </a:t>
            </a:r>
            <a:r>
              <a:rPr lang="en-GB" dirty="0" smtClean="0"/>
              <a:t>tail </a:t>
            </a:r>
            <a:r>
              <a:rPr lang="en-GB" dirty="0"/>
              <a:t>down on tail </a:t>
            </a:r>
            <a:r>
              <a:rPr lang="en-GB" dirty="0" smtClean="0"/>
              <a:t>dragger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Tail </a:t>
            </a:r>
            <a:r>
              <a:rPr lang="en-GB" dirty="0" smtClean="0">
                <a:solidFill>
                  <a:srgbClr val="FF0000"/>
                </a:solidFill>
              </a:rPr>
              <a:t>wind - </a:t>
            </a:r>
            <a:r>
              <a:rPr lang="en-GB" dirty="0" smtClean="0"/>
              <a:t>hold </a:t>
            </a:r>
            <a:r>
              <a:rPr lang="en-GB" dirty="0"/>
              <a:t>the stick neutral or forwards, this stops the wind from lifting 	the tail plane from </a:t>
            </a:r>
            <a:r>
              <a:rPr lang="en-GB" dirty="0" smtClean="0"/>
              <a:t>behind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Cross wind - </a:t>
            </a:r>
            <a:r>
              <a:rPr lang="en-GB" dirty="0" smtClean="0"/>
              <a:t>to </a:t>
            </a:r>
            <a:r>
              <a:rPr lang="en-GB" dirty="0"/>
              <a:t>prevent ‘weathercock,’ rudder and differential brakes may have 	to be used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5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Effects of Wind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7"/>
            <a:ext cx="8915400" cy="1386804"/>
          </a:xfrm>
        </p:spPr>
        <p:txBody>
          <a:bodyPr/>
          <a:lstStyle/>
          <a:p>
            <a:r>
              <a:rPr lang="en-GB" dirty="0"/>
              <a:t>To avoid a </a:t>
            </a:r>
            <a:r>
              <a:rPr lang="en-GB" dirty="0" smtClean="0"/>
              <a:t>cross wind </a:t>
            </a:r>
            <a:r>
              <a:rPr lang="en-GB" dirty="0">
                <a:solidFill>
                  <a:srgbClr val="FF0000"/>
                </a:solidFill>
              </a:rPr>
              <a:t>from ahead</a:t>
            </a:r>
            <a:r>
              <a:rPr lang="en-GB" dirty="0"/>
              <a:t> lifting the into wind wing: raise its aileron </a:t>
            </a:r>
            <a:r>
              <a:rPr lang="en-GB" dirty="0" smtClean="0"/>
              <a:t>by moving </a:t>
            </a:r>
            <a:r>
              <a:rPr lang="en-GB" dirty="0"/>
              <a:t>the stick</a:t>
            </a:r>
            <a:r>
              <a:rPr lang="en-GB" dirty="0">
                <a:solidFill>
                  <a:srgbClr val="FF0000"/>
                </a:solidFill>
              </a:rPr>
              <a:t> towards the wind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2144688" y="3213404"/>
            <a:ext cx="4644888" cy="3518846"/>
            <a:chOff x="3133273" y="3267144"/>
            <a:chExt cx="3528392" cy="2673018"/>
          </a:xfrm>
        </p:grpSpPr>
        <p:pic>
          <p:nvPicPr>
            <p:cNvPr id="4" name="Picture 90" descr="MCj03036590000[1]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biLevel thresh="50000"/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273" y="3267144"/>
              <a:ext cx="3528392" cy="267301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Rectangle 4"/>
            <p:cNvSpPr/>
            <p:nvPr/>
          </p:nvSpPr>
          <p:spPr>
            <a:xfrm rot="20757012">
              <a:off x="6041658" y="4226036"/>
              <a:ext cx="521561" cy="153095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49020"/>
              </a:schemeClr>
            </a:solidFill>
            <a:ln>
              <a:noFill/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 rot="16200000">
              <a:off x="4769225" y="4049360"/>
              <a:ext cx="231037" cy="45719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glow rad="101600">
                <a:schemeClr val="bg1">
                  <a:alpha val="6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 rot="718686">
              <a:off x="3235016" y="4240193"/>
              <a:ext cx="521561" cy="153095"/>
            </a:xfrm>
            <a:prstGeom prst="rect">
              <a:avLst/>
            </a:prstGeom>
            <a:solidFill>
              <a:schemeClr val="tx1">
                <a:lumMod val="65000"/>
                <a:lumOff val="35000"/>
                <a:alpha val="50980"/>
              </a:schemeClr>
            </a:solidFill>
            <a:ln>
              <a:noFill/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304928" y="5509493"/>
              <a:ext cx="1152128" cy="221853"/>
            </a:xfrm>
            <a:prstGeom prst="rect">
              <a:avLst/>
            </a:prstGeom>
            <a:solidFill>
              <a:srgbClr val="FF0000">
                <a:alpha val="41176"/>
              </a:srgbClr>
            </a:solidFill>
            <a:ln>
              <a:noFill/>
            </a:ln>
            <a:effectLst>
              <a:glow rad="101600">
                <a:schemeClr val="bg1">
                  <a:alpha val="6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/>
            </a:bodyPr>
            <a:lstStyle/>
            <a:p>
              <a:pPr algn="ctr"/>
              <a:endParaRPr lang="en-GB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10306" y="-1088147"/>
            <a:ext cx="9562359" cy="6172726"/>
            <a:chOff x="2910306" y="-1088147"/>
            <a:chExt cx="9562359" cy="6172726"/>
          </a:xfrm>
        </p:grpSpPr>
        <p:sp>
          <p:nvSpPr>
            <p:cNvPr id="13" name="Right Arrow 12"/>
            <p:cNvSpPr/>
            <p:nvPr/>
          </p:nvSpPr>
          <p:spPr>
            <a:xfrm rot="8386653">
              <a:off x="4634134" y="892063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ight Arrow 14"/>
            <p:cNvSpPr/>
            <p:nvPr/>
          </p:nvSpPr>
          <p:spPr>
            <a:xfrm rot="8386653">
              <a:off x="6374909" y="2908287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ight Arrow 15"/>
            <p:cNvSpPr/>
            <p:nvPr/>
          </p:nvSpPr>
          <p:spPr>
            <a:xfrm rot="8386653">
              <a:off x="2910306" y="-1088147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4252599" y="6165304"/>
            <a:ext cx="752571" cy="29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3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dirty="0" smtClean="0">
                <a:solidFill>
                  <a:schemeClr val="bg1"/>
                </a:solidFill>
              </a:rPr>
              <a:t>UP</a:t>
            </a:r>
          </a:p>
          <a:p>
            <a:endParaRPr lang="en-GB" dirty="0" smtClean="0">
              <a:solidFill>
                <a:schemeClr val="bg1"/>
              </a:solidFill>
            </a:endParaRPr>
          </a:p>
          <a:p>
            <a:pPr marL="0" indent="0">
              <a:buFont typeface="Arial" charset="0"/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13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Effects of Wind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7"/>
            <a:ext cx="8915400" cy="1386804"/>
          </a:xfrm>
        </p:spPr>
        <p:txBody>
          <a:bodyPr/>
          <a:lstStyle/>
          <a:p>
            <a:r>
              <a:rPr lang="en-GB" dirty="0"/>
              <a:t>To avoid a </a:t>
            </a:r>
            <a:r>
              <a:rPr lang="en-GB" dirty="0" smtClean="0"/>
              <a:t>cross wind </a:t>
            </a:r>
            <a:r>
              <a:rPr lang="en-GB" dirty="0">
                <a:solidFill>
                  <a:srgbClr val="FF0000"/>
                </a:solidFill>
              </a:rPr>
              <a:t>from ahead</a:t>
            </a:r>
            <a:r>
              <a:rPr lang="en-GB" dirty="0"/>
              <a:t> lifting the into wind wing: raise its aileron </a:t>
            </a:r>
            <a:r>
              <a:rPr lang="en-GB" dirty="0" smtClean="0"/>
              <a:t>by moving </a:t>
            </a:r>
            <a:r>
              <a:rPr lang="en-GB" dirty="0"/>
              <a:t>the stick</a:t>
            </a:r>
            <a:r>
              <a:rPr lang="en-GB" dirty="0">
                <a:solidFill>
                  <a:srgbClr val="FF0000"/>
                </a:solidFill>
              </a:rPr>
              <a:t> towards the wind</a:t>
            </a:r>
          </a:p>
          <a:p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3" name="Right Arrow 12"/>
          <p:cNvSpPr/>
          <p:nvPr/>
        </p:nvSpPr>
        <p:spPr>
          <a:xfrm rot="8386653">
            <a:off x="4634134" y="892063"/>
            <a:ext cx="6097756" cy="2176292"/>
          </a:xfrm>
          <a:prstGeom prst="rightArrow">
            <a:avLst>
              <a:gd name="adj1" fmla="val 50000"/>
              <a:gd name="adj2" fmla="val 70301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8386653">
            <a:off x="6374909" y="2908287"/>
            <a:ext cx="6097756" cy="2176292"/>
          </a:xfrm>
          <a:prstGeom prst="rightArrow">
            <a:avLst>
              <a:gd name="adj1" fmla="val 50000"/>
              <a:gd name="adj2" fmla="val 70301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 rot="8386653">
            <a:off x="2910306" y="-1088147"/>
            <a:ext cx="6097756" cy="2176292"/>
          </a:xfrm>
          <a:prstGeom prst="rightArrow">
            <a:avLst>
              <a:gd name="adj1" fmla="val 50000"/>
              <a:gd name="adj2" fmla="val 70301"/>
            </a:avLst>
          </a:prstGeom>
          <a:solidFill>
            <a:srgbClr val="376092">
              <a:alpha val="40000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2144688" y="3213404"/>
            <a:ext cx="4763830" cy="3518846"/>
            <a:chOff x="2144688" y="3213404"/>
            <a:chExt cx="4763830" cy="3518846"/>
          </a:xfrm>
        </p:grpSpPr>
        <p:grpSp>
          <p:nvGrpSpPr>
            <p:cNvPr id="7" name="Group 6"/>
            <p:cNvGrpSpPr/>
            <p:nvPr/>
          </p:nvGrpSpPr>
          <p:grpSpPr>
            <a:xfrm>
              <a:off x="2144688" y="3213404"/>
              <a:ext cx="4644888" cy="3518846"/>
              <a:chOff x="3133273" y="3267144"/>
              <a:chExt cx="3528392" cy="2673018"/>
            </a:xfrm>
          </p:grpSpPr>
          <p:pic>
            <p:nvPicPr>
              <p:cNvPr id="4" name="Picture 90" descr="MCj03036590000[1]"/>
              <p:cNvPicPr>
                <a:picLocks noChangeAspect="1" noChangeArrowheads="1"/>
              </p:cNvPicPr>
              <p:nvPr/>
            </p:nvPicPr>
            <p:blipFill>
              <a:blip r:embed="rId2" cstate="print">
                <a:grayscl/>
                <a:biLevel thresh="50000"/>
                <a:lum bright="2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3273" y="3267144"/>
                <a:ext cx="3528392" cy="267301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Rectangle 4"/>
              <p:cNvSpPr/>
              <p:nvPr/>
            </p:nvSpPr>
            <p:spPr>
              <a:xfrm rot="20757012">
                <a:off x="6041658" y="4226036"/>
                <a:ext cx="521561" cy="153095"/>
              </a:xfrm>
              <a:prstGeom prst="rect">
                <a:avLst/>
              </a:prstGeom>
              <a:solidFill>
                <a:srgbClr val="FF0000">
                  <a:alpha val="49020"/>
                </a:srgb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13352515">
                <a:off x="4844749" y="4038142"/>
                <a:ext cx="264464" cy="34729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 rot="718686">
                <a:off x="3235016" y="4240193"/>
                <a:ext cx="521561" cy="153095"/>
              </a:xfrm>
              <a:prstGeom prst="rect">
                <a:avLst/>
              </a:prstGeom>
              <a:solidFill>
                <a:srgbClr val="0070C0">
                  <a:alpha val="50980"/>
                </a:srgb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304928" y="5509493"/>
                <a:ext cx="1152128" cy="221853"/>
              </a:xfrm>
              <a:prstGeom prst="rect">
                <a:avLst/>
              </a:prstGeom>
              <a:solidFill>
                <a:srgbClr val="FF0000">
                  <a:alpha val="41176"/>
                </a:srgb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3d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17" name="Content Placeholder 2"/>
            <p:cNvSpPr txBox="1">
              <a:spLocks/>
            </p:cNvSpPr>
            <p:nvPr/>
          </p:nvSpPr>
          <p:spPr bwMode="auto">
            <a:xfrm rot="690835">
              <a:off x="2258214" y="4451153"/>
              <a:ext cx="752571" cy="491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200" dirty="0" smtClean="0">
                  <a:solidFill>
                    <a:schemeClr val="bg1"/>
                  </a:solidFill>
                </a:rPr>
                <a:t>DOWN</a:t>
              </a:r>
            </a:p>
            <a:p>
              <a:endParaRPr lang="en-GB" dirty="0" smtClean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18" name="Content Placeholder 2"/>
            <p:cNvSpPr txBox="1">
              <a:spLocks/>
            </p:cNvSpPr>
            <p:nvPr/>
          </p:nvSpPr>
          <p:spPr bwMode="auto">
            <a:xfrm rot="20700288">
              <a:off x="6155947" y="4382081"/>
              <a:ext cx="752571" cy="491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200" dirty="0" smtClean="0">
                  <a:solidFill>
                    <a:schemeClr val="bg1"/>
                  </a:solidFill>
                </a:rPr>
                <a:t>UP</a:t>
              </a:r>
            </a:p>
            <a:p>
              <a:endParaRPr lang="en-GB" dirty="0" smtClean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0" name="Content Placeholder 2"/>
            <p:cNvSpPr txBox="1">
              <a:spLocks/>
            </p:cNvSpPr>
            <p:nvPr/>
          </p:nvSpPr>
          <p:spPr bwMode="auto">
            <a:xfrm>
              <a:off x="4252599" y="6165304"/>
              <a:ext cx="752571" cy="292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400" dirty="0" smtClean="0">
                  <a:solidFill>
                    <a:schemeClr val="bg1"/>
                  </a:solidFill>
                </a:rPr>
                <a:t>UP</a:t>
              </a:r>
            </a:p>
            <a:p>
              <a:endParaRPr lang="en-GB" dirty="0" smtClean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65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Effects of Wind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7"/>
            <a:ext cx="8915400" cy="1386804"/>
          </a:xfrm>
        </p:spPr>
        <p:txBody>
          <a:bodyPr/>
          <a:lstStyle/>
          <a:p>
            <a:r>
              <a:rPr lang="en-GB" dirty="0"/>
              <a:t>To avoid a </a:t>
            </a:r>
            <a:r>
              <a:rPr lang="en-GB" dirty="0" smtClean="0"/>
              <a:t>cross wind </a:t>
            </a:r>
            <a:r>
              <a:rPr lang="en-GB" dirty="0">
                <a:solidFill>
                  <a:srgbClr val="FF0000"/>
                </a:solidFill>
              </a:rPr>
              <a:t>from behind</a:t>
            </a:r>
            <a:r>
              <a:rPr lang="en-GB" dirty="0"/>
              <a:t> lifting the into wind wing: lower its aileron by moving the stick</a:t>
            </a:r>
            <a:r>
              <a:rPr lang="en-GB" dirty="0">
                <a:solidFill>
                  <a:srgbClr val="FF0000"/>
                </a:solidFill>
              </a:rPr>
              <a:t> out of wind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 rot="5400000">
            <a:off x="2643778" y="3557892"/>
            <a:ext cx="9562359" cy="6172726"/>
            <a:chOff x="2910306" y="-1088147"/>
            <a:chExt cx="9562359" cy="6172726"/>
          </a:xfrm>
        </p:grpSpPr>
        <p:sp>
          <p:nvSpPr>
            <p:cNvPr id="13" name="Right Arrow 12"/>
            <p:cNvSpPr/>
            <p:nvPr/>
          </p:nvSpPr>
          <p:spPr>
            <a:xfrm rot="8386653">
              <a:off x="4634134" y="892063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ight Arrow 14"/>
            <p:cNvSpPr/>
            <p:nvPr/>
          </p:nvSpPr>
          <p:spPr>
            <a:xfrm rot="8386653">
              <a:off x="6374909" y="2908287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ight Arrow 15"/>
            <p:cNvSpPr/>
            <p:nvPr/>
          </p:nvSpPr>
          <p:spPr>
            <a:xfrm rot="8386653">
              <a:off x="2910306" y="-1088147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171370" y="2411079"/>
            <a:ext cx="4644888" cy="3518846"/>
            <a:chOff x="2144688" y="3213404"/>
            <a:chExt cx="4644888" cy="3518846"/>
          </a:xfrm>
        </p:grpSpPr>
        <p:grpSp>
          <p:nvGrpSpPr>
            <p:cNvPr id="7" name="Group 6"/>
            <p:cNvGrpSpPr/>
            <p:nvPr/>
          </p:nvGrpSpPr>
          <p:grpSpPr>
            <a:xfrm>
              <a:off x="2144688" y="3213404"/>
              <a:ext cx="4644888" cy="3518846"/>
              <a:chOff x="3133273" y="3267144"/>
              <a:chExt cx="3528392" cy="2673018"/>
            </a:xfrm>
          </p:grpSpPr>
          <p:pic>
            <p:nvPicPr>
              <p:cNvPr id="4" name="Picture 90" descr="MCj03036590000[1]"/>
              <p:cNvPicPr>
                <a:picLocks noChangeAspect="1" noChangeArrowheads="1"/>
              </p:cNvPicPr>
              <p:nvPr/>
            </p:nvPicPr>
            <p:blipFill>
              <a:blip r:embed="rId2" cstate="print">
                <a:grayscl/>
                <a:biLevel thresh="50000"/>
                <a:lum bright="2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33273" y="3267144"/>
                <a:ext cx="3528392" cy="267301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" name="Rectangle 4"/>
              <p:cNvSpPr/>
              <p:nvPr/>
            </p:nvSpPr>
            <p:spPr>
              <a:xfrm rot="20757012">
                <a:off x="6041658" y="4226036"/>
                <a:ext cx="521561" cy="15309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  <a:alpha val="49020"/>
                </a:scheme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ectangle 11"/>
              <p:cNvSpPr/>
              <p:nvPr/>
            </p:nvSpPr>
            <p:spPr>
              <a:xfrm rot="16200000">
                <a:off x="4769225" y="4049360"/>
                <a:ext cx="231037" cy="45719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 rot="718686">
                <a:off x="3235016" y="4240193"/>
                <a:ext cx="521561" cy="15309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  <a:alpha val="50980"/>
                </a:scheme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4304928" y="5509493"/>
                <a:ext cx="1152128" cy="221853"/>
              </a:xfrm>
              <a:prstGeom prst="rect">
                <a:avLst/>
              </a:prstGeom>
              <a:solidFill>
                <a:srgbClr val="FF0000">
                  <a:alpha val="41176"/>
                </a:srgb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3d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20" name="Content Placeholder 2"/>
            <p:cNvSpPr txBox="1">
              <a:spLocks/>
            </p:cNvSpPr>
            <p:nvPr/>
          </p:nvSpPr>
          <p:spPr bwMode="auto">
            <a:xfrm>
              <a:off x="4252599" y="6165304"/>
              <a:ext cx="752571" cy="292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400" dirty="0" smtClean="0">
                  <a:solidFill>
                    <a:schemeClr val="bg1"/>
                  </a:solidFill>
                </a:rPr>
                <a:t>UP</a:t>
              </a:r>
            </a:p>
            <a:p>
              <a:endParaRPr lang="en-GB" dirty="0" smtClean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07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Effects of Wind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412877"/>
            <a:ext cx="8915400" cy="1386804"/>
          </a:xfrm>
        </p:spPr>
        <p:txBody>
          <a:bodyPr/>
          <a:lstStyle/>
          <a:p>
            <a:r>
              <a:rPr lang="en-GB" dirty="0"/>
              <a:t>To avoid a </a:t>
            </a:r>
            <a:r>
              <a:rPr lang="en-GB" dirty="0" smtClean="0"/>
              <a:t>cross wind </a:t>
            </a:r>
            <a:r>
              <a:rPr lang="en-GB" dirty="0">
                <a:solidFill>
                  <a:srgbClr val="FF0000"/>
                </a:solidFill>
              </a:rPr>
              <a:t>from behind</a:t>
            </a:r>
            <a:r>
              <a:rPr lang="en-GB" dirty="0"/>
              <a:t> lifting the into wind wing: lower its aileron by moving the stick</a:t>
            </a:r>
            <a:r>
              <a:rPr lang="en-GB" dirty="0">
                <a:solidFill>
                  <a:srgbClr val="FF0000"/>
                </a:solidFill>
              </a:rPr>
              <a:t> out of wind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 rot="5400000">
            <a:off x="2643778" y="3557892"/>
            <a:ext cx="9562359" cy="6172726"/>
            <a:chOff x="2910306" y="-1088147"/>
            <a:chExt cx="9562359" cy="6172726"/>
          </a:xfrm>
        </p:grpSpPr>
        <p:sp>
          <p:nvSpPr>
            <p:cNvPr id="13" name="Right Arrow 12"/>
            <p:cNvSpPr/>
            <p:nvPr/>
          </p:nvSpPr>
          <p:spPr>
            <a:xfrm rot="8386653">
              <a:off x="4634134" y="892063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ight Arrow 14"/>
            <p:cNvSpPr/>
            <p:nvPr/>
          </p:nvSpPr>
          <p:spPr>
            <a:xfrm rot="8386653">
              <a:off x="6374909" y="2908287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ight Arrow 15"/>
            <p:cNvSpPr/>
            <p:nvPr/>
          </p:nvSpPr>
          <p:spPr>
            <a:xfrm rot="8386653">
              <a:off x="2910306" y="-1088147"/>
              <a:ext cx="6097756" cy="2176292"/>
            </a:xfrm>
            <a:prstGeom prst="rightArrow">
              <a:avLst>
                <a:gd name="adj1" fmla="val 50000"/>
                <a:gd name="adj2" fmla="val 70301"/>
              </a:avLst>
            </a:prstGeom>
            <a:solidFill>
              <a:srgbClr val="376092">
                <a:alpha val="4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169018" y="2430434"/>
            <a:ext cx="4749387" cy="3518846"/>
            <a:chOff x="2180320" y="3294958"/>
            <a:chExt cx="4749387" cy="3518846"/>
          </a:xfrm>
        </p:grpSpPr>
        <p:grpSp>
          <p:nvGrpSpPr>
            <p:cNvPr id="18" name="Group 17"/>
            <p:cNvGrpSpPr/>
            <p:nvPr/>
          </p:nvGrpSpPr>
          <p:grpSpPr>
            <a:xfrm>
              <a:off x="2180320" y="3294958"/>
              <a:ext cx="4644888" cy="3518846"/>
              <a:chOff x="3160340" y="3329095"/>
              <a:chExt cx="3528392" cy="2673018"/>
            </a:xfrm>
          </p:grpSpPr>
          <p:pic>
            <p:nvPicPr>
              <p:cNvPr id="23" name="Picture 90" descr="MCj03036590000[1]"/>
              <p:cNvPicPr>
                <a:picLocks noChangeAspect="1" noChangeArrowheads="1"/>
              </p:cNvPicPr>
              <p:nvPr/>
            </p:nvPicPr>
            <p:blipFill>
              <a:blip r:embed="rId2" cstate="print">
                <a:grayscl/>
                <a:biLevel thresh="50000"/>
                <a:lum bright="28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60340" y="3329095"/>
                <a:ext cx="3528392" cy="2673018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4" name="Rectangle 23"/>
              <p:cNvSpPr/>
              <p:nvPr/>
            </p:nvSpPr>
            <p:spPr>
              <a:xfrm rot="20757012">
                <a:off x="6110274" y="4258052"/>
                <a:ext cx="521561" cy="153095"/>
              </a:xfrm>
              <a:prstGeom prst="rect">
                <a:avLst/>
              </a:prstGeom>
              <a:solidFill>
                <a:srgbClr val="0070C0">
                  <a:alpha val="49020"/>
                </a:srgb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Rectangle 24"/>
              <p:cNvSpPr/>
              <p:nvPr/>
            </p:nvSpPr>
            <p:spPr>
              <a:xfrm rot="13352515" flipV="1">
                <a:off x="4703980" y="3950815"/>
                <a:ext cx="264464" cy="5644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Rectangle 25"/>
              <p:cNvSpPr/>
              <p:nvPr/>
            </p:nvSpPr>
            <p:spPr>
              <a:xfrm rot="718686">
                <a:off x="3235016" y="4264980"/>
                <a:ext cx="521561" cy="153095"/>
              </a:xfrm>
              <a:prstGeom prst="rect">
                <a:avLst/>
              </a:prstGeom>
              <a:solidFill>
                <a:srgbClr val="FF0000">
                  <a:alpha val="50980"/>
                </a:srgb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41803" y="5561463"/>
                <a:ext cx="1152128" cy="221853"/>
              </a:xfrm>
              <a:prstGeom prst="rect">
                <a:avLst/>
              </a:prstGeom>
              <a:solidFill>
                <a:srgbClr val="0070C0">
                  <a:alpha val="41176"/>
                </a:srgbClr>
              </a:solidFill>
              <a:ln>
                <a:noFill/>
              </a:ln>
              <a:effectLst>
                <a:glow rad="101600">
                  <a:schemeClr val="bg1">
                    <a:alpha val="6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p3d/>
              </a:bodyPr>
              <a:lstStyle/>
              <a:p>
                <a:pPr algn="ctr"/>
                <a:endParaRPr lang="en-GB"/>
              </a:p>
            </p:txBody>
          </p:sp>
        </p:grpSp>
        <p:sp>
          <p:nvSpPr>
            <p:cNvPr id="19" name="Content Placeholder 2"/>
            <p:cNvSpPr txBox="1">
              <a:spLocks/>
            </p:cNvSpPr>
            <p:nvPr/>
          </p:nvSpPr>
          <p:spPr bwMode="auto">
            <a:xfrm rot="690835">
              <a:off x="2442021" y="4523589"/>
              <a:ext cx="752571" cy="491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200" dirty="0" smtClean="0">
                  <a:solidFill>
                    <a:schemeClr val="bg1"/>
                  </a:solidFill>
                </a:rPr>
                <a:t>UP</a:t>
              </a:r>
            </a:p>
            <a:p>
              <a:endParaRPr lang="en-GB" dirty="0" smtClean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1" name="Content Placeholder 2"/>
            <p:cNvSpPr txBox="1">
              <a:spLocks/>
            </p:cNvSpPr>
            <p:nvPr/>
          </p:nvSpPr>
          <p:spPr bwMode="auto">
            <a:xfrm rot="20700288">
              <a:off x="6177136" y="4454517"/>
              <a:ext cx="752571" cy="491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200" dirty="0" smtClean="0">
                  <a:solidFill>
                    <a:schemeClr val="bg1"/>
                  </a:solidFill>
                </a:rPr>
                <a:t>DOWN</a:t>
              </a:r>
            </a:p>
            <a:p>
              <a:endParaRPr lang="en-GB" dirty="0" smtClean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22" name="Content Placeholder 2"/>
            <p:cNvSpPr txBox="1">
              <a:spLocks/>
            </p:cNvSpPr>
            <p:nvPr/>
          </p:nvSpPr>
          <p:spPr bwMode="auto">
            <a:xfrm>
              <a:off x="4172214" y="6233718"/>
              <a:ext cx="752571" cy="292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3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400" dirty="0" smtClean="0">
                  <a:solidFill>
                    <a:schemeClr val="bg1"/>
                  </a:solidFill>
                </a:rPr>
                <a:t>DOWN</a:t>
              </a:r>
            </a:p>
            <a:p>
              <a:endParaRPr lang="en-GB" dirty="0" smtClean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172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Instrument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Checks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</a:t>
            </a:r>
            <a:r>
              <a:rPr lang="en-GB" dirty="0"/>
              <a:t>taxiing turn and </a:t>
            </a:r>
            <a:r>
              <a:rPr lang="en-GB" dirty="0" smtClean="0"/>
              <a:t>check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Compass </a:t>
            </a:r>
            <a:r>
              <a:rPr lang="en-GB" dirty="0">
                <a:sym typeface="Wingdings" pitchFamily="2" charset="2"/>
              </a:rPr>
              <a:t>moving in correct </a:t>
            </a:r>
            <a:r>
              <a:rPr lang="en-GB" dirty="0" smtClean="0">
                <a:sym typeface="Wingdings" pitchFamily="2" charset="2"/>
              </a:rPr>
              <a:t>sense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Slip </a:t>
            </a:r>
            <a:r>
              <a:rPr lang="en-GB" dirty="0">
                <a:sym typeface="Wingdings" pitchFamily="2" charset="2"/>
              </a:rPr>
              <a:t>ball moving</a:t>
            </a:r>
          </a:p>
          <a:p>
            <a:r>
              <a:rPr lang="en-GB" dirty="0">
                <a:sym typeface="Wingdings" pitchFamily="2" charset="2"/>
              </a:rPr>
              <a:t>Also check T’s and P’s </a:t>
            </a:r>
          </a:p>
          <a:p>
            <a:endParaRPr lang="en-GB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  <a:sym typeface="Wingdings" pitchFamily="2" charset="2"/>
              </a:rPr>
              <a:t>Emergencies</a:t>
            </a:r>
          </a:p>
          <a:p>
            <a:r>
              <a:rPr lang="en-GB" dirty="0" smtClean="0">
                <a:sym typeface="Wingdings" pitchFamily="2" charset="2"/>
              </a:rPr>
              <a:t>Brake </a:t>
            </a:r>
            <a:r>
              <a:rPr lang="en-GB" dirty="0">
                <a:sym typeface="Wingdings" pitchFamily="2" charset="2"/>
              </a:rPr>
              <a:t>failure 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close throttle / steer </a:t>
            </a:r>
            <a:r>
              <a:rPr lang="en-GB" dirty="0">
                <a:sym typeface="Wingdings" pitchFamily="2" charset="2"/>
              </a:rPr>
              <a:t>away from </a:t>
            </a:r>
            <a:r>
              <a:rPr lang="en-GB" dirty="0" smtClean="0">
                <a:sym typeface="Wingdings" pitchFamily="2" charset="2"/>
              </a:rPr>
              <a:t>obstructions / aim </a:t>
            </a:r>
            <a:r>
              <a:rPr lang="en-GB" dirty="0">
                <a:sym typeface="Wingdings" pitchFamily="2" charset="2"/>
              </a:rPr>
              <a:t>for high friction </a:t>
            </a:r>
            <a:r>
              <a:rPr lang="en-GB" dirty="0" smtClean="0">
                <a:sym typeface="Wingdings" pitchFamily="2" charset="2"/>
              </a:rPr>
              <a:t>surface</a:t>
            </a:r>
          </a:p>
          <a:p>
            <a:r>
              <a:rPr lang="en-GB" dirty="0" smtClean="0">
                <a:sym typeface="Wingdings" pitchFamily="2" charset="2"/>
              </a:rPr>
              <a:t>Danger </a:t>
            </a:r>
            <a:r>
              <a:rPr lang="en-GB" dirty="0">
                <a:sym typeface="Wingdings" pitchFamily="2" charset="2"/>
              </a:rPr>
              <a:t>of collision </a:t>
            </a:r>
            <a:endParaRPr lang="en-GB" dirty="0" smtClean="0">
              <a:sym typeface="Wingdings" pitchFamily="2" charset="2"/>
            </a:endParaRPr>
          </a:p>
          <a:p>
            <a:pPr lvl="1"/>
            <a:r>
              <a:rPr lang="en-GB" dirty="0" smtClean="0">
                <a:sym typeface="Wingdings" pitchFamily="2" charset="2"/>
              </a:rPr>
              <a:t>close </a:t>
            </a:r>
            <a:r>
              <a:rPr lang="en-GB" dirty="0">
                <a:sym typeface="Wingdings" pitchFamily="2" charset="2"/>
              </a:rPr>
              <a:t>throttle / </a:t>
            </a:r>
            <a:r>
              <a:rPr lang="en-GB" dirty="0" err="1">
                <a:sym typeface="Wingdings" pitchFamily="2" charset="2"/>
              </a:rPr>
              <a:t>mags</a:t>
            </a:r>
            <a:r>
              <a:rPr lang="en-GB" dirty="0">
                <a:sym typeface="Wingdings" pitchFamily="2" charset="2"/>
              </a:rPr>
              <a:t> off / master off / fuel off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54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496" y="1196752"/>
            <a:ext cx="9210228" cy="5112468"/>
          </a:xfrm>
        </p:spPr>
        <p:txBody>
          <a:bodyPr/>
          <a:lstStyle/>
          <a:p>
            <a:r>
              <a:rPr lang="en-GB" dirty="0" smtClean="0"/>
              <a:t>Good </a:t>
            </a:r>
            <a:r>
              <a:rPr lang="en-GB" dirty="0"/>
              <a:t>Look out before and </a:t>
            </a:r>
            <a:r>
              <a:rPr lang="en-GB" dirty="0" smtClean="0"/>
              <a:t>during</a:t>
            </a:r>
          </a:p>
          <a:p>
            <a:r>
              <a:rPr lang="en-GB" dirty="0" smtClean="0"/>
              <a:t>Be </a:t>
            </a:r>
            <a:r>
              <a:rPr lang="en-GB" dirty="0"/>
              <a:t>aware of </a:t>
            </a:r>
            <a:r>
              <a:rPr lang="en-GB" dirty="0" smtClean="0"/>
              <a:t>propeller wash</a:t>
            </a:r>
          </a:p>
          <a:p>
            <a:r>
              <a:rPr lang="en-GB" dirty="0" smtClean="0"/>
              <a:t>Operate </a:t>
            </a:r>
            <a:r>
              <a:rPr lang="en-GB" dirty="0"/>
              <a:t>throttle and brake </a:t>
            </a:r>
            <a:r>
              <a:rPr lang="en-GB" dirty="0" smtClean="0"/>
              <a:t>smoothly</a:t>
            </a:r>
          </a:p>
          <a:p>
            <a:r>
              <a:rPr lang="en-GB" dirty="0" smtClean="0"/>
              <a:t>Obey </a:t>
            </a:r>
            <a:r>
              <a:rPr lang="en-GB" dirty="0"/>
              <a:t>right of way rules , ATC and marshalling </a:t>
            </a:r>
            <a:r>
              <a:rPr lang="en-GB" dirty="0" smtClean="0"/>
              <a:t>instructions</a:t>
            </a:r>
          </a:p>
          <a:p>
            <a:r>
              <a:rPr lang="en-GB" dirty="0" smtClean="0"/>
              <a:t>Taxy </a:t>
            </a:r>
            <a:r>
              <a:rPr lang="en-GB" dirty="0"/>
              <a:t>at an appropriate speed – fast taxiing is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	      </a:t>
            </a:r>
            <a:r>
              <a:rPr lang="en-GB" sz="7200" dirty="0" smtClean="0">
                <a:solidFill>
                  <a:srgbClr val="FF0000"/>
                </a:solidFill>
              </a:rPr>
              <a:t>FOOLISH !</a:t>
            </a:r>
            <a:endParaRPr lang="en-GB" sz="7200" dirty="0">
              <a:solidFill>
                <a:srgbClr val="FF0000"/>
              </a:solidFill>
            </a:endParaRPr>
          </a:p>
          <a:p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792088"/>
          </a:xfrm>
        </p:spPr>
        <p:txBody>
          <a:bodyPr/>
          <a:lstStyle/>
          <a:p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3200" dirty="0" smtClean="0">
                <a:solidFill>
                  <a:schemeClr val="tx1"/>
                </a:solidFill>
              </a:rPr>
              <a:t>Airmanship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62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12404</TotalTime>
  <Words>305</Words>
  <Application>Microsoft Office PowerPoint</Application>
  <PresentationFormat>A4 Paper (210x297 mm)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Exercise 5 Taxiing </vt:lpstr>
      <vt:lpstr>Starting and Stopping</vt:lpstr>
      <vt:lpstr>Effects of Wind</vt:lpstr>
      <vt:lpstr>Effects of Wind</vt:lpstr>
      <vt:lpstr>Effects of Wind</vt:lpstr>
      <vt:lpstr>Effects of Wind</vt:lpstr>
      <vt:lpstr>Effects of Wind</vt:lpstr>
      <vt:lpstr>Instrument Checks</vt:lpstr>
      <vt:lpstr> Airmanship</vt:lpstr>
      <vt:lpstr>Exercise 5 Taxying </vt:lpstr>
    </vt:vector>
  </TitlesOfParts>
  <Company>Thomson Medex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</dc:title>
  <dc:creator>furniss_m</dc:creator>
  <cp:lastModifiedBy>Marcus Furniss</cp:lastModifiedBy>
  <cp:revision>507</cp:revision>
  <dcterms:created xsi:type="dcterms:W3CDTF">2006-05-24T18:30:12Z</dcterms:created>
  <dcterms:modified xsi:type="dcterms:W3CDTF">2020-07-02T12:39:46Z</dcterms:modified>
</cp:coreProperties>
</file>