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29" r:id="rId3"/>
    <p:sldId id="348" r:id="rId4"/>
    <p:sldId id="331" r:id="rId5"/>
    <p:sldId id="310" r:id="rId6"/>
    <p:sldId id="311" r:id="rId7"/>
    <p:sldId id="312" r:id="rId8"/>
    <p:sldId id="299" r:id="rId9"/>
    <p:sldId id="313" r:id="rId10"/>
    <p:sldId id="327" r:id="rId11"/>
    <p:sldId id="314" r:id="rId12"/>
    <p:sldId id="315" r:id="rId13"/>
    <p:sldId id="328" r:id="rId14"/>
    <p:sldId id="318" r:id="rId15"/>
    <p:sldId id="319" r:id="rId16"/>
    <p:sldId id="320" r:id="rId17"/>
    <p:sldId id="321" r:id="rId18"/>
    <p:sldId id="322" r:id="rId19"/>
    <p:sldId id="323" r:id="rId20"/>
    <p:sldId id="335" r:id="rId21"/>
    <p:sldId id="317" r:id="rId22"/>
    <p:sldId id="324" r:id="rId23"/>
    <p:sldId id="332" r:id="rId24"/>
    <p:sldId id="325" r:id="rId25"/>
    <p:sldId id="347" r:id="rId26"/>
    <p:sldId id="316" r:id="rId27"/>
    <p:sldId id="336" r:id="rId28"/>
    <p:sldId id="339" r:id="rId29"/>
    <p:sldId id="309" r:id="rId30"/>
    <p:sldId id="343" r:id="rId31"/>
    <p:sldId id="344" r:id="rId32"/>
    <p:sldId id="346" r:id="rId33"/>
    <p:sldId id="345" r:id="rId34"/>
    <p:sldId id="349" r:id="rId35"/>
    <p:sldId id="305" r:id="rId36"/>
    <p:sldId id="341" r:id="rId37"/>
    <p:sldId id="342" r:id="rId38"/>
    <p:sldId id="334" r:id="rId39"/>
    <p:sldId id="352" r:id="rId40"/>
    <p:sldId id="272" r:id="rId41"/>
    <p:sldId id="351" r:id="rId42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7030A0"/>
    <a:srgbClr val="4F81BD"/>
    <a:srgbClr val="FF0000"/>
    <a:srgbClr val="558ED5"/>
    <a:srgbClr val="C9C4DE"/>
    <a:srgbClr val="376092"/>
    <a:srgbClr val="E1E2E3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7" autoAdjust="0"/>
    <p:restoredTop sz="94624" autoAdjust="0"/>
  </p:normalViewPr>
  <p:slideViewPr>
    <p:cSldViewPr>
      <p:cViewPr>
        <p:scale>
          <a:sx n="50" d="100"/>
          <a:sy n="50" d="100"/>
        </p:scale>
        <p:origin x="-1620" y="-6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B346F-E856-4417-805E-E04C81BDF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7/2/2020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Effects of Controls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4528" y="188640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smtClean="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1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121352" y="645333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87743" y="2348880"/>
            <a:ext cx="10009295" cy="2016224"/>
            <a:chOff x="-46293" y="6220319"/>
            <a:chExt cx="10112043" cy="1224136"/>
          </a:xfrm>
        </p:grpSpPr>
        <p:sp>
          <p:nvSpPr>
            <p:cNvPr id="30" name="Rectangle 29"/>
            <p:cNvSpPr/>
            <p:nvPr/>
          </p:nvSpPr>
          <p:spPr>
            <a:xfrm>
              <a:off x="-46293" y="6220319"/>
              <a:ext cx="10096491" cy="1224136"/>
            </a:xfrm>
            <a:prstGeom prst="rect">
              <a:avLst/>
            </a:prstGeom>
            <a:solidFill>
              <a:srgbClr val="4F81BD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-24957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871541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119058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245072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5400000">
              <a:off x="367485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475497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5763090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5400000">
              <a:off x="662718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5400000">
              <a:off x="734726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9291664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8067346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Further 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- Elevator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412876"/>
            <a:ext cx="9410701" cy="46804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As the nose pitches up</a:t>
            </a:r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Angle of Attack (AOA) </a:t>
            </a:r>
            <a:r>
              <a:rPr lang="en-GB" dirty="0" smtClean="0"/>
              <a:t>of the wing in relation to the airflow will </a:t>
            </a:r>
            <a:r>
              <a:rPr lang="en-GB" dirty="0"/>
              <a:t>increase 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causes both Lift and Drag to increase</a:t>
            </a:r>
          </a:p>
          <a:p>
            <a:r>
              <a:rPr lang="en-GB" dirty="0" smtClean="0"/>
              <a:t>The increase in Lift will cause the aircraft to </a:t>
            </a:r>
            <a:r>
              <a:rPr lang="en-GB" dirty="0" smtClean="0">
                <a:solidFill>
                  <a:srgbClr val="FF0000"/>
                </a:solidFill>
              </a:rPr>
              <a:t>initially climb</a:t>
            </a:r>
          </a:p>
          <a:p>
            <a:r>
              <a:rPr lang="en-GB" dirty="0" smtClean="0"/>
              <a:t>The increase in Drag will </a:t>
            </a:r>
            <a:r>
              <a:rPr lang="en-GB" dirty="0"/>
              <a:t>cause the aircraft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FF0000"/>
                </a:solidFill>
              </a:rPr>
              <a:t>decrease airspeed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59">
            <a:off x="2282779" y="2573707"/>
            <a:ext cx="3482481" cy="144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Pie 43"/>
          <p:cNvSpPr/>
          <p:nvPr/>
        </p:nvSpPr>
        <p:spPr>
          <a:xfrm>
            <a:off x="1341406" y="548680"/>
            <a:ext cx="5577526" cy="6128195"/>
          </a:xfrm>
          <a:prstGeom prst="pie">
            <a:avLst>
              <a:gd name="adj1" fmla="val 20717757"/>
              <a:gd name="adj2" fmla="val 13583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>
            <a:off x="1341406" y="548680"/>
            <a:ext cx="5577526" cy="6128195"/>
          </a:xfrm>
          <a:prstGeom prst="pie">
            <a:avLst>
              <a:gd name="adj1" fmla="val 21235736"/>
              <a:gd name="adj2" fmla="val 13583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412876"/>
            <a:ext cx="8274124" cy="1080019"/>
          </a:xfrm>
        </p:spPr>
        <p:txBody>
          <a:bodyPr/>
          <a:lstStyle/>
          <a:p>
            <a:r>
              <a:rPr lang="en-GB" dirty="0"/>
              <a:t>Moving the control column (Stick) forwards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- Elevator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5871" y="3205912"/>
            <a:ext cx="5632045" cy="2342483"/>
            <a:chOff x="885871" y="3205912"/>
            <a:chExt cx="5632045" cy="23424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718">
              <a:off x="885871" y="3205912"/>
              <a:ext cx="5632045" cy="2342483"/>
            </a:xfrm>
            <a:prstGeom prst="rect">
              <a:avLst/>
            </a:prstGeom>
            <a:ln>
              <a:noFill/>
            </a:ln>
            <a:effectLst>
              <a:glow>
                <a:schemeClr val="accent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16200000">
              <a:off x="4435835" y="4434582"/>
              <a:ext cx="512081" cy="538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201" y="4365104"/>
              <a:ext cx="369677" cy="671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53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- Elevator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445044"/>
            <a:ext cx="2868097" cy="257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885871" y="3205912"/>
            <a:ext cx="5632045" cy="2342483"/>
            <a:chOff x="885871" y="2533824"/>
            <a:chExt cx="5632045" cy="23424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718">
              <a:off x="885871" y="2533824"/>
              <a:ext cx="5632045" cy="2342483"/>
            </a:xfrm>
            <a:prstGeom prst="rect">
              <a:avLst/>
            </a:prstGeom>
            <a:ln>
              <a:noFill/>
            </a:ln>
            <a:effectLst>
              <a:glow>
                <a:schemeClr val="accent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17831276">
              <a:off x="4576757" y="3794124"/>
              <a:ext cx="512081" cy="538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 rot="19996040">
              <a:off x="1066200" y="3787436"/>
              <a:ext cx="369677" cy="671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95299" y="1412875"/>
            <a:ext cx="9198005" cy="1872109"/>
          </a:xfrm>
        </p:spPr>
        <p:txBody>
          <a:bodyPr/>
          <a:lstStyle/>
          <a:p>
            <a:r>
              <a:rPr lang="en-GB" dirty="0" smtClean="0"/>
              <a:t>Moving the control column (Stick) forwards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Moves the Elevator DOWN</a:t>
            </a:r>
          </a:p>
          <a:p>
            <a:pPr lvl="1"/>
            <a:r>
              <a:rPr lang="en-GB" dirty="0" smtClean="0"/>
              <a:t>Resulting force from deflected air causes nose to lower </a:t>
            </a:r>
            <a:r>
              <a:rPr lang="en-GB" dirty="0" smtClean="0">
                <a:solidFill>
                  <a:srgbClr val="FF0000"/>
                </a:solidFill>
              </a:rPr>
              <a:t>(PITCH DOWN)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627" y="4087707"/>
            <a:ext cx="810821" cy="810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87743" y="2348880"/>
            <a:ext cx="10009295" cy="2016224"/>
            <a:chOff x="-46293" y="6220319"/>
            <a:chExt cx="10112043" cy="1224136"/>
          </a:xfrm>
        </p:grpSpPr>
        <p:sp>
          <p:nvSpPr>
            <p:cNvPr id="30" name="Rectangle 29"/>
            <p:cNvSpPr/>
            <p:nvPr/>
          </p:nvSpPr>
          <p:spPr>
            <a:xfrm>
              <a:off x="-46293" y="6220319"/>
              <a:ext cx="10096491" cy="1224136"/>
            </a:xfrm>
            <a:prstGeom prst="rect">
              <a:avLst/>
            </a:prstGeom>
            <a:solidFill>
              <a:srgbClr val="4F81BD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-24957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871541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119058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245072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5400000">
              <a:off x="367485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475497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5763090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5400000">
              <a:off x="662718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5400000">
              <a:off x="734726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9291664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8067346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Futher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- Elevator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412876"/>
            <a:ext cx="9410701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As the nose pitches down the </a:t>
            </a:r>
            <a:r>
              <a:rPr lang="en-GB" dirty="0" smtClean="0">
                <a:solidFill>
                  <a:srgbClr val="FF0000"/>
                </a:solidFill>
              </a:rPr>
              <a:t>Angle of Attack (AOA) </a:t>
            </a:r>
            <a:r>
              <a:rPr lang="en-GB" dirty="0" smtClean="0"/>
              <a:t>of the wing in relation to the airflow will decrease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causes both Lift and Drag to decrease</a:t>
            </a:r>
          </a:p>
          <a:p>
            <a:r>
              <a:rPr lang="en-GB" dirty="0" smtClean="0"/>
              <a:t>The decrease in Lift will cause the aircraft to </a:t>
            </a:r>
            <a:r>
              <a:rPr lang="en-GB" dirty="0" smtClean="0">
                <a:solidFill>
                  <a:srgbClr val="FF0000"/>
                </a:solidFill>
              </a:rPr>
              <a:t>descend</a:t>
            </a:r>
          </a:p>
          <a:p>
            <a:r>
              <a:rPr lang="en-GB" dirty="0" smtClean="0"/>
              <a:t>The </a:t>
            </a:r>
            <a:r>
              <a:rPr lang="en-GB" dirty="0"/>
              <a:t>decrease</a:t>
            </a:r>
            <a:r>
              <a:rPr lang="en-GB" dirty="0" smtClean="0"/>
              <a:t> in Drag will </a:t>
            </a:r>
            <a:r>
              <a:rPr lang="en-GB" dirty="0"/>
              <a:t>cause the aircraft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FF0000"/>
                </a:solidFill>
              </a:rPr>
              <a:t>increase airspeed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356">
            <a:off x="2282779" y="2630640"/>
            <a:ext cx="3482481" cy="144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Pie 43"/>
          <p:cNvSpPr/>
          <p:nvPr/>
        </p:nvSpPr>
        <p:spPr>
          <a:xfrm>
            <a:off x="1341406" y="548680"/>
            <a:ext cx="5577526" cy="6128195"/>
          </a:xfrm>
          <a:prstGeom prst="pie">
            <a:avLst>
              <a:gd name="adj1" fmla="val 20722266"/>
              <a:gd name="adj2" fmla="val 13583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>
            <a:off x="1341406" y="548680"/>
            <a:ext cx="5577526" cy="6128195"/>
          </a:xfrm>
          <a:prstGeom prst="pie">
            <a:avLst>
              <a:gd name="adj1" fmla="val 21381890"/>
              <a:gd name="adj2" fmla="val 13583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 uiExpand="1" animBg="1"/>
      <p:bldP spid="44" grpId="1" animBg="1"/>
      <p:bldP spid="45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of Controls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Ailerons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Ailerons control </a:t>
            </a:r>
            <a:r>
              <a:rPr lang="en-GB" dirty="0" smtClean="0">
                <a:solidFill>
                  <a:srgbClr val="FF0000"/>
                </a:solidFill>
              </a:rPr>
              <a:t>Roll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C:\Users\Marcus\Documents\Marcus\Flying\Flying Instruction\Mainair\New PFB's\assets\C42 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4091256"/>
            <a:ext cx="5283907" cy="1569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4705822" y="4895879"/>
            <a:ext cx="396061" cy="457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of Controls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Ailerons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Ailerons control </a:t>
            </a:r>
            <a:r>
              <a:rPr lang="en-GB" dirty="0" smtClean="0">
                <a:solidFill>
                  <a:srgbClr val="FF0000"/>
                </a:solidFill>
              </a:rPr>
              <a:t>Roll</a:t>
            </a:r>
          </a:p>
          <a:p>
            <a:r>
              <a:rPr lang="en-GB" dirty="0"/>
              <a:t>Moving the control column (Stick) </a:t>
            </a:r>
            <a:r>
              <a:rPr lang="en-GB" dirty="0" smtClean="0"/>
              <a:t>to the left </a:t>
            </a:r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Moves the </a:t>
            </a:r>
            <a:r>
              <a:rPr lang="en-GB" dirty="0" smtClean="0">
                <a:solidFill>
                  <a:schemeClr val="accent1"/>
                </a:solidFill>
              </a:rPr>
              <a:t>left Aileron UP and the right Aileron DOWN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Resulting </a:t>
            </a:r>
            <a:r>
              <a:rPr lang="en-GB" dirty="0"/>
              <a:t>force from deflected air causes </a:t>
            </a:r>
            <a:r>
              <a:rPr lang="en-GB" dirty="0" smtClean="0"/>
              <a:t>aircraft to roll to the left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288704" y="4091256"/>
            <a:ext cx="5283907" cy="1569992"/>
            <a:chOff x="2288704" y="3832861"/>
            <a:chExt cx="5283907" cy="1569992"/>
          </a:xfrm>
        </p:grpSpPr>
        <p:sp>
          <p:nvSpPr>
            <p:cNvPr id="7" name="Rectangle 6"/>
            <p:cNvSpPr/>
            <p:nvPr/>
          </p:nvSpPr>
          <p:spPr>
            <a:xfrm>
              <a:off x="6105128" y="4221088"/>
              <a:ext cx="93610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0752" y="4365104"/>
              <a:ext cx="93610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C:\Users\Marcus\Documents\Marcus\Flying\Flying Instruction\Mainair\New PFB's\assets\C42 fro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3832861"/>
              <a:ext cx="5283907" cy="1569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7369435">
              <a:off x="4758938" y="4637484"/>
              <a:ext cx="396061" cy="45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73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– Ailerons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Ailerons control </a:t>
            </a:r>
            <a:r>
              <a:rPr lang="en-GB" dirty="0" smtClean="0">
                <a:solidFill>
                  <a:srgbClr val="FF0000"/>
                </a:solidFill>
              </a:rPr>
              <a:t>Roll</a:t>
            </a:r>
          </a:p>
          <a:p>
            <a:r>
              <a:rPr lang="en-GB" dirty="0"/>
              <a:t>Moving the control column (Stick) </a:t>
            </a:r>
            <a:r>
              <a:rPr lang="en-GB" dirty="0" smtClean="0"/>
              <a:t>to the left </a:t>
            </a:r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Moves the </a:t>
            </a:r>
            <a:r>
              <a:rPr lang="en-GB" dirty="0" smtClean="0">
                <a:solidFill>
                  <a:schemeClr val="accent1"/>
                </a:solidFill>
              </a:rPr>
              <a:t>left Aileron UP and the right Aileron DOWN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/>
              <a:t>Resulting force from deflected air causes aircraft to roll to the </a:t>
            </a:r>
            <a:r>
              <a:rPr lang="en-GB" dirty="0" smtClean="0"/>
              <a:t>left</a:t>
            </a:r>
          </a:p>
          <a:p>
            <a:pPr lvl="1"/>
            <a:r>
              <a:rPr lang="en-GB" dirty="0" smtClean="0"/>
              <a:t>Roll will continue until stick is centralised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 rot="1800000">
            <a:off x="2288704" y="4099584"/>
            <a:ext cx="5283907" cy="1569992"/>
            <a:chOff x="2288704" y="3947240"/>
            <a:chExt cx="5283907" cy="1569992"/>
          </a:xfrm>
        </p:grpSpPr>
        <p:pic>
          <p:nvPicPr>
            <p:cNvPr id="5" name="Picture 2" descr="C:\Users\Marcus\Documents\Marcus\Flying\Flying Instruction\Mainair\New PFB's\assets\C42 fro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3947240"/>
              <a:ext cx="5283907" cy="1569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6200000">
              <a:off x="4705822" y="4751863"/>
              <a:ext cx="396061" cy="45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74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– Ailerons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Moving the control column (Stick) to the </a:t>
            </a:r>
            <a:r>
              <a:rPr lang="en-GB" dirty="0" smtClean="0"/>
              <a:t>right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C:\Users\Marcus\Documents\Marcus\Flying\Flying Instruction\Mainair\New PFB's\assets\C42 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4091256"/>
            <a:ext cx="5283907" cy="1569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4705822" y="4895879"/>
            <a:ext cx="396061" cy="457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of Controls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Ailerons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Moving </a:t>
            </a:r>
            <a:r>
              <a:rPr lang="en-GB" dirty="0"/>
              <a:t>the control column (Stick) </a:t>
            </a:r>
            <a:r>
              <a:rPr lang="en-GB" dirty="0" smtClean="0"/>
              <a:t>to the right </a:t>
            </a:r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Moves the </a:t>
            </a:r>
            <a:r>
              <a:rPr lang="en-GB" dirty="0" smtClean="0">
                <a:solidFill>
                  <a:schemeClr val="accent1"/>
                </a:solidFill>
              </a:rPr>
              <a:t>left Aileron DOWN and the right Aileron UP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Resulting </a:t>
            </a:r>
            <a:r>
              <a:rPr lang="en-GB" dirty="0"/>
              <a:t>force from deflected air causes </a:t>
            </a:r>
            <a:r>
              <a:rPr lang="en-GB" dirty="0" smtClean="0"/>
              <a:t>aircraft to roll to the right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288704" y="4091256"/>
            <a:ext cx="5283907" cy="1569992"/>
            <a:chOff x="2288704" y="3832861"/>
            <a:chExt cx="5283907" cy="1569992"/>
          </a:xfrm>
        </p:grpSpPr>
        <p:sp>
          <p:nvSpPr>
            <p:cNvPr id="8" name="Rectangle 7"/>
            <p:cNvSpPr/>
            <p:nvPr/>
          </p:nvSpPr>
          <p:spPr>
            <a:xfrm>
              <a:off x="2720752" y="4221088"/>
              <a:ext cx="93610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02250" y="4322734"/>
              <a:ext cx="93610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C:\Users\Marcus\Documents\Marcus\Flying\Flying Instruction\Mainair\New PFB's\assets\C42 fro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3832861"/>
              <a:ext cx="5283907" cy="1569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4595005">
              <a:off x="4642700" y="4650034"/>
              <a:ext cx="396061" cy="45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01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– Ailerons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Moving </a:t>
            </a:r>
            <a:r>
              <a:rPr lang="en-GB" dirty="0"/>
              <a:t>the control column (Stick) </a:t>
            </a:r>
            <a:r>
              <a:rPr lang="en-GB" dirty="0" smtClean="0"/>
              <a:t>to the right </a:t>
            </a:r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Moves the left Aileron DOWN and the right Aileron UP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/>
              <a:t>Resulting force from deflected air causes aircraft to roll to the right</a:t>
            </a:r>
          </a:p>
          <a:p>
            <a:pPr lvl="1"/>
            <a:r>
              <a:rPr lang="en-GB" dirty="0" smtClean="0"/>
              <a:t>Roll will continue until stick is centralised</a:t>
            </a:r>
          </a:p>
          <a:p>
            <a:pPr lvl="1"/>
            <a:r>
              <a:rPr lang="en-GB" dirty="0" smtClean="0"/>
              <a:t>In roll most aircraft are </a:t>
            </a:r>
            <a:r>
              <a:rPr lang="en-GB" dirty="0" smtClean="0">
                <a:solidFill>
                  <a:srgbClr val="FF0000"/>
                </a:solidFill>
              </a:rPr>
              <a:t>neutrally stable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 rot="19800000">
            <a:off x="2288704" y="4099584"/>
            <a:ext cx="5283907" cy="1569992"/>
            <a:chOff x="2288704" y="3947240"/>
            <a:chExt cx="5283907" cy="1569992"/>
          </a:xfrm>
        </p:grpSpPr>
        <p:pic>
          <p:nvPicPr>
            <p:cNvPr id="5" name="Picture 2" descr="C:\Users\Marcus\Documents\Marcus\Flying\Flying Instruction\Mainair\New PFB's\assets\C42 fro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3947240"/>
              <a:ext cx="5283907" cy="1569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6200000">
              <a:off x="4705822" y="4751863"/>
              <a:ext cx="396061" cy="457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63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42"/>
          <p:cNvSpPr>
            <a:spLocks noChangeShapeType="1"/>
          </p:cNvSpPr>
          <p:nvPr/>
        </p:nvSpPr>
        <p:spPr bwMode="auto">
          <a:xfrm flipV="1">
            <a:off x="2610890" y="3520801"/>
            <a:ext cx="5150422" cy="16745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sz="1200">
              <a:latin typeface="Trebuchet MS" pitchFamily="34" charset="0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1718913" y="3520803"/>
            <a:ext cx="6618463" cy="2572494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sz="1200">
              <a:latin typeface="Trebuchet MS" pitchFamily="34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4769698" y="2897320"/>
            <a:ext cx="0" cy="333169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5" y="1484784"/>
            <a:ext cx="8376749" cy="55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the Aircraft Moves in Flight</a:t>
            </a:r>
            <a:endParaRPr lang="en-GB" sz="2800" dirty="0"/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3592125" y="2897320"/>
            <a:ext cx="1652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7030A0"/>
                </a:solidFill>
                <a:latin typeface="Trebuchet MS" pitchFamily="34" charset="0"/>
              </a:rPr>
              <a:t>Vertical Axis</a:t>
            </a: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5097016" y="6176337"/>
            <a:ext cx="1765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7030A0"/>
                </a:solidFill>
                <a:latin typeface="Trebuchet MS" pitchFamily="34" charset="0"/>
              </a:rPr>
              <a:t>Yaw </a:t>
            </a:r>
            <a:r>
              <a:rPr lang="en-GB" sz="1400" b="1" dirty="0" smtClean="0">
                <a:solidFill>
                  <a:srgbClr val="7030A0"/>
                </a:solidFill>
                <a:latin typeface="Trebuchet MS" pitchFamily="34" charset="0"/>
              </a:rPr>
              <a:t>with Rudder</a:t>
            </a:r>
            <a:endParaRPr lang="en-GB" sz="1400" b="1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482711" y="5265832"/>
            <a:ext cx="19394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  <a:latin typeface="Trebuchet MS" pitchFamily="34" charset="0"/>
              </a:rPr>
              <a:t>Roll </a:t>
            </a:r>
            <a:r>
              <a:rPr lang="en-GB" sz="1400" b="1" dirty="0" smtClean="0">
                <a:solidFill>
                  <a:srgbClr val="FF0000"/>
                </a:solidFill>
                <a:latin typeface="Trebuchet MS" pitchFamily="34" charset="0"/>
              </a:rPr>
              <a:t>with Ailerons</a:t>
            </a:r>
            <a:endParaRPr lang="en-GB" sz="1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977336" y="5207744"/>
            <a:ext cx="1943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Pitch </a:t>
            </a:r>
            <a:r>
              <a:rPr lang="en-GB" sz="1400" b="1" dirty="0" smtClean="0">
                <a:solidFill>
                  <a:srgbClr val="0070C0"/>
                </a:solidFill>
                <a:latin typeface="Trebuchet MS" pitchFamily="34" charset="0"/>
              </a:rPr>
              <a:t>with </a:t>
            </a:r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Elevator</a:t>
            </a: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 rot="7304112">
            <a:off x="7899634" y="5464613"/>
            <a:ext cx="592779" cy="981790"/>
          </a:xfrm>
          <a:prstGeom prst="curvedRightArrow">
            <a:avLst>
              <a:gd name="adj1" fmla="val 33125"/>
              <a:gd name="adj2" fmla="val 66250"/>
              <a:gd name="adj3" fmla="val 3333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8049344" y="3212976"/>
            <a:ext cx="18566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Trebuchet MS" pitchFamily="34" charset="0"/>
              </a:rPr>
              <a:t>Longitudinal Axis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487535" y="3212977"/>
            <a:ext cx="1509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Lateral </a:t>
            </a:r>
            <a:r>
              <a:rPr lang="en-GB" sz="1400" b="1" dirty="0" smtClean="0">
                <a:solidFill>
                  <a:srgbClr val="0070C0"/>
                </a:solidFill>
                <a:latin typeface="Trebuchet MS" pitchFamily="34" charset="0"/>
              </a:rPr>
              <a:t>Axis</a:t>
            </a:r>
            <a:endParaRPr lang="en-GB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 rot="4393292">
            <a:off x="2283337" y="4652890"/>
            <a:ext cx="655107" cy="1084910"/>
          </a:xfrm>
          <a:prstGeom prst="curvedLeftArrow">
            <a:avLst>
              <a:gd name="adj1" fmla="val 33122"/>
              <a:gd name="adj2" fmla="val 66243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600000" lon="0" rev="0"/>
            </a:camera>
            <a:lightRig rig="threePt" dir="t"/>
          </a:scene3d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495300" y="1268760"/>
            <a:ext cx="9210228" cy="13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flight path of an aircraft can be resolved into three planes of </a:t>
            </a:r>
            <a:r>
              <a:rPr lang="en-GB" sz="1800" dirty="0" smtClean="0"/>
              <a:t>movement;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</a:rPr>
              <a:t>PITCH	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movement about the </a:t>
            </a:r>
            <a:r>
              <a:rPr lang="en-GB" sz="1800" dirty="0" smtClean="0">
                <a:solidFill>
                  <a:srgbClr val="0070C0"/>
                </a:solidFill>
              </a:rPr>
              <a:t>Lateral Axis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ROLL	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movement about the </a:t>
            </a:r>
            <a:r>
              <a:rPr lang="en-GB" sz="1800" dirty="0" smtClean="0">
                <a:solidFill>
                  <a:srgbClr val="FF0000"/>
                </a:solidFill>
              </a:rPr>
              <a:t>Longitudinal Axis </a:t>
            </a:r>
          </a:p>
          <a:p>
            <a:pPr lvl="1"/>
            <a:r>
              <a:rPr lang="en-GB" sz="1800" dirty="0" smtClean="0">
                <a:solidFill>
                  <a:srgbClr val="7030A0"/>
                </a:solidFill>
              </a:rPr>
              <a:t>YAW	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movement about the </a:t>
            </a:r>
            <a:r>
              <a:rPr lang="en-GB" sz="1800" dirty="0" smtClean="0">
                <a:solidFill>
                  <a:srgbClr val="7030A0"/>
                </a:solidFill>
              </a:rPr>
              <a:t>Vertical Axis</a:t>
            </a:r>
            <a:endParaRPr lang="en-GB" sz="1800" dirty="0" smtClean="0"/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4418518" y="5716662"/>
            <a:ext cx="617409" cy="1024706"/>
          </a:xfrm>
          <a:prstGeom prst="curvedRightArrow">
            <a:avLst>
              <a:gd name="adj1" fmla="val 33194"/>
              <a:gd name="adj2" fmla="val 78312"/>
              <a:gd name="adj3" fmla="val 33333"/>
            </a:avLst>
          </a:prstGeom>
          <a:solidFill>
            <a:srgbClr val="7030A0">
              <a:alpha val="92941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Parallelogram 7"/>
          <p:cNvSpPr/>
          <p:nvPr/>
        </p:nvSpPr>
        <p:spPr>
          <a:xfrm rot="1386265">
            <a:off x="2829145" y="3843079"/>
            <a:ext cx="810809" cy="78039"/>
          </a:xfrm>
          <a:prstGeom prst="parallelogram">
            <a:avLst>
              <a:gd name="adj" fmla="val 149536"/>
            </a:avLst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allelogram 25"/>
          <p:cNvSpPr/>
          <p:nvPr/>
        </p:nvSpPr>
        <p:spPr>
          <a:xfrm rot="979766">
            <a:off x="7011872" y="5392013"/>
            <a:ext cx="908830" cy="78460"/>
          </a:xfrm>
          <a:prstGeom prst="parallelogram">
            <a:avLst>
              <a:gd name="adj" fmla="val 149536"/>
            </a:avLst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arallelogram 26"/>
          <p:cNvSpPr/>
          <p:nvPr/>
        </p:nvSpPr>
        <p:spPr>
          <a:xfrm rot="1092185">
            <a:off x="6160548" y="3675880"/>
            <a:ext cx="1843353" cy="85942"/>
          </a:xfrm>
          <a:prstGeom prst="parallelogram">
            <a:avLst>
              <a:gd name="adj" fmla="val 149536"/>
            </a:avLst>
          </a:prstGeom>
          <a:solidFill>
            <a:srgbClr val="0070C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 rot="5665683" flipV="1">
            <a:off x="6631158" y="3079501"/>
            <a:ext cx="1037800" cy="216440"/>
          </a:xfrm>
          <a:prstGeom prst="parallelogram">
            <a:avLst>
              <a:gd name="adj" fmla="val 49691"/>
            </a:avLst>
          </a:prstGeom>
          <a:solidFill>
            <a:srgbClr val="7030A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4769698" y="2897321"/>
            <a:ext cx="0" cy="1460752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14" grpId="0" animBg="1"/>
      <p:bldP spid="25" grpId="0" uiExpand="1" build="p" bldLvl="5"/>
      <p:bldP spid="4" grpId="0" animBg="1"/>
      <p:bldP spid="8" grpId="0" animBg="1"/>
      <p:bldP spid="26" grpId="0" animBg="1"/>
      <p:bldP spid="27" grpId="0" animBg="1"/>
      <p:bldP spid="29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348261">
            <a:off x="6959845" y="2337207"/>
            <a:ext cx="2747449" cy="4264624"/>
          </a:xfrm>
          <a:prstGeom prst="rightArrow">
            <a:avLst>
              <a:gd name="adj1" fmla="val 50000"/>
              <a:gd name="adj2" fmla="val 65175"/>
            </a:avLst>
          </a:prstGeom>
          <a:solidFill>
            <a:srgbClr val="4F81BD">
              <a:alpha val="83137"/>
            </a:srgb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1008532"/>
          </a:xfrm>
        </p:spPr>
        <p:txBody>
          <a:bodyPr/>
          <a:lstStyle/>
          <a:p>
            <a:r>
              <a:rPr lang="en-GB" dirty="0" smtClean="0"/>
              <a:t>Further Effects of Ailerons </a:t>
            </a:r>
            <a:br>
              <a:rPr lang="en-GB" dirty="0" smtClean="0"/>
            </a:br>
            <a:r>
              <a:rPr lang="en-GB" dirty="0" smtClean="0"/>
              <a:t>Roll causes Yaw</a:t>
            </a:r>
            <a:endParaRPr lang="en-GB" dirty="0"/>
          </a:p>
        </p:txBody>
      </p:sp>
      <p:sp>
        <p:nvSpPr>
          <p:cNvPr id="5" name="Circular Arrow 4"/>
          <p:cNvSpPr/>
          <p:nvPr/>
        </p:nvSpPr>
        <p:spPr>
          <a:xfrm rot="5400000" flipV="1">
            <a:off x="5392960" y="2989041"/>
            <a:ext cx="3059495" cy="3363350"/>
          </a:xfrm>
          <a:prstGeom prst="circularArrow">
            <a:avLst>
              <a:gd name="adj1" fmla="val 13080"/>
              <a:gd name="adj2" fmla="val 1304346"/>
              <a:gd name="adj3" fmla="val 14187407"/>
              <a:gd name="adj4" fmla="val 11224302"/>
              <a:gd name="adj5" fmla="val 19123"/>
            </a:avLst>
          </a:prstGeom>
          <a:solidFill>
            <a:srgbClr val="FF00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Content Placeholder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21600">
            <a:off x="5212957" y="1994502"/>
            <a:ext cx="4681031" cy="31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67333"/>
            <a:ext cx="5105772" cy="4525963"/>
          </a:xfrm>
        </p:spPr>
        <p:txBody>
          <a:bodyPr/>
          <a:lstStyle/>
          <a:p>
            <a:r>
              <a:rPr lang="en-GB" dirty="0" smtClean="0"/>
              <a:t>Once the aircraft is banked it will </a:t>
            </a:r>
            <a:r>
              <a:rPr lang="en-GB" dirty="0" smtClean="0">
                <a:solidFill>
                  <a:srgbClr val="0070C0"/>
                </a:solidFill>
              </a:rPr>
              <a:t>SLIP</a:t>
            </a:r>
            <a:r>
              <a:rPr lang="en-GB" dirty="0" smtClean="0"/>
              <a:t> towards the lower wing due gravity</a:t>
            </a:r>
          </a:p>
          <a:p>
            <a:endParaRPr lang="en-GB" dirty="0" smtClean="0"/>
          </a:p>
          <a:p>
            <a:r>
              <a:rPr lang="en-GB" dirty="0" smtClean="0"/>
              <a:t>The change in airflow will cause the aircraft to </a:t>
            </a:r>
            <a:r>
              <a:rPr lang="en-GB" dirty="0" smtClean="0">
                <a:solidFill>
                  <a:srgbClr val="FF0000"/>
                </a:solidFill>
              </a:rPr>
              <a:t>YAW</a:t>
            </a:r>
            <a:r>
              <a:rPr lang="en-GB" dirty="0" smtClean="0"/>
              <a:t> in the direction of the </a:t>
            </a:r>
            <a:r>
              <a:rPr lang="en-GB" dirty="0" smtClean="0">
                <a:solidFill>
                  <a:srgbClr val="0070C0"/>
                </a:solidFill>
              </a:rPr>
              <a:t>SLIP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This will cause aircraft to turn and lower the nose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1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of Controls –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2592187"/>
          </a:xfrm>
        </p:spPr>
        <p:txBody>
          <a:bodyPr/>
          <a:lstStyle/>
          <a:p>
            <a:r>
              <a:rPr lang="en-GB" dirty="0" smtClean="0"/>
              <a:t>The Rudder controls Yaw</a:t>
            </a:r>
          </a:p>
          <a:p>
            <a:r>
              <a:rPr lang="en-GB" dirty="0"/>
              <a:t>Moving the left rudder pedal forwards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0" descr="MCj030365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3655352"/>
            <a:ext cx="3528392" cy="267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4800577" y="6121128"/>
            <a:ext cx="368761" cy="4572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87276" y="4159408"/>
            <a:ext cx="110193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28383" y="4159408"/>
            <a:ext cx="110193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– Rudder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2592187"/>
          </a:xfrm>
        </p:spPr>
        <p:txBody>
          <a:bodyPr/>
          <a:lstStyle/>
          <a:p>
            <a:r>
              <a:rPr lang="en-GB" dirty="0" smtClean="0"/>
              <a:t>The Rudder controls Yaw</a:t>
            </a:r>
          </a:p>
          <a:p>
            <a:r>
              <a:rPr lang="en-GB" dirty="0"/>
              <a:t>Moving the </a:t>
            </a:r>
            <a:r>
              <a:rPr lang="en-GB" dirty="0" smtClean="0"/>
              <a:t>left rudder pedal forwards</a:t>
            </a:r>
            <a:endParaRPr lang="en-GB" dirty="0"/>
          </a:p>
          <a:p>
            <a:pPr lvl="1"/>
            <a:r>
              <a:rPr lang="en-GB" dirty="0">
                <a:solidFill>
                  <a:srgbClr val="FF0000"/>
                </a:solidFill>
              </a:rPr>
              <a:t>Moves the </a:t>
            </a:r>
            <a:r>
              <a:rPr lang="en-GB" dirty="0" smtClean="0">
                <a:solidFill>
                  <a:srgbClr val="FF0000"/>
                </a:solidFill>
              </a:rPr>
              <a:t>rudder to the left </a:t>
            </a:r>
          </a:p>
          <a:p>
            <a:pPr lvl="1"/>
            <a:r>
              <a:rPr lang="en-GB" dirty="0" smtClean="0"/>
              <a:t>Resulting </a:t>
            </a:r>
            <a:r>
              <a:rPr lang="en-GB" dirty="0"/>
              <a:t>force from deflected air causes </a:t>
            </a:r>
            <a:r>
              <a:rPr lang="en-GB" dirty="0" smtClean="0"/>
              <a:t>aircraft to Yaw to left</a:t>
            </a:r>
            <a:endParaRPr lang="en-GB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224808" y="3655352"/>
            <a:ext cx="3528392" cy="2673018"/>
            <a:chOff x="3224808" y="3655352"/>
            <a:chExt cx="3528392" cy="2673018"/>
          </a:xfrm>
        </p:grpSpPr>
        <p:pic>
          <p:nvPicPr>
            <p:cNvPr id="4" name="Picture 90" descr="MCj0303659000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biLevel thresh="50000"/>
              <a:lum brigh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08" y="3655352"/>
              <a:ext cx="3528392" cy="26730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7553344">
              <a:off x="4748790" y="6121128"/>
              <a:ext cx="368761" cy="457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7276" y="4077072"/>
              <a:ext cx="110193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28383" y="4159408"/>
              <a:ext cx="110193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71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– Rudder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2592187"/>
          </a:xfrm>
        </p:spPr>
        <p:txBody>
          <a:bodyPr/>
          <a:lstStyle/>
          <a:p>
            <a:r>
              <a:rPr lang="en-GB" dirty="0" smtClean="0"/>
              <a:t>Moving </a:t>
            </a:r>
            <a:r>
              <a:rPr lang="en-GB" dirty="0"/>
              <a:t>the </a:t>
            </a:r>
            <a:r>
              <a:rPr lang="en-GB" dirty="0" smtClean="0"/>
              <a:t>right </a:t>
            </a:r>
            <a:r>
              <a:rPr lang="en-GB" dirty="0"/>
              <a:t>rudder pedal forwards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0" descr="MCj0303659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3655352"/>
            <a:ext cx="3528392" cy="267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4800577" y="6121128"/>
            <a:ext cx="368761" cy="4572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87276" y="4159408"/>
            <a:ext cx="110193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28383" y="4159408"/>
            <a:ext cx="110193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Controls – Rudder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2592187"/>
          </a:xfrm>
        </p:spPr>
        <p:txBody>
          <a:bodyPr/>
          <a:lstStyle/>
          <a:p>
            <a:r>
              <a:rPr lang="en-GB" dirty="0" smtClean="0"/>
              <a:t>Moving </a:t>
            </a:r>
            <a:r>
              <a:rPr lang="en-GB" dirty="0"/>
              <a:t>the </a:t>
            </a:r>
            <a:r>
              <a:rPr lang="en-GB" dirty="0" smtClean="0"/>
              <a:t>right rudder pedal forwards</a:t>
            </a:r>
            <a:endParaRPr lang="en-GB" dirty="0"/>
          </a:p>
          <a:p>
            <a:pPr lvl="1"/>
            <a:r>
              <a:rPr lang="en-GB" dirty="0">
                <a:solidFill>
                  <a:srgbClr val="FF0000"/>
                </a:solidFill>
              </a:rPr>
              <a:t>Moves the </a:t>
            </a:r>
            <a:r>
              <a:rPr lang="en-GB" dirty="0" smtClean="0">
                <a:solidFill>
                  <a:srgbClr val="FF0000"/>
                </a:solidFill>
              </a:rPr>
              <a:t>rudder to the right </a:t>
            </a:r>
          </a:p>
          <a:p>
            <a:pPr lvl="1"/>
            <a:r>
              <a:rPr lang="en-GB" dirty="0" smtClean="0"/>
              <a:t>Resulting </a:t>
            </a:r>
            <a:r>
              <a:rPr lang="en-GB" dirty="0"/>
              <a:t>force from deflected air causes </a:t>
            </a:r>
            <a:r>
              <a:rPr lang="en-GB" dirty="0" smtClean="0"/>
              <a:t>aircraft to Yaw to right</a:t>
            </a:r>
            <a:endParaRPr lang="en-GB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224808" y="3655352"/>
            <a:ext cx="3528392" cy="2673018"/>
            <a:chOff x="3224808" y="3655352"/>
            <a:chExt cx="3528392" cy="2673018"/>
          </a:xfrm>
        </p:grpSpPr>
        <p:pic>
          <p:nvPicPr>
            <p:cNvPr id="4" name="Picture 90" descr="MCj03036590000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biLevel thresh="50000"/>
              <a:lum brigh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08" y="3655352"/>
              <a:ext cx="3528392" cy="26730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4224398">
              <a:off x="4865232" y="6121128"/>
              <a:ext cx="368761" cy="457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7276" y="4175369"/>
              <a:ext cx="110193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28383" y="4077072"/>
              <a:ext cx="110193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43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7822070">
            <a:off x="2954896" y="990090"/>
            <a:ext cx="11876829" cy="3639434"/>
            <a:chOff x="-46293" y="6220319"/>
            <a:chExt cx="10112043" cy="1224136"/>
          </a:xfrm>
          <a:scene3d>
            <a:camera prst="perspectiveContrastingRightFacing" fov="5700000">
              <a:rot lat="19799993" lon="7200000" rev="1262444"/>
            </a:camera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-46293" y="6220319"/>
              <a:ext cx="10096491" cy="1224136"/>
            </a:xfrm>
            <a:prstGeom prst="rect">
              <a:avLst/>
            </a:prstGeom>
            <a:solidFill>
              <a:srgbClr val="4F81BD">
                <a:alpha val="45882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-24957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8715418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119058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2450722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367485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4754978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763090" y="6586145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662718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7347265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9291664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8067346" y="6598361"/>
              <a:ext cx="1080120" cy="468052"/>
            </a:xfrm>
            <a:prstGeom prst="triangle">
              <a:avLst/>
            </a:prstGeom>
            <a:solidFill>
              <a:srgbClr val="4F81BD">
                <a:alpha val="67059"/>
              </a:srgb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3872">
            <a:off x="5655816" y="2370901"/>
            <a:ext cx="4681031" cy="31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7355184">
            <a:off x="8151290" y="2857501"/>
            <a:ext cx="1687594" cy="1719201"/>
          </a:xfrm>
          <a:prstGeom prst="rightArrow">
            <a:avLst>
              <a:gd name="adj1" fmla="val 50000"/>
              <a:gd name="adj2" fmla="val 65175"/>
            </a:avLst>
          </a:prstGeom>
          <a:solidFill>
            <a:srgbClr val="7030A0">
              <a:alpha val="83137"/>
            </a:srgbClr>
          </a:solidFill>
          <a:ln>
            <a:noFill/>
          </a:ln>
          <a:scene3d>
            <a:camera prst="isometricOffAxis2Left">
              <a:rot lat="19079994" lon="1560005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1008532"/>
          </a:xfrm>
        </p:spPr>
        <p:txBody>
          <a:bodyPr/>
          <a:lstStyle/>
          <a:p>
            <a:r>
              <a:rPr lang="en-GB" dirty="0" smtClean="0"/>
              <a:t>Further Effects of Rudder </a:t>
            </a:r>
            <a:br>
              <a:rPr lang="en-GB" dirty="0" smtClean="0"/>
            </a:br>
            <a:r>
              <a:rPr lang="en-GB" dirty="0" smtClean="0"/>
              <a:t>Yaw causes Roll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44960"/>
            <a:ext cx="5537820" cy="447632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the aircraft is </a:t>
            </a:r>
            <a:r>
              <a:rPr lang="en-GB" dirty="0" smtClean="0">
                <a:solidFill>
                  <a:srgbClr val="FF0000"/>
                </a:solidFill>
              </a:rPr>
              <a:t>Yawed by rudder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due to inertia it will initially continue along its original flight path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Due to the dihedral effect the forward wing will then lift 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/>
              <a:t>aircraft </a:t>
            </a:r>
            <a:r>
              <a:rPr lang="en-GB" dirty="0" smtClean="0"/>
              <a:t>will </a:t>
            </a:r>
            <a:r>
              <a:rPr lang="en-GB" dirty="0" smtClean="0">
                <a:solidFill>
                  <a:srgbClr val="FF0000"/>
                </a:solidFill>
              </a:rPr>
              <a:t>Roll </a:t>
            </a:r>
            <a:r>
              <a:rPr lang="en-GB" dirty="0" smtClean="0"/>
              <a:t>and the nose will slew below the horizon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 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124745"/>
            <a:ext cx="9057048" cy="1224135"/>
          </a:xfrm>
        </p:spPr>
        <p:txBody>
          <a:bodyPr/>
          <a:lstStyle/>
          <a:p>
            <a:r>
              <a:rPr lang="en-GB" dirty="0" smtClean="0"/>
              <a:t>Primary function of balance ball is to indicate unwanted Yaw</a:t>
            </a:r>
          </a:p>
          <a:p>
            <a:r>
              <a:rPr lang="en-GB" dirty="0" smtClean="0"/>
              <a:t>Ball in centre = aircraft in balance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6900" y="4509120"/>
            <a:ext cx="42480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Ball Left = Left Yaw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Push Left pedal to balance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0" indent="0">
              <a:buFont typeface="Arial" charset="0"/>
              <a:buNone/>
            </a:pPr>
            <a:endParaRPr lang="en-GB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69024" y="4509120"/>
            <a:ext cx="43765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 smtClean="0"/>
              <a:t>Ball Right = Right Yaw</a:t>
            </a: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Push Right pedal to balance</a:t>
            </a:r>
          </a:p>
          <a:p>
            <a:pPr algn="r"/>
            <a:endParaRPr lang="en-GB" sz="2000" dirty="0" smtClean="0"/>
          </a:p>
          <a:p>
            <a:pPr algn="r"/>
            <a:endParaRPr lang="en-GB" sz="2000" dirty="0" smtClean="0"/>
          </a:p>
          <a:p>
            <a:pPr algn="r"/>
            <a:endParaRPr lang="en-GB" sz="2000" dirty="0" smtClean="0"/>
          </a:p>
          <a:p>
            <a:pPr marL="0" indent="0" algn="r">
              <a:buFont typeface="Arial" charset="0"/>
              <a:buNone/>
            </a:pP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400578"/>
            <a:ext cx="2156783" cy="210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37" y="2348880"/>
            <a:ext cx="2190511" cy="214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89" y="2358297"/>
            <a:ext cx="2200031" cy="215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376936" y="4456667"/>
            <a:ext cx="1436703" cy="62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NO YAW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20862006">
            <a:off x="6712858" y="2261857"/>
            <a:ext cx="1687594" cy="1926680"/>
          </a:xfrm>
          <a:prstGeom prst="rightArrow">
            <a:avLst>
              <a:gd name="adj1" fmla="val 50000"/>
              <a:gd name="adj2" fmla="val 65175"/>
            </a:avLst>
          </a:prstGeom>
          <a:solidFill>
            <a:srgbClr val="4F81BD">
              <a:alpha val="83137"/>
            </a:srgbClr>
          </a:solidFill>
          <a:ln>
            <a:noFill/>
          </a:ln>
          <a:scene3d>
            <a:camera prst="isometricTopUp">
              <a:rot lat="18000000" lon="1860000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1008532"/>
          </a:xfrm>
        </p:spPr>
        <p:txBody>
          <a:bodyPr/>
          <a:lstStyle/>
          <a:p>
            <a:r>
              <a:rPr lang="en-GB" dirty="0" smtClean="0"/>
              <a:t>Further Effects of Ailerons </a:t>
            </a:r>
            <a:br>
              <a:rPr lang="en-GB" dirty="0" smtClean="0"/>
            </a:br>
            <a:r>
              <a:rPr lang="en-GB" dirty="0" smtClean="0"/>
              <a:t>Adverse Yaw</a:t>
            </a:r>
            <a:endParaRPr lang="en-GB" dirty="0"/>
          </a:p>
        </p:txBody>
      </p:sp>
      <p:sp>
        <p:nvSpPr>
          <p:cNvPr id="5" name="Circular Arrow 4"/>
          <p:cNvSpPr/>
          <p:nvPr/>
        </p:nvSpPr>
        <p:spPr>
          <a:xfrm rot="14055361">
            <a:off x="4846999" y="527846"/>
            <a:ext cx="3878374" cy="3860459"/>
          </a:xfrm>
          <a:prstGeom prst="circularArrow">
            <a:avLst>
              <a:gd name="adj1" fmla="val 8617"/>
              <a:gd name="adj2" fmla="val 1304346"/>
              <a:gd name="adj3" fmla="val 14155729"/>
              <a:gd name="adj4" fmla="val 12059909"/>
              <a:gd name="adj5" fmla="val 10100"/>
            </a:avLst>
          </a:prstGeom>
          <a:solidFill>
            <a:srgbClr val="FF00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44960"/>
            <a:ext cx="5537820" cy="447632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rolling the aircraft </a:t>
            </a:r>
            <a:r>
              <a:rPr lang="en-GB" dirty="0" smtClean="0">
                <a:solidFill>
                  <a:srgbClr val="0070C0"/>
                </a:solidFill>
              </a:rPr>
              <a:t>the down going aileron causes more drag than the up going aileron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increased drag will cause the aircraft to </a:t>
            </a:r>
            <a:r>
              <a:rPr lang="en-GB" dirty="0" smtClean="0">
                <a:solidFill>
                  <a:srgbClr val="FF0000"/>
                </a:solidFill>
              </a:rPr>
              <a:t>yaw </a:t>
            </a:r>
            <a:r>
              <a:rPr lang="en-GB" dirty="0">
                <a:solidFill>
                  <a:srgbClr val="FF0000"/>
                </a:solidFill>
              </a:rPr>
              <a:t>in the opposite direction of the </a:t>
            </a:r>
            <a:r>
              <a:rPr lang="en-GB" dirty="0" smtClean="0">
                <a:solidFill>
                  <a:srgbClr val="FF0000"/>
                </a:solidFill>
              </a:rPr>
              <a:t>roll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/>
              <a:t>This unwanted side effect is called </a:t>
            </a:r>
            <a:r>
              <a:rPr lang="en-GB" dirty="0">
                <a:solidFill>
                  <a:srgbClr val="FF0000"/>
                </a:solidFill>
              </a:rPr>
              <a:t>Adverse </a:t>
            </a:r>
            <a:r>
              <a:rPr lang="en-GB" dirty="0" smtClean="0">
                <a:solidFill>
                  <a:srgbClr val="FF0000"/>
                </a:solidFill>
              </a:rPr>
              <a:t>Yaw </a:t>
            </a:r>
            <a:r>
              <a:rPr lang="en-GB" dirty="0" smtClean="0"/>
              <a:t>and can be removed by coordinated rudder input</a:t>
            </a:r>
            <a:endParaRPr lang="en-GB" dirty="0"/>
          </a:p>
        </p:txBody>
      </p:sp>
      <p:pic>
        <p:nvPicPr>
          <p:cNvPr id="4" name="Content Placeholder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21600">
            <a:off x="5471779" y="2259477"/>
            <a:ext cx="4681031" cy="31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60039" y="4370148"/>
            <a:ext cx="3440833" cy="2525324"/>
            <a:chOff x="-1" y="4720100"/>
            <a:chExt cx="3440833" cy="2525324"/>
          </a:xfrm>
        </p:grpSpPr>
        <p:sp>
          <p:nvSpPr>
            <p:cNvPr id="29" name="Rectangle 28"/>
            <p:cNvSpPr/>
            <p:nvPr/>
          </p:nvSpPr>
          <p:spPr>
            <a:xfrm>
              <a:off x="-1" y="5445224"/>
              <a:ext cx="3263601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39"/>
            <a:stretch/>
          </p:blipFill>
          <p:spPr>
            <a:xfrm>
              <a:off x="869760" y="4720100"/>
              <a:ext cx="2571072" cy="1693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4365104"/>
            <a:ext cx="2571073" cy="169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Effects of Power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546443" y="-3483768"/>
            <a:ext cx="7979677" cy="7758016"/>
          </a:xfrm>
          <a:prstGeom prst="blockArc">
            <a:avLst>
              <a:gd name="adj1" fmla="val 4037144"/>
              <a:gd name="adj2" fmla="val 5460818"/>
              <a:gd name="adj3" fmla="val 5449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20221903">
            <a:off x="5871850" y="2560967"/>
            <a:ext cx="3971845" cy="836913"/>
          </a:xfrm>
          <a:prstGeom prst="rightArrow">
            <a:avLst>
              <a:gd name="adj1" fmla="val 50000"/>
              <a:gd name="adj2" fmla="val 126514"/>
            </a:avLst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-303584" y="3849408"/>
            <a:ext cx="4686099" cy="432048"/>
          </a:xfrm>
          <a:prstGeom prst="rect">
            <a:avLst/>
          </a:prstGeom>
          <a:solidFill>
            <a:srgbClr val="376092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969">
            <a:off x="1004355" y="3575578"/>
            <a:ext cx="2325535" cy="9672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99">
            <a:off x="6206537" y="2620501"/>
            <a:ext cx="2325535" cy="9672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263601" y="3858833"/>
            <a:ext cx="1296438" cy="101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100 MPH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 rot="20192368">
            <a:off x="8384348" y="2326609"/>
            <a:ext cx="1296438" cy="5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80 MPH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412876"/>
            <a:ext cx="7554044" cy="2059641"/>
          </a:xfrm>
        </p:spPr>
        <p:txBody>
          <a:bodyPr/>
          <a:lstStyle/>
          <a:p>
            <a:r>
              <a:rPr lang="en-GB" dirty="0"/>
              <a:t>When power is increased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The aircraft will accelerate temporarily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The nose of the aircraft will rise to a new </a:t>
            </a:r>
            <a:r>
              <a:rPr lang="en-GB" dirty="0" smtClean="0"/>
              <a:t>attitude and the </a:t>
            </a:r>
            <a:r>
              <a:rPr lang="en-GB" dirty="0"/>
              <a:t>aircraft will climb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The airspeed will settle to a new value</a:t>
            </a:r>
          </a:p>
          <a:p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162" y="3861048"/>
            <a:ext cx="1296438" cy="101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90 MPH</a:t>
            </a:r>
          </a:p>
        </p:txBody>
      </p:sp>
    </p:spTree>
    <p:extLst>
      <p:ext uri="{BB962C8B-B14F-4D97-AF65-F5344CB8AC3E}">
        <p14:creationId xmlns:p14="http://schemas.microsoft.com/office/powerpoint/2010/main" val="1234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3" grpId="0"/>
      <p:bldP spid="34" grpId="0"/>
      <p:bldP spid="4" grpId="0" uiExpand="1" build="p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482705" y="974068"/>
            <a:ext cx="8438847" cy="5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spc="-130" dirty="0"/>
          </a:p>
        </p:txBody>
      </p:sp>
      <p:grpSp>
        <p:nvGrpSpPr>
          <p:cNvPr id="6" name="Group 5"/>
          <p:cNvGrpSpPr/>
          <p:nvPr/>
        </p:nvGrpSpPr>
        <p:grpSpPr>
          <a:xfrm>
            <a:off x="315" y="3262127"/>
            <a:ext cx="4518893" cy="2523586"/>
            <a:chOff x="315" y="3262127"/>
            <a:chExt cx="4518893" cy="25235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39"/>
            <a:stretch/>
          </p:blipFill>
          <p:spPr>
            <a:xfrm>
              <a:off x="1850170" y="4092230"/>
              <a:ext cx="2571072" cy="1693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Rectangle 23"/>
            <p:cNvSpPr/>
            <p:nvPr/>
          </p:nvSpPr>
          <p:spPr>
            <a:xfrm rot="21595033">
              <a:off x="315" y="3538209"/>
              <a:ext cx="4420613" cy="438436"/>
            </a:xfrm>
            <a:prstGeom prst="rect">
              <a:avLst/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 rot="21576052">
              <a:off x="3222770" y="3577526"/>
              <a:ext cx="1296438" cy="50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800" b="1" dirty="0" smtClean="0">
                  <a:solidFill>
                    <a:schemeClr val="bg1"/>
                  </a:solidFill>
                </a:rPr>
                <a:t>75 MPH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4883">
              <a:off x="1008375" y="3262127"/>
              <a:ext cx="2325535" cy="9672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96774" y="3555149"/>
            <a:ext cx="9110203" cy="7758016"/>
            <a:chOff x="496774" y="3555149"/>
            <a:chExt cx="9110203" cy="77580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620" y="4089055"/>
              <a:ext cx="2556724" cy="26449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ight Arrow 25"/>
            <p:cNvSpPr/>
            <p:nvPr/>
          </p:nvSpPr>
          <p:spPr>
            <a:xfrm rot="1383684">
              <a:off x="5905170" y="4428975"/>
              <a:ext cx="3701807" cy="836913"/>
            </a:xfrm>
            <a:prstGeom prst="rightArrow">
              <a:avLst>
                <a:gd name="adj1" fmla="val 50000"/>
                <a:gd name="adj2" fmla="val 126514"/>
              </a:avLst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675">
              <a:off x="5981972" y="4050205"/>
              <a:ext cx="2325535" cy="9672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Block Arc 24"/>
            <p:cNvSpPr/>
            <p:nvPr/>
          </p:nvSpPr>
          <p:spPr>
            <a:xfrm rot="12183684">
              <a:off x="496774" y="3555149"/>
              <a:ext cx="7979677" cy="7758016"/>
            </a:xfrm>
            <a:prstGeom prst="blockArc">
              <a:avLst>
                <a:gd name="adj1" fmla="val 4037144"/>
                <a:gd name="adj2" fmla="val 5460818"/>
                <a:gd name="adj3" fmla="val 5449"/>
              </a:avLst>
            </a:prstGeom>
            <a:solidFill>
              <a:srgbClr val="376092">
                <a:alpha val="4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Effects of Power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2059641"/>
          </a:xfrm>
        </p:spPr>
        <p:txBody>
          <a:bodyPr/>
          <a:lstStyle/>
          <a:p>
            <a:r>
              <a:rPr lang="en-GB" dirty="0"/>
              <a:t>When power is </a:t>
            </a:r>
            <a:r>
              <a:rPr lang="en-GB" dirty="0" smtClean="0"/>
              <a:t>decreased</a:t>
            </a:r>
            <a:endParaRPr lang="en-GB" dirty="0"/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The aircraft will </a:t>
            </a:r>
            <a:r>
              <a:rPr lang="en-GB" dirty="0" smtClean="0"/>
              <a:t>decelerate </a:t>
            </a:r>
            <a:r>
              <a:rPr lang="en-GB" dirty="0"/>
              <a:t>temporarily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The nose of the aircraft </a:t>
            </a:r>
            <a:r>
              <a:rPr lang="en-GB" dirty="0" smtClean="0"/>
              <a:t>will lower to </a:t>
            </a:r>
            <a:r>
              <a:rPr lang="en-GB" dirty="0"/>
              <a:t>a new </a:t>
            </a:r>
            <a:r>
              <a:rPr lang="en-GB" dirty="0" smtClean="0"/>
              <a:t>attitude and the </a:t>
            </a:r>
            <a:r>
              <a:rPr lang="en-GB" dirty="0"/>
              <a:t>aircraft will </a:t>
            </a:r>
            <a:r>
              <a:rPr lang="en-GB" dirty="0" smtClean="0"/>
              <a:t>descend</a:t>
            </a:r>
            <a:endParaRPr lang="en-GB" dirty="0"/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The airspeed will settle to a new value</a:t>
            </a:r>
          </a:p>
          <a:p>
            <a:endParaRPr lang="en-GB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 rot="1383684">
            <a:off x="8148623" y="5152521"/>
            <a:ext cx="1296438" cy="101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80 MPH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 rot="21576052">
            <a:off x="130208" y="3582558"/>
            <a:ext cx="1296438" cy="5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90 MPH</a:t>
            </a:r>
          </a:p>
        </p:txBody>
      </p:sp>
    </p:spTree>
    <p:extLst>
      <p:ext uri="{BB962C8B-B14F-4D97-AF65-F5344CB8AC3E}">
        <p14:creationId xmlns:p14="http://schemas.microsoft.com/office/powerpoint/2010/main" val="9919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42"/>
          <p:cNvSpPr>
            <a:spLocks noChangeShapeType="1"/>
          </p:cNvSpPr>
          <p:nvPr/>
        </p:nvSpPr>
        <p:spPr bwMode="auto">
          <a:xfrm flipV="1">
            <a:off x="2610890" y="3520801"/>
            <a:ext cx="5150422" cy="16745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sz="1200">
              <a:latin typeface="Trebuchet MS" pitchFamily="34" charset="0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1718913" y="3520803"/>
            <a:ext cx="6618463" cy="2572494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sz="1200">
              <a:latin typeface="Trebuchet MS" pitchFamily="34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4769698" y="2897320"/>
            <a:ext cx="0" cy="333169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5" y="1484784"/>
            <a:ext cx="8376749" cy="55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the Aircraft Moves in Flight</a:t>
            </a:r>
            <a:endParaRPr lang="en-GB" sz="2800" dirty="0"/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3592125" y="2897320"/>
            <a:ext cx="1652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7030A0"/>
                </a:solidFill>
                <a:latin typeface="Trebuchet MS" pitchFamily="34" charset="0"/>
              </a:rPr>
              <a:t>Vertical Axis</a:t>
            </a: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5097016" y="6176337"/>
            <a:ext cx="1765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7030A0"/>
                </a:solidFill>
                <a:latin typeface="Trebuchet MS" pitchFamily="34" charset="0"/>
              </a:rPr>
              <a:t>Yaw </a:t>
            </a:r>
            <a:r>
              <a:rPr lang="en-GB" sz="1400" b="1" dirty="0" smtClean="0">
                <a:solidFill>
                  <a:srgbClr val="7030A0"/>
                </a:solidFill>
                <a:latin typeface="Trebuchet MS" pitchFamily="34" charset="0"/>
              </a:rPr>
              <a:t>with Rudder</a:t>
            </a:r>
            <a:endParaRPr lang="en-GB" sz="1400" b="1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482711" y="5265832"/>
            <a:ext cx="19394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  <a:latin typeface="Trebuchet MS" pitchFamily="34" charset="0"/>
              </a:rPr>
              <a:t>Roll </a:t>
            </a:r>
            <a:r>
              <a:rPr lang="en-GB" sz="1400" b="1" dirty="0" smtClean="0">
                <a:solidFill>
                  <a:srgbClr val="FF0000"/>
                </a:solidFill>
                <a:latin typeface="Trebuchet MS" pitchFamily="34" charset="0"/>
              </a:rPr>
              <a:t>with Ailerons</a:t>
            </a:r>
            <a:endParaRPr lang="en-GB" sz="1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977336" y="5207744"/>
            <a:ext cx="1943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Pitch </a:t>
            </a:r>
            <a:r>
              <a:rPr lang="en-GB" sz="1400" b="1" dirty="0" smtClean="0">
                <a:solidFill>
                  <a:srgbClr val="0070C0"/>
                </a:solidFill>
                <a:latin typeface="Trebuchet MS" pitchFamily="34" charset="0"/>
              </a:rPr>
              <a:t>with </a:t>
            </a:r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Elevator</a:t>
            </a: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 rot="7304112">
            <a:off x="7899634" y="5464613"/>
            <a:ext cx="592779" cy="981790"/>
          </a:xfrm>
          <a:prstGeom prst="curvedRightArrow">
            <a:avLst>
              <a:gd name="adj1" fmla="val 33125"/>
              <a:gd name="adj2" fmla="val 66250"/>
              <a:gd name="adj3" fmla="val 3333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8049344" y="3212976"/>
            <a:ext cx="18566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Trebuchet MS" pitchFamily="34" charset="0"/>
              </a:rPr>
              <a:t>Longitudinal Axis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487535" y="3212977"/>
            <a:ext cx="1509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Lateral </a:t>
            </a:r>
            <a:r>
              <a:rPr lang="en-GB" sz="1400" b="1" dirty="0" smtClean="0">
                <a:solidFill>
                  <a:srgbClr val="0070C0"/>
                </a:solidFill>
                <a:latin typeface="Trebuchet MS" pitchFamily="34" charset="0"/>
              </a:rPr>
              <a:t>Axis</a:t>
            </a:r>
            <a:endParaRPr lang="en-GB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 rot="4393292">
            <a:off x="2283337" y="4652890"/>
            <a:ext cx="655107" cy="1084910"/>
          </a:xfrm>
          <a:prstGeom prst="curvedLeftArrow">
            <a:avLst>
              <a:gd name="adj1" fmla="val 33122"/>
              <a:gd name="adj2" fmla="val 66243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600000" lon="0" rev="0"/>
            </a:camera>
            <a:lightRig rig="threePt" dir="t"/>
          </a:scene3d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4418518" y="5716662"/>
            <a:ext cx="617409" cy="1024706"/>
          </a:xfrm>
          <a:prstGeom prst="curvedRightArrow">
            <a:avLst>
              <a:gd name="adj1" fmla="val 33194"/>
              <a:gd name="adj2" fmla="val 78312"/>
              <a:gd name="adj3" fmla="val 33333"/>
            </a:avLst>
          </a:prstGeom>
          <a:solidFill>
            <a:srgbClr val="7030A0">
              <a:alpha val="92941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Parallelogram 7"/>
          <p:cNvSpPr/>
          <p:nvPr/>
        </p:nvSpPr>
        <p:spPr>
          <a:xfrm rot="1386265">
            <a:off x="2829145" y="3843079"/>
            <a:ext cx="810809" cy="78039"/>
          </a:xfrm>
          <a:prstGeom prst="parallelogram">
            <a:avLst>
              <a:gd name="adj" fmla="val 149536"/>
            </a:avLst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allelogram 25"/>
          <p:cNvSpPr/>
          <p:nvPr/>
        </p:nvSpPr>
        <p:spPr>
          <a:xfrm rot="979766">
            <a:off x="7011872" y="5392013"/>
            <a:ext cx="908830" cy="78460"/>
          </a:xfrm>
          <a:prstGeom prst="parallelogram">
            <a:avLst>
              <a:gd name="adj" fmla="val 149536"/>
            </a:avLst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arallelogram 26"/>
          <p:cNvSpPr/>
          <p:nvPr/>
        </p:nvSpPr>
        <p:spPr>
          <a:xfrm rot="1092185">
            <a:off x="6160548" y="3675880"/>
            <a:ext cx="1843353" cy="85942"/>
          </a:xfrm>
          <a:prstGeom prst="parallelogram">
            <a:avLst>
              <a:gd name="adj" fmla="val 149536"/>
            </a:avLst>
          </a:prstGeom>
          <a:solidFill>
            <a:srgbClr val="0070C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 rot="5665683" flipV="1">
            <a:off x="6631158" y="3079501"/>
            <a:ext cx="1037800" cy="216440"/>
          </a:xfrm>
          <a:prstGeom prst="parallelogram">
            <a:avLst>
              <a:gd name="adj" fmla="val 49691"/>
            </a:avLst>
          </a:prstGeom>
          <a:solidFill>
            <a:srgbClr val="7030A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"/>
          <a:stretch/>
        </p:blipFill>
        <p:spPr>
          <a:xfrm>
            <a:off x="272480" y="1059899"/>
            <a:ext cx="3312368" cy="176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909" b="5174"/>
          <a:stretch/>
        </p:blipFill>
        <p:spPr>
          <a:xfrm>
            <a:off x="3738605" y="1052736"/>
            <a:ext cx="2366523" cy="177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921" r="-580" b="7076"/>
          <a:stretch/>
        </p:blipFill>
        <p:spPr>
          <a:xfrm>
            <a:off x="6249144" y="1059898"/>
            <a:ext cx="3417284" cy="17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4769698" y="2897321"/>
            <a:ext cx="0" cy="1460752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76017"/>
              </p:ext>
            </p:extLst>
          </p:nvPr>
        </p:nvGraphicFramePr>
        <p:xfrm>
          <a:off x="416496" y="1340768"/>
          <a:ext cx="906621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232248"/>
                <a:gridCol w="2448272"/>
                <a:gridCol w="3017540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Control Input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Primary effect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Secondary effect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Pitch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Back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up</a:t>
                      </a:r>
                    </a:p>
                    <a:p>
                      <a:r>
                        <a:rPr lang="en-GB" sz="1600" dirty="0" smtClean="0"/>
                        <a:t>Temporary  increase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decreases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down</a:t>
                      </a:r>
                    </a:p>
                    <a:p>
                      <a:r>
                        <a:rPr lang="en-GB" sz="1600" dirty="0" smtClean="0"/>
                        <a:t>Decrease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increases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4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730014"/>
              </p:ext>
            </p:extLst>
          </p:nvPr>
        </p:nvGraphicFramePr>
        <p:xfrm>
          <a:off x="416496" y="1340768"/>
          <a:ext cx="906621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232248"/>
                <a:gridCol w="2448272"/>
                <a:gridCol w="3017540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Control Input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Primary effect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Secondary effect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Pitch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Back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up</a:t>
                      </a:r>
                    </a:p>
                    <a:p>
                      <a:r>
                        <a:rPr lang="en-GB" sz="1600" dirty="0" smtClean="0"/>
                        <a:t>Temporary  increase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decreases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down</a:t>
                      </a:r>
                    </a:p>
                    <a:p>
                      <a:r>
                        <a:rPr lang="en-GB" sz="1600" dirty="0" smtClean="0"/>
                        <a:t>Decrease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increases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Roll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Right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Roll Right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Slip  Right</a:t>
                      </a:r>
                      <a:r>
                        <a:rPr lang="en-GB" sz="1600" baseline="0" dirty="0" smtClean="0"/>
                        <a:t> then </a:t>
                      </a:r>
                      <a:r>
                        <a:rPr lang="en-GB" sz="1600" dirty="0" smtClean="0"/>
                        <a:t>Yaw Right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Left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Roll Left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Slip  Left </a:t>
                      </a:r>
                      <a:r>
                        <a:rPr lang="en-GB" sz="1600" baseline="0" dirty="0" smtClean="0"/>
                        <a:t>then </a:t>
                      </a:r>
                      <a:r>
                        <a:rPr lang="en-GB" sz="1600" dirty="0" smtClean="0"/>
                        <a:t>Yaw Left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9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085666"/>
              </p:ext>
            </p:extLst>
          </p:nvPr>
        </p:nvGraphicFramePr>
        <p:xfrm>
          <a:off x="416496" y="1340768"/>
          <a:ext cx="9066212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232248"/>
                <a:gridCol w="2448272"/>
                <a:gridCol w="3017540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Control Input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Primary effect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Secondary effect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Pitch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Back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up</a:t>
                      </a:r>
                    </a:p>
                    <a:p>
                      <a:r>
                        <a:rPr lang="en-GB" sz="1600" dirty="0" smtClean="0"/>
                        <a:t>Temporary  increase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decreases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down</a:t>
                      </a:r>
                    </a:p>
                    <a:p>
                      <a:r>
                        <a:rPr lang="en-GB" sz="1600" dirty="0" smtClean="0"/>
                        <a:t>Decrease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increases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Roll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Right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Roll Right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Slip  Right</a:t>
                      </a:r>
                      <a:r>
                        <a:rPr lang="en-GB" sz="1600" baseline="0" dirty="0" smtClean="0"/>
                        <a:t> then </a:t>
                      </a:r>
                      <a:r>
                        <a:rPr lang="en-GB" sz="1600" dirty="0" smtClean="0"/>
                        <a:t>Yaw Right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Left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Roll Left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Slip  Left </a:t>
                      </a:r>
                      <a:r>
                        <a:rPr lang="en-GB" sz="1600" baseline="0" dirty="0" smtClean="0"/>
                        <a:t>then </a:t>
                      </a:r>
                      <a:r>
                        <a:rPr lang="en-GB" sz="1600" dirty="0" smtClean="0"/>
                        <a:t>Yaw Left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Yaw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Right pedal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Yaw Right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Roll Right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Left pedal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Yaw Left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Roll Left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845122"/>
              </p:ext>
            </p:extLst>
          </p:nvPr>
        </p:nvGraphicFramePr>
        <p:xfrm>
          <a:off x="416496" y="1340768"/>
          <a:ext cx="906621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232248"/>
                <a:gridCol w="2448272"/>
                <a:gridCol w="3017540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Control Input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Primary effect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Secondary effect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Pitch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Back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up</a:t>
                      </a:r>
                    </a:p>
                    <a:p>
                      <a:r>
                        <a:rPr lang="en-GB" sz="1600" dirty="0" smtClean="0"/>
                        <a:t>Temporary  increase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decreases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down</a:t>
                      </a:r>
                    </a:p>
                    <a:p>
                      <a:r>
                        <a:rPr lang="en-GB" sz="1600" dirty="0" smtClean="0"/>
                        <a:t>Decrease in height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Airspeed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increases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Roll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Right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Roll Right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Slip  Right</a:t>
                      </a:r>
                      <a:r>
                        <a:rPr lang="en-GB" sz="1600" baseline="0" dirty="0" smtClean="0"/>
                        <a:t> then </a:t>
                      </a:r>
                      <a:r>
                        <a:rPr lang="en-GB" sz="1600" dirty="0" smtClean="0"/>
                        <a:t>Yaw Right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Column Left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Roll Left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Slip  Left </a:t>
                      </a:r>
                      <a:r>
                        <a:rPr lang="en-GB" sz="1600" baseline="0" dirty="0" smtClean="0"/>
                        <a:t>then </a:t>
                      </a:r>
                      <a:r>
                        <a:rPr lang="en-GB" sz="1600" dirty="0" smtClean="0"/>
                        <a:t>Yaw Left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Yaw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Right pedal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Yaw Right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Roll Right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Left pedal Forward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Yaw Left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Roll Left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Power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Increase Power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Temporary increase airspeed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up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Aircraft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climbs</a:t>
                      </a:r>
                    </a:p>
                    <a:p>
                      <a:r>
                        <a:rPr lang="en-GB" sz="1600" baseline="0" dirty="0" smtClean="0"/>
                        <a:t>Airspeed settles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Decrease Power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Temporary decrease airspeed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Nose pitches down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Aircraft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descends</a:t>
                      </a:r>
                    </a:p>
                    <a:p>
                      <a:r>
                        <a:rPr lang="en-GB" sz="1600" baseline="0" dirty="0" smtClean="0"/>
                        <a:t>Airspeed settles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Effect of Trim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9138220" cy="4525963"/>
          </a:xfrm>
        </p:spPr>
        <p:txBody>
          <a:bodyPr/>
          <a:lstStyle/>
          <a:p>
            <a:r>
              <a:rPr lang="en-GB" dirty="0"/>
              <a:t>Flying at speeds above or below the trimmed airspeed will require constant pressure on the control column due to the natural stability trying to return aircraft to trimmed airspeed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should </a:t>
            </a:r>
            <a:r>
              <a:rPr lang="en-GB" dirty="0" smtClean="0"/>
              <a:t>therefor trim for our desired airspeed;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Select the desired attitude by use of the control column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smtClean="0"/>
              <a:t>Adjust the trimmer until no pressure is needed on the control column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" y="4509120"/>
            <a:ext cx="9138220" cy="17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The Effect of Airspeed</a:t>
            </a:r>
          </a:p>
          <a:p>
            <a:r>
              <a:rPr lang="en-GB" dirty="0" smtClean="0"/>
              <a:t>High </a:t>
            </a:r>
            <a:r>
              <a:rPr lang="en-GB" dirty="0" err="1" smtClean="0"/>
              <a:t>Airpseed</a:t>
            </a:r>
            <a:r>
              <a:rPr lang="en-GB" dirty="0" smtClean="0"/>
              <a:t> = More effective controls, firmer, positive feel</a:t>
            </a:r>
          </a:p>
          <a:p>
            <a:r>
              <a:rPr lang="en-GB" dirty="0" smtClean="0"/>
              <a:t>Low </a:t>
            </a:r>
            <a:r>
              <a:rPr lang="en-GB" dirty="0" err="1" smtClean="0"/>
              <a:t>Airpseed</a:t>
            </a:r>
            <a:r>
              <a:rPr lang="en-GB" dirty="0" smtClean="0"/>
              <a:t> = Less effective controls, lighter, mushy feel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5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836711"/>
            <a:ext cx="8509098" cy="293137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Flaps are attached to inboard trailing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dge of wing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Operated mechanically on both Ev97 and C42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 simultaneously to each other 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Must be operated below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Vfe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(white arc) to avoid overstressing structure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Effect of Flaps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13">
            <a:off x="6667174" y="3926744"/>
            <a:ext cx="2746392" cy="11422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 b="12094"/>
          <a:stretch/>
        </p:blipFill>
        <p:spPr>
          <a:xfrm>
            <a:off x="-2" y="3501933"/>
            <a:ext cx="9998065" cy="34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836711"/>
            <a:ext cx="8509098" cy="293137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extended flaps change the shape of the wing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increases LIFT and DRAG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Aircraft can now generate same lift at lower airspeed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Aircraft can now fly more slowly and stall speed is reduced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Effect of Flaps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13">
            <a:off x="6667174" y="3926744"/>
            <a:ext cx="2746392" cy="11422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 b="12094"/>
          <a:stretch/>
        </p:blipFill>
        <p:spPr>
          <a:xfrm>
            <a:off x="-2" y="3501933"/>
            <a:ext cx="9998065" cy="34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836711"/>
            <a:ext cx="8509098" cy="5400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 deflection = big increase in LIFT, small increase in DRAG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Larger deflection = small further increase in LIFT but big increase in DRAG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Flaps should be extended or retracted one stage at a time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Extending flaps will cause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Aircraft to slow down and balloon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Pitching tendency (nose up C42, nose down Ev-97)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Retracting flaps will cause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Aircraft to accelerate and sink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Pitching tendency (nose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down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C42, nose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Ev-97)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Effect of Flaps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3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Effect of Slipstream and Torque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138220" cy="5112467"/>
          </a:xfrm>
        </p:spPr>
        <p:txBody>
          <a:bodyPr/>
          <a:lstStyle/>
          <a:p>
            <a:r>
              <a:rPr lang="en-GB" dirty="0" smtClean="0"/>
              <a:t>Applying power produces a tendency to Yaw</a:t>
            </a:r>
          </a:p>
          <a:p>
            <a:pPr lvl="1"/>
            <a:r>
              <a:rPr lang="en-GB" dirty="0" smtClean="0"/>
              <a:t>This is due corkscrew flow of air from propeller which in a EV-97 and C42 strikes the left side of the vertical fin and yaws the aircraft to the left. </a:t>
            </a:r>
          </a:p>
          <a:p>
            <a:pPr lvl="1"/>
            <a:r>
              <a:rPr lang="en-GB" dirty="0" smtClean="0"/>
              <a:t>This effect is enhanced when with high power and slow airspeed </a:t>
            </a:r>
            <a:r>
              <a:rPr lang="en-GB" dirty="0" err="1" smtClean="0"/>
              <a:t>ie</a:t>
            </a:r>
            <a:r>
              <a:rPr lang="en-GB" dirty="0" smtClean="0"/>
              <a:t> on the take off roll or in the climb</a:t>
            </a:r>
          </a:p>
          <a:p>
            <a:pPr lvl="1"/>
            <a:endParaRPr lang="en-GB" dirty="0"/>
          </a:p>
          <a:p>
            <a:r>
              <a:rPr lang="en-GB" dirty="0" smtClean="0"/>
              <a:t>Engine torque produces roll which can manifest as a tendency to roll when power setting is changed</a:t>
            </a:r>
          </a:p>
          <a:p>
            <a:endParaRPr lang="en-GB" dirty="0"/>
          </a:p>
          <a:p>
            <a:r>
              <a:rPr lang="en-GB" dirty="0" smtClean="0"/>
              <a:t>Power setting can effect control effectiveness –</a:t>
            </a:r>
          </a:p>
          <a:p>
            <a:pPr lvl="1"/>
            <a:r>
              <a:rPr lang="en-GB" dirty="0" smtClean="0"/>
              <a:t>At high power settings the effectiveness of the elevator and rudder is enhanced due to being in the accelerated airflow of the propeller slipstream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197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94204" cy="1368052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Lookout</a:t>
            </a:r>
            <a:r>
              <a:rPr lang="en-GB" dirty="0"/>
              <a:t> – we are responsible for our own collision avoidance. We must keep a constant lookout for other traffic and obstructions</a:t>
            </a:r>
          </a:p>
          <a:p>
            <a:pPr lvl="1"/>
            <a:r>
              <a:rPr lang="en-GB" dirty="0"/>
              <a:t>Scan  - </a:t>
            </a:r>
            <a:r>
              <a:rPr lang="en-GB" dirty="0" smtClean="0"/>
              <a:t>instructor </a:t>
            </a:r>
            <a:r>
              <a:rPr lang="en-GB" dirty="0"/>
              <a:t>to explain</a:t>
            </a:r>
          </a:p>
          <a:p>
            <a:pPr lvl="1"/>
            <a:r>
              <a:rPr lang="en-GB" dirty="0"/>
              <a:t>Blind spots</a:t>
            </a:r>
          </a:p>
          <a:p>
            <a:pPr lvl="1"/>
            <a:r>
              <a:rPr lang="en-GB" dirty="0" smtClean="0"/>
              <a:t>Use the clock code to communicate position</a:t>
            </a:r>
          </a:p>
          <a:p>
            <a:pPr lvl="1"/>
            <a:r>
              <a:rPr lang="en-GB" dirty="0" smtClean="0"/>
              <a:t>Vertical position should be expressed as </a:t>
            </a:r>
            <a:r>
              <a:rPr lang="en-GB" dirty="0" smtClean="0">
                <a:solidFill>
                  <a:srgbClr val="FF0000"/>
                </a:solidFill>
              </a:rPr>
              <a:t>high, level or low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Airmanship</a:t>
            </a:r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24708" y="2727201"/>
            <a:ext cx="5688632" cy="3676845"/>
            <a:chOff x="2432720" y="2938648"/>
            <a:chExt cx="5688632" cy="3676845"/>
          </a:xfrm>
        </p:grpSpPr>
        <p:sp>
          <p:nvSpPr>
            <p:cNvPr id="2" name="Oval 1"/>
            <p:cNvSpPr/>
            <p:nvPr/>
          </p:nvSpPr>
          <p:spPr>
            <a:xfrm rot="328986">
              <a:off x="2949226" y="2938648"/>
              <a:ext cx="4283841" cy="3480141"/>
            </a:xfrm>
            <a:prstGeom prst="ellipse">
              <a:avLst/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32720" y="3342450"/>
              <a:ext cx="5688632" cy="3273043"/>
              <a:chOff x="2432720" y="3342450"/>
              <a:chExt cx="5688632" cy="327304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736976" y="3342450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2400" b="1" dirty="0" smtClean="0"/>
                  <a:t>12</a:t>
                </a:r>
                <a:endParaRPr lang="en-GB" sz="2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36976" y="5846052"/>
                <a:ext cx="1008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4400" b="1" dirty="0" smtClean="0"/>
                  <a:t>6</a:t>
                </a:r>
                <a:endParaRPr lang="en-GB" sz="4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13240" y="443711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3600" b="1" dirty="0" smtClean="0"/>
                  <a:t>3</a:t>
                </a:r>
                <a:endParaRPr lang="en-GB" sz="3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32720" y="443711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599993" lon="0" rev="0"/>
                  </a:camera>
                  <a:lightRig rig="threePt" dir="t"/>
                </a:scene3d>
              </a:bodyPr>
              <a:lstStyle/>
              <a:p>
                <a:r>
                  <a:rPr lang="en-GB" sz="3600" b="1" dirty="0" smtClean="0"/>
                  <a:t>9</a:t>
                </a:r>
                <a:endParaRPr lang="en-GB" sz="3600" b="1" dirty="0"/>
              </a:p>
            </p:txBody>
          </p:sp>
          <p:pic>
            <p:nvPicPr>
              <p:cNvPr id="11" name="Picture 90" descr="MCj0303659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biLevel thresh="50000"/>
                <a:lum bright="2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4848" y="3645024"/>
                <a:ext cx="2926675" cy="2217173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scene3d>
                <a:camera prst="orthographicFront">
                  <a:rot lat="18899995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371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42"/>
          <p:cNvSpPr>
            <a:spLocks noChangeShapeType="1"/>
          </p:cNvSpPr>
          <p:nvPr/>
        </p:nvSpPr>
        <p:spPr bwMode="auto">
          <a:xfrm flipV="1">
            <a:off x="2610890" y="3520801"/>
            <a:ext cx="5150422" cy="16745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sz="1200">
              <a:latin typeface="Trebuchet MS" pitchFamily="34" charset="0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1718913" y="3520803"/>
            <a:ext cx="6618463" cy="2572494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sz="1200">
              <a:latin typeface="Trebuchet MS" pitchFamily="34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4769698" y="2897320"/>
            <a:ext cx="0" cy="333169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5" y="1484784"/>
            <a:ext cx="8376749" cy="55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the Aircraft Moves in Flight</a:t>
            </a:r>
            <a:endParaRPr lang="en-GB" sz="2800" dirty="0"/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3592125" y="2897320"/>
            <a:ext cx="1652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7030A0"/>
                </a:solidFill>
                <a:latin typeface="Trebuchet MS" pitchFamily="34" charset="0"/>
              </a:rPr>
              <a:t>Vertical Axis</a:t>
            </a: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5097016" y="6176337"/>
            <a:ext cx="1765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7030A0"/>
                </a:solidFill>
                <a:latin typeface="Trebuchet MS" pitchFamily="34" charset="0"/>
              </a:rPr>
              <a:t>Yaw </a:t>
            </a:r>
            <a:r>
              <a:rPr lang="en-GB" sz="1400" b="1" dirty="0" smtClean="0">
                <a:solidFill>
                  <a:srgbClr val="7030A0"/>
                </a:solidFill>
                <a:latin typeface="Trebuchet MS" pitchFamily="34" charset="0"/>
              </a:rPr>
              <a:t>with Rudder</a:t>
            </a:r>
            <a:endParaRPr lang="en-GB" sz="1400" b="1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482711" y="5265832"/>
            <a:ext cx="19394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  <a:latin typeface="Trebuchet MS" pitchFamily="34" charset="0"/>
              </a:rPr>
              <a:t>Roll </a:t>
            </a:r>
            <a:r>
              <a:rPr lang="en-GB" sz="1400" b="1" dirty="0" smtClean="0">
                <a:solidFill>
                  <a:srgbClr val="FF0000"/>
                </a:solidFill>
                <a:latin typeface="Trebuchet MS" pitchFamily="34" charset="0"/>
              </a:rPr>
              <a:t>with Ailerons</a:t>
            </a:r>
            <a:endParaRPr lang="en-GB" sz="1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977336" y="5207744"/>
            <a:ext cx="1943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Pitch </a:t>
            </a:r>
            <a:r>
              <a:rPr lang="en-GB" sz="1400" b="1" dirty="0" smtClean="0">
                <a:solidFill>
                  <a:srgbClr val="0070C0"/>
                </a:solidFill>
                <a:latin typeface="Trebuchet MS" pitchFamily="34" charset="0"/>
              </a:rPr>
              <a:t>with </a:t>
            </a:r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Elevator</a:t>
            </a: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 rot="7304112">
            <a:off x="7899634" y="5464613"/>
            <a:ext cx="592779" cy="981790"/>
          </a:xfrm>
          <a:prstGeom prst="curvedRightArrow">
            <a:avLst>
              <a:gd name="adj1" fmla="val 33125"/>
              <a:gd name="adj2" fmla="val 66250"/>
              <a:gd name="adj3" fmla="val 3333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8049344" y="3212976"/>
            <a:ext cx="18566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Trebuchet MS" pitchFamily="34" charset="0"/>
              </a:rPr>
              <a:t>Longitudinal Axis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487535" y="3212977"/>
            <a:ext cx="1509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0070C0"/>
                </a:solidFill>
                <a:latin typeface="Trebuchet MS" pitchFamily="34" charset="0"/>
              </a:rPr>
              <a:t>Lateral </a:t>
            </a:r>
            <a:r>
              <a:rPr lang="en-GB" sz="1400" b="1" dirty="0" smtClean="0">
                <a:solidFill>
                  <a:srgbClr val="0070C0"/>
                </a:solidFill>
                <a:latin typeface="Trebuchet MS" pitchFamily="34" charset="0"/>
              </a:rPr>
              <a:t>Axis</a:t>
            </a:r>
            <a:endParaRPr lang="en-GB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 rot="4393292">
            <a:off x="2283337" y="4652890"/>
            <a:ext cx="655107" cy="1084910"/>
          </a:xfrm>
          <a:prstGeom prst="curvedLeftArrow">
            <a:avLst>
              <a:gd name="adj1" fmla="val 33122"/>
              <a:gd name="adj2" fmla="val 66243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600000" lon="0" rev="0"/>
            </a:camera>
            <a:lightRig rig="threePt" dir="t"/>
          </a:scene3d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495300" y="1268760"/>
            <a:ext cx="7266012" cy="13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pilot controls the motions around the three axes through the </a:t>
            </a:r>
            <a:r>
              <a:rPr lang="en-GB" sz="1800" dirty="0" smtClean="0">
                <a:solidFill>
                  <a:srgbClr val="FF0000"/>
                </a:solidFill>
              </a:rPr>
              <a:t>primary </a:t>
            </a:r>
            <a:r>
              <a:rPr lang="en-GB" sz="1800" dirty="0">
                <a:solidFill>
                  <a:srgbClr val="FF0000"/>
                </a:solidFill>
              </a:rPr>
              <a:t>flight controls </a:t>
            </a:r>
          </a:p>
          <a:p>
            <a:r>
              <a:rPr lang="en-GB" sz="1800" dirty="0"/>
              <a:t>The controls always operate relative to the aircraft’s three axes </a:t>
            </a:r>
            <a:r>
              <a:rPr lang="en-GB" sz="1800" dirty="0">
                <a:solidFill>
                  <a:srgbClr val="FF0000"/>
                </a:solidFill>
              </a:rPr>
              <a:t>irrespective of its attitude in pitch or bank</a:t>
            </a:r>
            <a:endParaRPr lang="en-GB" sz="1800" i="1" dirty="0">
              <a:solidFill>
                <a:srgbClr val="FF0000"/>
              </a:solidFill>
            </a:endParaRPr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4418518" y="5716662"/>
            <a:ext cx="617409" cy="1024706"/>
          </a:xfrm>
          <a:prstGeom prst="curvedRightArrow">
            <a:avLst>
              <a:gd name="adj1" fmla="val 33194"/>
              <a:gd name="adj2" fmla="val 78312"/>
              <a:gd name="adj3" fmla="val 33333"/>
            </a:avLst>
          </a:prstGeom>
          <a:solidFill>
            <a:srgbClr val="7030A0">
              <a:alpha val="92941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Parallelogram 7"/>
          <p:cNvSpPr/>
          <p:nvPr/>
        </p:nvSpPr>
        <p:spPr>
          <a:xfrm rot="1386265">
            <a:off x="2829145" y="3843079"/>
            <a:ext cx="810809" cy="78039"/>
          </a:xfrm>
          <a:prstGeom prst="parallelogram">
            <a:avLst>
              <a:gd name="adj" fmla="val 149536"/>
            </a:avLst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allelogram 25"/>
          <p:cNvSpPr/>
          <p:nvPr/>
        </p:nvSpPr>
        <p:spPr>
          <a:xfrm rot="979766">
            <a:off x="7011872" y="5392013"/>
            <a:ext cx="908830" cy="78460"/>
          </a:xfrm>
          <a:prstGeom prst="parallelogram">
            <a:avLst>
              <a:gd name="adj" fmla="val 149536"/>
            </a:avLst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arallelogram 26"/>
          <p:cNvSpPr/>
          <p:nvPr/>
        </p:nvSpPr>
        <p:spPr>
          <a:xfrm rot="1092185">
            <a:off x="6160548" y="3675880"/>
            <a:ext cx="1843353" cy="85942"/>
          </a:xfrm>
          <a:prstGeom prst="parallelogram">
            <a:avLst>
              <a:gd name="adj" fmla="val 149536"/>
            </a:avLst>
          </a:prstGeom>
          <a:solidFill>
            <a:srgbClr val="0070C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 rot="5665683" flipV="1">
            <a:off x="6631158" y="3079501"/>
            <a:ext cx="1037800" cy="216440"/>
          </a:xfrm>
          <a:prstGeom prst="parallelogram">
            <a:avLst>
              <a:gd name="adj" fmla="val 49691"/>
            </a:avLst>
          </a:prstGeom>
          <a:solidFill>
            <a:srgbClr val="7030A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4769698" y="2897321"/>
            <a:ext cx="0" cy="1460752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196752"/>
            <a:ext cx="9210228" cy="511246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Horizon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our primary reference – do not fixate on the instrument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Passing control </a:t>
            </a:r>
            <a:r>
              <a:rPr lang="en-GB" dirty="0" smtClean="0"/>
              <a:t>– to avoid opposition of control input it is extremely important we are clear on passing control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  </a:t>
            </a:r>
            <a:r>
              <a:rPr lang="en-GB" b="1" dirty="0" smtClean="0">
                <a:solidFill>
                  <a:srgbClr val="FF0000"/>
                </a:solidFill>
              </a:rPr>
              <a:t> “YOU HAVE CONTROL”   “I HAVE CONTROL”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I request control please relinquish immediately!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792088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Airmanship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Effects of Controls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1368152"/>
          </a:xfrm>
        </p:spPr>
        <p:txBody>
          <a:bodyPr/>
          <a:lstStyle/>
          <a:p>
            <a:pPr algn="l"/>
            <a:r>
              <a:rPr lang="en-GB" sz="8000" dirty="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822104" y="2055937"/>
            <a:ext cx="2739408" cy="4617908"/>
          </a:xfrm>
          <a:prstGeom prst="roundRect">
            <a:avLst>
              <a:gd name="adj" fmla="val 14548"/>
            </a:avLst>
          </a:prstGeom>
          <a:solidFill>
            <a:srgbClr val="4F81BD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597071" y="2078462"/>
            <a:ext cx="2739408" cy="4617908"/>
          </a:xfrm>
          <a:prstGeom prst="roundRect">
            <a:avLst>
              <a:gd name="adj" fmla="val 14548"/>
            </a:avLst>
          </a:prstGeom>
          <a:solidFill>
            <a:srgbClr val="4F81BD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13393" y="2078462"/>
            <a:ext cx="2739408" cy="4617908"/>
          </a:xfrm>
          <a:prstGeom prst="roundRect">
            <a:avLst>
              <a:gd name="adj" fmla="val 14548"/>
            </a:avLst>
          </a:prstGeom>
          <a:solidFill>
            <a:srgbClr val="4F81BD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Tell This is Happening?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975">
            <a:off x="503849" y="2319373"/>
            <a:ext cx="2143816" cy="89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412877"/>
            <a:ext cx="6545932" cy="863996"/>
          </a:xfrm>
        </p:spPr>
        <p:txBody>
          <a:bodyPr/>
          <a:lstStyle/>
          <a:p>
            <a:r>
              <a:rPr lang="en-GB" dirty="0" smtClean="0"/>
              <a:t>The Horizon is the </a:t>
            </a:r>
            <a:r>
              <a:rPr lang="en-GB" dirty="0" smtClean="0">
                <a:solidFill>
                  <a:srgbClr val="FF0000"/>
                </a:solidFill>
              </a:rPr>
              <a:t>PRIMARY REFERENCE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728">
            <a:off x="3813218" y="2380510"/>
            <a:ext cx="2143816" cy="89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4" y="4834118"/>
            <a:ext cx="2543266" cy="1763234"/>
          </a:xfrm>
          <a:prstGeom prst="roundRect">
            <a:avLst>
              <a:gd name="adj" fmla="val 18472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4797152"/>
            <a:ext cx="2592288" cy="1774803"/>
          </a:xfrm>
          <a:prstGeom prst="roundRect">
            <a:avLst>
              <a:gd name="adj" fmla="val 17765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Marcus\Documents\Marcus\Flying\Flying Instruction\Mainair\New PFB's\assets\C42 fr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128">
            <a:off x="6730212" y="2646931"/>
            <a:ext cx="2918855" cy="86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94" y="4328822"/>
            <a:ext cx="2540850" cy="2268529"/>
          </a:xfrm>
          <a:prstGeom prst="roundRect">
            <a:avLst>
              <a:gd name="adj" fmla="val 16059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454048" y="3593464"/>
            <a:ext cx="3600400" cy="5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7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Nose High Attitude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3656856" y="3601899"/>
            <a:ext cx="3600400" cy="5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7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Nose Low Attitude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7041232" y="3621325"/>
            <a:ext cx="3600400" cy="5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7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Banked Attitude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8" grpId="0" animBg="1"/>
      <p:bldP spid="5" grpId="0" build="p"/>
      <p:bldP spid="16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Tell This is Happening?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8192" y="3861048"/>
            <a:ext cx="9451352" cy="33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srgbClr val="00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can also see changes in;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Altitude	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gauged by Altimeter and Vertical Speed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ndicator (</a:t>
            </a:r>
            <a:r>
              <a:rPr lang="en-GB" dirty="0" smtClean="0">
                <a:solidFill>
                  <a:srgbClr val="558ED5"/>
                </a:solidFill>
              </a:rPr>
              <a:t>VSI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Airspeed	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gauged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 Speed Indicator (</a:t>
            </a:r>
            <a:r>
              <a:rPr lang="en-GB" dirty="0" smtClean="0">
                <a:solidFill>
                  <a:srgbClr val="FF0000"/>
                </a:solidFill>
              </a:rPr>
              <a:t>ASI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Airspeed	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gauged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airflow in open cockpit aeroplane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90" r="23838" b="15962"/>
          <a:stretch/>
        </p:blipFill>
        <p:spPr>
          <a:xfrm>
            <a:off x="2216696" y="1196752"/>
            <a:ext cx="5544616" cy="334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3728864" y="2276872"/>
            <a:ext cx="810821" cy="810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64351" y="2276872"/>
            <a:ext cx="796761" cy="79676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169024" y="3068960"/>
            <a:ext cx="796761" cy="79676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876"/>
            <a:ext cx="8915400" cy="4752428"/>
          </a:xfrm>
        </p:spPr>
        <p:txBody>
          <a:bodyPr/>
          <a:lstStyle/>
          <a:p>
            <a:r>
              <a:rPr lang="en-GB" sz="2000" dirty="0" smtClean="0"/>
              <a:t>If we are established in a steady state and in trim the aircraft will fly hands off (if there is no turbulence)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6000" dirty="0" smtClean="0">
                <a:solidFill>
                  <a:srgbClr val="FF0000"/>
                </a:solidFill>
              </a:rPr>
              <a:t>H</a:t>
            </a:r>
            <a:r>
              <a:rPr lang="en-GB" sz="6000" dirty="0" smtClean="0">
                <a:solidFill>
                  <a:schemeClr val="tx1"/>
                </a:solidFill>
              </a:rPr>
              <a:t>ands</a:t>
            </a:r>
            <a:r>
              <a:rPr lang="en-GB" sz="6000" dirty="0" smtClean="0">
                <a:solidFill>
                  <a:srgbClr val="FF0000"/>
                </a:solidFill>
              </a:rPr>
              <a:t> O</a:t>
            </a:r>
            <a:r>
              <a:rPr lang="en-GB" sz="6000" dirty="0" smtClean="0">
                <a:solidFill>
                  <a:schemeClr val="tx1"/>
                </a:solidFill>
              </a:rPr>
              <a:t>ff</a:t>
            </a:r>
            <a:r>
              <a:rPr lang="en-GB" sz="6000" dirty="0" smtClean="0">
                <a:solidFill>
                  <a:srgbClr val="FF0000"/>
                </a:solidFill>
              </a:rPr>
              <a:t> T</a:t>
            </a:r>
            <a:r>
              <a:rPr lang="en-GB" sz="6000" dirty="0" smtClean="0">
                <a:solidFill>
                  <a:schemeClr val="tx1"/>
                </a:solidFill>
              </a:rPr>
              <a:t>rim</a:t>
            </a:r>
          </a:p>
          <a:p>
            <a:endParaRPr lang="en-GB" dirty="0" smtClean="0"/>
          </a:p>
          <a:p>
            <a:r>
              <a:rPr lang="en-GB" sz="2000" dirty="0" smtClean="0"/>
              <a:t>Any movement away from this steady state in </a:t>
            </a:r>
            <a:r>
              <a:rPr lang="en-GB" sz="2000" dirty="0" smtClean="0">
                <a:solidFill>
                  <a:srgbClr val="FF0000"/>
                </a:solidFill>
              </a:rPr>
              <a:t>PITCH </a:t>
            </a:r>
            <a:r>
              <a:rPr lang="en-GB" sz="2000" dirty="0" smtClean="0"/>
              <a:t>or </a:t>
            </a:r>
            <a:r>
              <a:rPr lang="en-GB" sz="2000" dirty="0" smtClean="0">
                <a:solidFill>
                  <a:srgbClr val="FF0000"/>
                </a:solidFill>
              </a:rPr>
              <a:t>YAW</a:t>
            </a:r>
            <a:r>
              <a:rPr lang="en-GB" sz="2000" dirty="0" smtClean="0"/>
              <a:t> will result in a restoring force being generated which will be felt as pressure on the controls</a:t>
            </a:r>
          </a:p>
        </p:txBody>
      </p:sp>
    </p:spTree>
    <p:extLst>
      <p:ext uri="{BB962C8B-B14F-4D97-AF65-F5344CB8AC3E}">
        <p14:creationId xmlns:p14="http://schemas.microsoft.com/office/powerpoint/2010/main" val="23984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412876"/>
            <a:ext cx="8274124" cy="1080019"/>
          </a:xfrm>
        </p:spPr>
        <p:txBody>
          <a:bodyPr/>
          <a:lstStyle/>
          <a:p>
            <a:r>
              <a:rPr lang="en-GB" dirty="0" smtClean="0"/>
              <a:t>The Elevator controls </a:t>
            </a:r>
            <a:r>
              <a:rPr lang="en-GB" dirty="0" smtClean="0">
                <a:solidFill>
                  <a:srgbClr val="FF0000"/>
                </a:solidFill>
              </a:rPr>
              <a:t>Pitch</a:t>
            </a:r>
          </a:p>
          <a:p>
            <a:r>
              <a:rPr lang="en-GB" dirty="0"/>
              <a:t>Moving the </a:t>
            </a:r>
            <a:r>
              <a:rPr lang="en-GB" dirty="0" smtClean="0"/>
              <a:t>control </a:t>
            </a:r>
            <a:r>
              <a:rPr lang="en-GB" dirty="0"/>
              <a:t>column (Stick) </a:t>
            </a:r>
            <a:r>
              <a:rPr lang="en-GB" dirty="0" smtClean="0"/>
              <a:t>backwards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of Controls - Elevator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5871" y="3205912"/>
            <a:ext cx="5632045" cy="2342483"/>
            <a:chOff x="885871" y="3205912"/>
            <a:chExt cx="5632045" cy="23424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718">
              <a:off x="885871" y="3205912"/>
              <a:ext cx="5632045" cy="2342483"/>
            </a:xfrm>
            <a:prstGeom prst="rect">
              <a:avLst/>
            </a:prstGeom>
            <a:ln>
              <a:noFill/>
            </a:ln>
            <a:effectLst>
              <a:glow>
                <a:schemeClr val="accent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16200000">
              <a:off x="4435835" y="4434582"/>
              <a:ext cx="512081" cy="538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201" y="4365104"/>
              <a:ext cx="369677" cy="671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12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Effects of Controls - Elevator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85871" y="3205912"/>
            <a:ext cx="5632045" cy="2342483"/>
            <a:chOff x="885871" y="2533824"/>
            <a:chExt cx="5632045" cy="23424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718">
              <a:off x="885871" y="2533824"/>
              <a:ext cx="5632045" cy="2342483"/>
            </a:xfrm>
            <a:prstGeom prst="rect">
              <a:avLst/>
            </a:prstGeom>
            <a:ln>
              <a:noFill/>
            </a:ln>
            <a:effectLst>
              <a:glow>
                <a:schemeClr val="accent1"/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14805122">
              <a:off x="4390697" y="3794124"/>
              <a:ext cx="512081" cy="538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 rot="1441883">
              <a:off x="996742" y="3671470"/>
              <a:ext cx="369677" cy="671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95299" y="1412875"/>
            <a:ext cx="9198005" cy="1872109"/>
          </a:xfrm>
        </p:spPr>
        <p:txBody>
          <a:bodyPr/>
          <a:lstStyle/>
          <a:p>
            <a:r>
              <a:rPr lang="en-GB" dirty="0" smtClean="0"/>
              <a:t>The Elevator controls </a:t>
            </a:r>
            <a:r>
              <a:rPr lang="en-GB" dirty="0" smtClean="0">
                <a:solidFill>
                  <a:srgbClr val="FF0000"/>
                </a:solidFill>
              </a:rPr>
              <a:t>Pitch</a:t>
            </a:r>
          </a:p>
          <a:p>
            <a:r>
              <a:rPr lang="en-GB" dirty="0" smtClean="0"/>
              <a:t>Moving the control column (Stick) backwards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Moves the Elevator UP</a:t>
            </a:r>
          </a:p>
          <a:p>
            <a:pPr lvl="1"/>
            <a:r>
              <a:rPr lang="en-GB" dirty="0" smtClean="0"/>
              <a:t>Resulting force from deflected air causes nose to rise </a:t>
            </a:r>
            <a:r>
              <a:rPr lang="en-GB" dirty="0" smtClean="0">
                <a:solidFill>
                  <a:srgbClr val="FF0000"/>
                </a:solidFill>
              </a:rPr>
              <a:t>(PITCH UP)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9403" y="4005064"/>
            <a:ext cx="810821" cy="810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59" y="3861048"/>
            <a:ext cx="2870238" cy="198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9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12421</TotalTime>
  <Words>1636</Words>
  <Application>Microsoft Office PowerPoint</Application>
  <PresentationFormat>A4 Paper (210x297 mm)</PresentationFormat>
  <Paragraphs>334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Exercise 4 Effects of Controls </vt:lpstr>
      <vt:lpstr>How the Aircraft Moves in Flight</vt:lpstr>
      <vt:lpstr>How the Aircraft Moves in Flight</vt:lpstr>
      <vt:lpstr>How the Aircraft Moves in Flight</vt:lpstr>
      <vt:lpstr>How Can we Tell This is Happening?</vt:lpstr>
      <vt:lpstr>How Can we Tell This is Happening?</vt:lpstr>
      <vt:lpstr>Stability</vt:lpstr>
      <vt:lpstr>Primary Effects of Controls - Elevator</vt:lpstr>
      <vt:lpstr>Primary Effects of Controls - Elevator</vt:lpstr>
      <vt:lpstr>Further Effects of Controls - Elevator</vt:lpstr>
      <vt:lpstr>Primary Effects of Controls - Elevator</vt:lpstr>
      <vt:lpstr>Primary Effects of Controls - Elevator</vt:lpstr>
      <vt:lpstr>Futher Effects of Controls - Elevator</vt:lpstr>
      <vt:lpstr>Primary Effects of Controls - Ailerons</vt:lpstr>
      <vt:lpstr>Primary Effects of Controls – Ailerons</vt:lpstr>
      <vt:lpstr>Primary Effects of Controls – Ailerons</vt:lpstr>
      <vt:lpstr>Primary Effects of Controls – Ailerons</vt:lpstr>
      <vt:lpstr>Primary Effects of Controls – Ailerons</vt:lpstr>
      <vt:lpstr>Primary Effects of Controls – Ailerons</vt:lpstr>
      <vt:lpstr>Further Effects of Ailerons  Roll causes Yaw</vt:lpstr>
      <vt:lpstr>Primary Effects of Controls – Rudder</vt:lpstr>
      <vt:lpstr>Primary Effects of Controls – Rudder</vt:lpstr>
      <vt:lpstr>Primary Effects of Controls – Rudder</vt:lpstr>
      <vt:lpstr>Primary Effects of Controls – Rudder</vt:lpstr>
      <vt:lpstr>Further Effects of Rudder  Yaw causes Roll</vt:lpstr>
      <vt:lpstr>Balance Ball</vt:lpstr>
      <vt:lpstr>Further Effects of Ailerons  Adverse Yaw</vt:lpstr>
      <vt:lpstr>The Effects of Power</vt:lpstr>
      <vt:lpstr>The Effects of Power</vt:lpstr>
      <vt:lpstr>Summary</vt:lpstr>
      <vt:lpstr>Summary</vt:lpstr>
      <vt:lpstr>Summary</vt:lpstr>
      <vt:lpstr>Summary</vt:lpstr>
      <vt:lpstr>The Effect of Trim</vt:lpstr>
      <vt:lpstr>The Effect of Flaps</vt:lpstr>
      <vt:lpstr>The Effect of Flaps</vt:lpstr>
      <vt:lpstr>The Effect of Flaps</vt:lpstr>
      <vt:lpstr>The Effect of Slipstream and Torque</vt:lpstr>
      <vt:lpstr> Airmanship</vt:lpstr>
      <vt:lpstr> Airmanship</vt:lpstr>
      <vt:lpstr>Exercise 4 Effects of Controls 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507</cp:revision>
  <dcterms:created xsi:type="dcterms:W3CDTF">2006-05-24T18:30:12Z</dcterms:created>
  <dcterms:modified xsi:type="dcterms:W3CDTF">2020-07-02T12:39:58Z</dcterms:modified>
</cp:coreProperties>
</file>