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906000" cy="6858000" type="A4"/>
  <p:notesSz cx="6708775" cy="98361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737"/>
    <a:srgbClr val="FF5757"/>
    <a:srgbClr val="33CC33"/>
    <a:srgbClr val="558ED5"/>
    <a:srgbClr val="000000"/>
    <a:srgbClr val="BFBFBF"/>
    <a:srgbClr val="E1E2E3"/>
    <a:srgbClr val="CD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1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170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de backgroun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7811" name="Title Placeholder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 sz="4000" smtClean="0"/>
            </a:lvl1pPr>
          </a:lstStyle>
          <a:p>
            <a:r>
              <a:rPr lang="en-GB" smtClean="0"/>
              <a:t>Click to edit Master title style</a:t>
            </a:r>
          </a:p>
        </p:txBody>
      </p:sp>
      <p:sp>
        <p:nvSpPr>
          <p:cNvPr id="247812" name="Text Placeholder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GB" smtClean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308FFB-0368-414E-AB32-4432F7135FC9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AB346F-E856-4417-805E-E04C81BDF9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CE8F-3590-4192-A7C7-152F125E0C0C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44557-360D-438E-A8E8-81E0A8308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1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1976-88E0-4A16-B40E-31CBA99B0EE4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8634-C66F-4B34-B41F-3F5E209E7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9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6BC18-DE26-4041-87A9-739CF8BD6006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0464-8163-4A27-B7C9-093F29008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4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76250"/>
            <a:ext cx="89154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412876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2876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9056-BCC5-493D-BE43-E537CB5074D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2D2E7-C886-43D2-870B-A5B2362B35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1176-E55D-40F0-AF23-BA360FE669E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44FC-AE2C-4360-A62D-93E4BF4E49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6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ED2F-EB7C-4305-B992-A8844DD6FCC5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8023-6A82-4E51-BE62-FF54875EC0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03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1922-F252-42A6-ADC2-9A3A7B6D365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EFB0-B408-4B08-AEF7-DBCEBEE59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14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B1A27-EC55-4DE4-ADB4-3A34BB0A3ABA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C08A-88C7-458C-A8E3-E9B6EE46D8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7632-667D-41AA-9D54-7267DF59F2FE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DBB6-8C28-4C38-9E2E-20C242400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5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48D2-FEA0-4FFA-A381-3343D7F9AF67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6B95-AE9C-4636-89FE-FE108029CE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FDDF-748B-4CBC-850B-5DB02DB96F97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AC45-24D4-4F00-B9BD-AB53153115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415D9-1CBA-4560-A43E-D864EEBB9DB0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F82A5-8E1B-4118-ACC3-C92DB4B81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5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lide background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47625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41287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131240A-71DF-4293-B5F5-93EDF235B0BA}" type="datetime1">
              <a:rPr lang="en-US">
                <a:ea typeface="ＭＳ Ｐゴシック" pitchFamily="24" charset="-128"/>
              </a:rPr>
              <a:pPr>
                <a:defRPr/>
              </a:pPr>
              <a:t>7/2/2020</a:t>
            </a:fld>
            <a:endParaRPr lang="en-GB">
              <a:ea typeface="ＭＳ Ｐゴシック" pitchFamily="2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>
              <a:ea typeface="ＭＳ Ｐゴシック" pitchFamily="2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1449B2E-61B3-4D9B-AD6E-9D5D71C82DF2}" type="slidenum">
              <a:rPr lang="en-GB">
                <a:ea typeface="ＭＳ Ｐゴシック" pitchFamily="24" charset="-128"/>
              </a:rPr>
              <a:pPr>
                <a:defRPr/>
              </a:pPr>
              <a:t>‹#›</a:t>
            </a:fld>
            <a:endParaRPr lang="en-GB">
              <a:ea typeface="ＭＳ Ｐゴシック" pitchFamily="2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81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 sz="24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Recognition of Unusual Attitudes; </a:t>
            </a:r>
            <a:b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Prevention of Dangerous Conditions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Aim - as syllabus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85048" y="2708920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pPr algn="l"/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42950" y="620688"/>
            <a:ext cx="84201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GB" sz="44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Phase 5</a:t>
            </a:r>
            <a:r>
              <a:rPr lang="en-GB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4400" dirty="0"/>
          </a:p>
        </p:txBody>
      </p:sp>
      <p:sp>
        <p:nvSpPr>
          <p:cNvPr id="6" name="Rectangle 5"/>
          <p:cNvSpPr/>
          <p:nvPr/>
        </p:nvSpPr>
        <p:spPr>
          <a:xfrm>
            <a:off x="8121352" y="6453336"/>
            <a:ext cx="1569660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800" dirty="0">
                <a:latin typeface="Trebuchet MS" panose="020B0603020202020204" pitchFamily="34" charset="0"/>
              </a:rPr>
              <a:t>Copyright </a:t>
            </a:r>
            <a:r>
              <a:rPr lang="en-GB" sz="800" dirty="0" smtClean="0">
                <a:latin typeface="Trebuchet MS" panose="020B0603020202020204" pitchFamily="34" charset="0"/>
              </a:rPr>
              <a:t>Marcus </a:t>
            </a:r>
            <a:r>
              <a:rPr lang="en-GB" sz="800" dirty="0" err="1">
                <a:latin typeface="Trebuchet MS" panose="020B0603020202020204" pitchFamily="34" charset="0"/>
              </a:rPr>
              <a:t>Furniss</a:t>
            </a:r>
            <a:r>
              <a:rPr lang="en-GB" sz="800" dirty="0">
                <a:latin typeface="Trebuchet MS" panose="020B0603020202020204" pitchFamily="34" charset="0"/>
              </a:rPr>
              <a:t> </a:t>
            </a:r>
            <a:r>
              <a:rPr lang="en-GB" sz="800" dirty="0" smtClean="0">
                <a:latin typeface="Trebuchet MS" panose="020B0603020202020204" pitchFamily="34" charset="0"/>
              </a:rPr>
              <a:t>2019</a:t>
            </a:r>
            <a:endParaRPr lang="en-GB" sz="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16496" y="2709020"/>
            <a:ext cx="8982818" cy="3456284"/>
          </a:xfrm>
          <a:prstGeom prst="roundRect">
            <a:avLst>
              <a:gd name="adj" fmla="val 9215"/>
            </a:avLst>
          </a:prstGeom>
          <a:solidFill>
            <a:srgbClr val="FF0000">
              <a:alpha val="6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Nose Low and Banked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456" y="2852936"/>
            <a:ext cx="5417064" cy="3168252"/>
          </a:xfrm>
        </p:spPr>
        <p:txBody>
          <a:bodyPr/>
          <a:lstStyle/>
          <a:p>
            <a:pPr lvl="1"/>
            <a:r>
              <a:rPr lang="en-GB" dirty="0" smtClean="0">
                <a:solidFill>
                  <a:schemeClr val="bg1"/>
                </a:solidFill>
              </a:rPr>
              <a:t>Close throttle,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if airspeed becoming high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sz="1900" i="1" dirty="0" smtClean="0">
                <a:solidFill>
                  <a:schemeClr val="bg1"/>
                </a:solidFill>
              </a:rPr>
              <a:t>(This will reduce acceleration rate)</a:t>
            </a: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Retract flaps if extended to avoid exceeding </a:t>
            </a:r>
            <a:r>
              <a:rPr lang="en-GB" sz="1900" dirty="0" err="1" smtClean="0">
                <a:solidFill>
                  <a:schemeClr val="bg1"/>
                </a:solidFill>
              </a:rPr>
              <a:t>Vfe</a:t>
            </a:r>
            <a:endParaRPr lang="en-GB" sz="1900" dirty="0" smtClean="0">
              <a:solidFill>
                <a:schemeClr val="bg1"/>
              </a:solidFill>
            </a:endParaRP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Roll wings level with coordinated aileron and rudder</a:t>
            </a: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Ease out of dive and adopt shallow climbing attitude</a:t>
            </a: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Once airspeed is safe apply full power and adopt climb</a:t>
            </a:r>
            <a:endParaRPr lang="en-GB" sz="1900" dirty="0">
              <a:solidFill>
                <a:schemeClr val="bg1"/>
              </a:solidFill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 bwMode="auto">
          <a:xfrm>
            <a:off x="364008" y="1124744"/>
            <a:ext cx="93758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Airspeed will be rising – the danger is that </a:t>
            </a:r>
            <a:r>
              <a:rPr lang="en-GB" dirty="0" err="1" smtClean="0"/>
              <a:t>Vne</a:t>
            </a:r>
            <a:r>
              <a:rPr lang="en-GB" dirty="0" smtClean="0"/>
              <a:t> can be exceeded</a:t>
            </a:r>
          </a:p>
        </p:txBody>
      </p:sp>
      <p:sp>
        <p:nvSpPr>
          <p:cNvPr id="19" name="Content Placeholder 3"/>
          <p:cNvSpPr txBox="1">
            <a:spLocks/>
          </p:cNvSpPr>
          <p:nvPr/>
        </p:nvSpPr>
        <p:spPr bwMode="auto">
          <a:xfrm>
            <a:off x="488504" y="1700808"/>
            <a:ext cx="5976663" cy="137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6600" spc="300" dirty="0" smtClean="0">
                <a:solidFill>
                  <a:srgbClr val="FF37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t="5676"/>
          <a:stretch/>
        </p:blipFill>
        <p:spPr>
          <a:xfrm>
            <a:off x="5473520" y="2852986"/>
            <a:ext cx="3799959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090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build="p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16496" y="2709020"/>
            <a:ext cx="8982818" cy="3528292"/>
          </a:xfrm>
          <a:prstGeom prst="roundRect">
            <a:avLst>
              <a:gd name="adj" fmla="val 9215"/>
            </a:avLst>
          </a:prstGeom>
          <a:solidFill>
            <a:srgbClr val="FF0000">
              <a:alpha val="6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Nose High and Banked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456" y="2780928"/>
            <a:ext cx="5256584" cy="3672408"/>
          </a:xfrm>
        </p:spPr>
        <p:txBody>
          <a:bodyPr/>
          <a:lstStyle/>
          <a:p>
            <a:pPr lvl="1"/>
            <a:r>
              <a:rPr lang="en-GB" sz="1800" dirty="0">
                <a:solidFill>
                  <a:schemeClr val="bg1"/>
                </a:solidFill>
              </a:rPr>
              <a:t>Simultaneously</a:t>
            </a:r>
          </a:p>
          <a:p>
            <a:pPr lvl="2"/>
            <a:r>
              <a:rPr lang="en-GB" sz="1800" dirty="0">
                <a:solidFill>
                  <a:schemeClr val="bg1"/>
                </a:solidFill>
              </a:rPr>
              <a:t>Apply power – this will reduce rate of speed decay. Prevent yaw with rudder</a:t>
            </a:r>
          </a:p>
          <a:p>
            <a:pPr lvl="2"/>
            <a:r>
              <a:rPr lang="en-GB" sz="1800" dirty="0">
                <a:solidFill>
                  <a:schemeClr val="bg1"/>
                </a:solidFill>
              </a:rPr>
              <a:t>Lower the nose to level attitude</a:t>
            </a:r>
          </a:p>
          <a:p>
            <a:pPr lvl="2"/>
            <a:r>
              <a:rPr lang="en-GB" sz="1800" i="1" dirty="0">
                <a:solidFill>
                  <a:schemeClr val="bg1"/>
                </a:solidFill>
              </a:rPr>
              <a:t>(If done correctly this will result in less than 1G and has benefit of reducing stall speed)</a:t>
            </a:r>
          </a:p>
          <a:p>
            <a:pPr lvl="1"/>
            <a:r>
              <a:rPr lang="en-GB" sz="1800" dirty="0" smtClean="0">
                <a:solidFill>
                  <a:schemeClr val="bg1"/>
                </a:solidFill>
              </a:rPr>
              <a:t>Roll wings level with coordinated aileron and rudder</a:t>
            </a:r>
          </a:p>
          <a:p>
            <a:pPr lvl="1"/>
            <a:r>
              <a:rPr lang="en-GB" sz="1800" dirty="0" smtClean="0">
                <a:solidFill>
                  <a:schemeClr val="bg1"/>
                </a:solidFill>
              </a:rPr>
              <a:t>Once </a:t>
            </a:r>
            <a:r>
              <a:rPr lang="en-GB" sz="1800" dirty="0">
                <a:solidFill>
                  <a:schemeClr val="bg1"/>
                </a:solidFill>
              </a:rPr>
              <a:t>airspeed is safe apply full power and adopt shallow climb</a:t>
            </a:r>
          </a:p>
        </p:txBody>
      </p:sp>
      <p:sp>
        <p:nvSpPr>
          <p:cNvPr id="18" name="Content Placeholder 3"/>
          <p:cNvSpPr txBox="1">
            <a:spLocks/>
          </p:cNvSpPr>
          <p:nvPr/>
        </p:nvSpPr>
        <p:spPr bwMode="auto">
          <a:xfrm>
            <a:off x="364008" y="1124744"/>
            <a:ext cx="937582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Airspeed will be reducing – the danger is that aircraft can stall and possibly spin</a:t>
            </a:r>
          </a:p>
        </p:txBody>
      </p:sp>
      <p:sp>
        <p:nvSpPr>
          <p:cNvPr id="19" name="Content Placeholder 3"/>
          <p:cNvSpPr txBox="1">
            <a:spLocks/>
          </p:cNvSpPr>
          <p:nvPr/>
        </p:nvSpPr>
        <p:spPr bwMode="auto">
          <a:xfrm>
            <a:off x="488504" y="1769160"/>
            <a:ext cx="5976663" cy="137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6600" spc="300" dirty="0" smtClean="0">
                <a:solidFill>
                  <a:srgbClr val="FF37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73"/>
          <a:stretch/>
        </p:blipFill>
        <p:spPr>
          <a:xfrm>
            <a:off x="5457056" y="2852936"/>
            <a:ext cx="3797549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0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build="p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 the Attitude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the horizon cannot be assessed initially due disorientation or loss of visible horizon 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sz="6000" dirty="0" smtClean="0">
                <a:solidFill>
                  <a:srgbClr val="FF0000"/>
                </a:solidFill>
              </a:rPr>
              <a:t>DO NOTHING!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Keep the controls in the neutral position until attitude is established and appropriate recovery actions can be applied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46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360040" y="692696"/>
            <a:ext cx="2648744" cy="6093297"/>
            <a:chOff x="0" y="764703"/>
            <a:chExt cx="2648744" cy="6093297"/>
          </a:xfrm>
        </p:grpSpPr>
        <p:sp>
          <p:nvSpPr>
            <p:cNvPr id="14" name="Rectangle 13"/>
            <p:cNvSpPr/>
            <p:nvPr/>
          </p:nvSpPr>
          <p:spPr>
            <a:xfrm>
              <a:off x="0" y="5949280"/>
              <a:ext cx="2648744" cy="908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1142942" y="5877272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1136576" y="4869160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Oval 1"/>
            <p:cNvSpPr/>
            <p:nvPr/>
          </p:nvSpPr>
          <p:spPr>
            <a:xfrm>
              <a:off x="1136576" y="802432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1136576" y="1818928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1136576" y="2854221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1136576" y="3861048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 bwMode="auto">
            <a:xfrm>
              <a:off x="1280592" y="1772816"/>
              <a:ext cx="792088" cy="4104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A</a:t>
              </a:r>
            </a:p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S</a:t>
              </a:r>
            </a:p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E</a:t>
              </a:r>
            </a:p>
            <a:p>
              <a:pPr marL="0" indent="0">
                <a:buFont typeface="Arial" charset="0"/>
                <a:buNone/>
              </a:pPr>
              <a:endParaRPr lang="en-GB" sz="5600" b="1" dirty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sz="5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 bwMode="auto">
            <a:xfrm>
              <a:off x="1280592" y="4797152"/>
              <a:ext cx="792088" cy="86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L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1280592" y="5805263"/>
              <a:ext cx="792088" cy="86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L</a:t>
              </a: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1208584" y="764703"/>
              <a:ext cx="792088" cy="86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H</a:t>
              </a:r>
            </a:p>
          </p:txBody>
        </p:sp>
      </p:grp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56656" y="908720"/>
            <a:ext cx="8208912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Height</a:t>
            </a:r>
            <a:r>
              <a:rPr lang="en-GB" dirty="0" smtClean="0"/>
              <a:t> – minimum 1000 AGL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 smtClean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Airframe</a:t>
            </a:r>
            <a:r>
              <a:rPr lang="en-GB" dirty="0" smtClean="0"/>
              <a:t> - flaps set as applicable, limit speed noted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 smtClean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Security</a:t>
            </a:r>
            <a:r>
              <a:rPr lang="en-GB" dirty="0" smtClean="0"/>
              <a:t> – straps loose articles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 smtClean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Engine</a:t>
            </a:r>
            <a:r>
              <a:rPr lang="en-GB" dirty="0" smtClean="0"/>
              <a:t> – Temperatures and Pressure OK, fuel level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Location</a:t>
            </a:r>
            <a:r>
              <a:rPr lang="en-GB" dirty="0" smtClean="0"/>
              <a:t> – Clear of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irspace, </a:t>
            </a:r>
            <a:r>
              <a:rPr lang="en-GB" dirty="0" smtClean="0">
                <a:solidFill>
                  <a:srgbClr val="FF0000"/>
                </a:solidFill>
              </a:rPr>
              <a:t>B</a:t>
            </a:r>
            <a:r>
              <a:rPr lang="en-GB" dirty="0" smtClean="0"/>
              <a:t>uilt up areas,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loud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Lookout</a:t>
            </a:r>
            <a:r>
              <a:rPr lang="en-GB" dirty="0" smtClean="0"/>
              <a:t> – clearing turn to see all around, above, below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495300" y="260648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r>
              <a:rPr lang="en-GB" sz="3200" smtClean="0"/>
              <a:t>Airmanship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5730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60648"/>
            <a:ext cx="8915400" cy="579438"/>
          </a:xfrm>
        </p:spPr>
        <p:txBody>
          <a:bodyPr/>
          <a:lstStyle/>
          <a:p>
            <a:r>
              <a:rPr lang="en-GB" sz="3200" dirty="0" smtClean="0"/>
              <a:t>Airmanship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Lookout  </a:t>
            </a:r>
          </a:p>
          <a:p>
            <a:pPr lvl="1"/>
            <a:r>
              <a:rPr lang="en-GB" dirty="0" smtClean="0"/>
              <a:t>In addition to the regular HASELL checks keep a good lookout during each individual manoeuvre</a:t>
            </a:r>
          </a:p>
          <a:p>
            <a:r>
              <a:rPr lang="en-GB" dirty="0" smtClean="0"/>
              <a:t>Limits </a:t>
            </a:r>
          </a:p>
          <a:p>
            <a:pPr lvl="1"/>
            <a:r>
              <a:rPr lang="en-GB" dirty="0" smtClean="0"/>
              <a:t>Know the limits for your aircraft  and do not exceed them in practice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NO SOLO STUDENT PRACTICE</a:t>
            </a:r>
          </a:p>
          <a:p>
            <a:pPr lvl="1"/>
            <a:r>
              <a:rPr lang="en-GB" dirty="0" smtClean="0"/>
              <a:t>The exercise must only be practiced with an instructor</a:t>
            </a:r>
          </a:p>
          <a:p>
            <a:r>
              <a:rPr lang="en-GB" dirty="0" smtClean="0"/>
              <a:t>Physiological effects</a:t>
            </a:r>
          </a:p>
          <a:p>
            <a:pPr lvl="1"/>
            <a:r>
              <a:rPr lang="en-GB" dirty="0" smtClean="0"/>
              <a:t>We will experience both increased and decreased G forces. We practice so that in an emergency situation such forces will not cause distraction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95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  <a:t>Exercise 15</a:t>
            </a:r>
            <a:b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  <a:t>Recognition of Unusual Attitudes; </a:t>
            </a:r>
            <a:b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Prevention of Dangerous Conditions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1296144"/>
          </a:xfrm>
        </p:spPr>
        <p:txBody>
          <a:bodyPr/>
          <a:lstStyle/>
          <a:p>
            <a:pPr algn="l"/>
            <a:r>
              <a:rPr lang="en-GB" sz="8000" dirty="0" smtClean="0">
                <a:solidFill>
                  <a:srgbClr val="FF0000"/>
                </a:solidFill>
              </a:rPr>
              <a:t>Questions?</a:t>
            </a:r>
            <a:endParaRPr lang="en-GB" sz="80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85048" y="2708920"/>
            <a:ext cx="3600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pPr algn="l"/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7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6496" y="4509120"/>
            <a:ext cx="8928992" cy="1008112"/>
          </a:xfrm>
          <a:prstGeom prst="roundRect">
            <a:avLst/>
          </a:prstGeom>
          <a:solidFill>
            <a:srgbClr val="FF0000">
              <a:alpha val="76863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Unusual Attitudes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Unusual attitudes are combinations of</a:t>
            </a:r>
          </a:p>
          <a:p>
            <a:pPr lvl="1"/>
            <a:r>
              <a:rPr lang="en-GB" dirty="0" smtClean="0"/>
              <a:t>Pitch </a:t>
            </a:r>
          </a:p>
          <a:p>
            <a:pPr lvl="1"/>
            <a:r>
              <a:rPr lang="en-GB" dirty="0" smtClean="0"/>
              <a:t>Bank </a:t>
            </a:r>
          </a:p>
          <a:p>
            <a:pPr lvl="1"/>
            <a:r>
              <a:rPr lang="en-GB" dirty="0" smtClean="0"/>
              <a:t>Yaw</a:t>
            </a:r>
          </a:p>
          <a:p>
            <a:pPr lvl="1"/>
            <a:r>
              <a:rPr lang="en-GB" dirty="0" smtClean="0"/>
              <a:t>Power setting</a:t>
            </a:r>
          </a:p>
          <a:p>
            <a:r>
              <a:rPr lang="en-GB" dirty="0" smtClean="0"/>
              <a:t>These are at the extremes of, </a:t>
            </a:r>
            <a:r>
              <a:rPr lang="en-GB" dirty="0" smtClean="0">
                <a:solidFill>
                  <a:srgbClr val="FF0000"/>
                </a:solidFill>
              </a:rPr>
              <a:t>but still inside </a:t>
            </a:r>
            <a:r>
              <a:rPr lang="en-GB" dirty="0" smtClean="0"/>
              <a:t>the flight envelope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Our aim is to recognise and recover safely from these unusual attitudes </a:t>
            </a:r>
            <a:r>
              <a:rPr lang="en-GB" b="1" dirty="0" smtClean="0">
                <a:solidFill>
                  <a:schemeClr val="bg1"/>
                </a:solidFill>
              </a:rPr>
              <a:t>before</a:t>
            </a:r>
            <a:r>
              <a:rPr lang="en-GB" dirty="0" smtClean="0">
                <a:solidFill>
                  <a:schemeClr val="bg1"/>
                </a:solidFill>
              </a:rPr>
              <a:t> they become dangerous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31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Aircraft 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6"/>
            <a:ext cx="8915400" cy="532849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dirty="0" smtClean="0"/>
              <a:t>All aircraft have </a:t>
            </a:r>
            <a:r>
              <a:rPr lang="en-GB" dirty="0" smtClean="0">
                <a:solidFill>
                  <a:srgbClr val="FF0000"/>
                </a:solidFill>
              </a:rPr>
              <a:t>LIMITS</a:t>
            </a:r>
            <a:r>
              <a:rPr lang="en-GB" dirty="0" smtClean="0"/>
              <a:t> in terms of attitudes, airspeeds and loadings</a:t>
            </a:r>
          </a:p>
          <a:p>
            <a:pPr marL="0" indent="0">
              <a:lnSpc>
                <a:spcPct val="85000"/>
              </a:lnSpc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>
              <a:lnSpc>
                <a:spcPct val="85000"/>
              </a:lnSpc>
            </a:pPr>
            <a:r>
              <a:rPr lang="en-GB" b="1" dirty="0" smtClean="0"/>
              <a:t>Velocity </a:t>
            </a:r>
            <a:r>
              <a:rPr lang="en-GB" b="1" dirty="0"/>
              <a:t>never exceed speed (</a:t>
            </a:r>
            <a:r>
              <a:rPr lang="en-GB" b="1" dirty="0" err="1"/>
              <a:t>Vne</a:t>
            </a:r>
            <a:r>
              <a:rPr lang="en-GB" b="1" dirty="0"/>
              <a:t>) </a:t>
            </a:r>
            <a:endParaRPr lang="en-GB" b="1" dirty="0" smtClean="0"/>
          </a:p>
          <a:p>
            <a:pPr lvl="1">
              <a:lnSpc>
                <a:spcPct val="85000"/>
              </a:lnSpc>
            </a:pPr>
            <a:r>
              <a:rPr lang="en-GB" dirty="0" smtClean="0"/>
              <a:t>Marked with red line on ASI</a:t>
            </a:r>
          </a:p>
          <a:p>
            <a:pPr lvl="1">
              <a:lnSpc>
                <a:spcPct val="85000"/>
              </a:lnSpc>
            </a:pPr>
            <a:r>
              <a:rPr lang="en-GB" dirty="0" smtClean="0">
                <a:solidFill>
                  <a:srgbClr val="FF0000"/>
                </a:solidFill>
              </a:rPr>
              <a:t>C42 121 </a:t>
            </a:r>
            <a:r>
              <a:rPr lang="en-GB" dirty="0" err="1" smtClean="0">
                <a:solidFill>
                  <a:srgbClr val="FF0000"/>
                </a:solidFill>
              </a:rPr>
              <a:t>kts</a:t>
            </a:r>
            <a:r>
              <a:rPr lang="en-GB" dirty="0" smtClean="0">
                <a:solidFill>
                  <a:srgbClr val="FF0000"/>
                </a:solidFill>
              </a:rPr>
              <a:t>, Ev-97 146 mph</a:t>
            </a: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Exceeding </a:t>
            </a:r>
            <a:r>
              <a:rPr lang="en-GB" dirty="0">
                <a:sym typeface="Wingdings" pitchFamily="2" charset="2"/>
              </a:rPr>
              <a:t>speed may lead </a:t>
            </a:r>
            <a:r>
              <a:rPr lang="en-GB" dirty="0" smtClean="0">
                <a:sym typeface="Wingdings" pitchFamily="2" charset="2"/>
              </a:rPr>
              <a:t>to controllability </a:t>
            </a:r>
            <a:r>
              <a:rPr lang="en-GB" dirty="0">
                <a:sym typeface="Wingdings" pitchFamily="2" charset="2"/>
              </a:rPr>
              <a:t>problems </a:t>
            </a:r>
            <a:r>
              <a:rPr lang="en-GB" dirty="0" smtClean="0">
                <a:sym typeface="Wingdings" pitchFamily="2" charset="2"/>
              </a:rPr>
              <a:t>/ aerodynamic </a:t>
            </a:r>
            <a:r>
              <a:rPr lang="en-GB" dirty="0">
                <a:sym typeface="Wingdings" pitchFamily="2" charset="2"/>
              </a:rPr>
              <a:t>flutter </a:t>
            </a:r>
            <a:r>
              <a:rPr lang="en-GB" dirty="0" smtClean="0">
                <a:sym typeface="Wingdings" pitchFamily="2" charset="2"/>
              </a:rPr>
              <a:t>/ possible </a:t>
            </a:r>
            <a:r>
              <a:rPr lang="en-GB" dirty="0">
                <a:sym typeface="Wingdings" pitchFamily="2" charset="2"/>
              </a:rPr>
              <a:t>structural failure</a:t>
            </a:r>
          </a:p>
          <a:p>
            <a:pPr>
              <a:lnSpc>
                <a:spcPct val="85000"/>
              </a:lnSpc>
              <a:buFontTx/>
              <a:buChar char="•"/>
            </a:pPr>
            <a:endParaRPr lang="en-GB" dirty="0">
              <a:sym typeface="Wingdings" pitchFamily="2" charset="2"/>
            </a:endParaRPr>
          </a:p>
          <a:p>
            <a:pPr>
              <a:lnSpc>
                <a:spcPct val="85000"/>
              </a:lnSpc>
            </a:pPr>
            <a:r>
              <a:rPr lang="en-GB" b="1" dirty="0">
                <a:sym typeface="Wingdings" pitchFamily="2" charset="2"/>
              </a:rPr>
              <a:t>Manoeuvring speed (</a:t>
            </a:r>
            <a:r>
              <a:rPr lang="en-GB" b="1" dirty="0" err="1">
                <a:sym typeface="Wingdings" pitchFamily="2" charset="2"/>
              </a:rPr>
              <a:t>Va</a:t>
            </a:r>
            <a:r>
              <a:rPr lang="en-GB" b="1" dirty="0">
                <a:sym typeface="Wingdings" pitchFamily="2" charset="2"/>
              </a:rPr>
              <a:t>) </a:t>
            </a:r>
            <a:r>
              <a:rPr lang="en-GB" b="1" dirty="0" smtClean="0">
                <a:sym typeface="Wingdings" pitchFamily="2" charset="2"/>
              </a:rPr>
              <a:t> </a:t>
            </a:r>
            <a:endParaRPr lang="en-GB" b="1" dirty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b="1" dirty="0" smtClean="0">
                <a:solidFill>
                  <a:srgbClr val="FF0000"/>
                </a:solidFill>
              </a:rPr>
              <a:t>C42 </a:t>
            </a:r>
            <a:r>
              <a:rPr lang="en-GB" dirty="0" smtClean="0">
                <a:solidFill>
                  <a:srgbClr val="FF0000"/>
                </a:solidFill>
              </a:rPr>
              <a:t>82 KT, </a:t>
            </a:r>
            <a:r>
              <a:rPr lang="en-GB" dirty="0">
                <a:solidFill>
                  <a:srgbClr val="FF0000"/>
                </a:solidFill>
              </a:rPr>
              <a:t>Ev-97 </a:t>
            </a:r>
            <a:r>
              <a:rPr lang="en-GB" dirty="0" smtClean="0">
                <a:solidFill>
                  <a:srgbClr val="FF0000"/>
                </a:solidFill>
              </a:rPr>
              <a:t>100 mph</a:t>
            </a:r>
            <a:endParaRPr lang="en-GB" b="1" dirty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Airspeed </a:t>
            </a:r>
            <a:r>
              <a:rPr lang="en-GB" dirty="0">
                <a:sym typeface="Wingdings" pitchFamily="2" charset="2"/>
              </a:rPr>
              <a:t>beyond which </a:t>
            </a:r>
            <a:r>
              <a:rPr lang="en-GB" dirty="0">
                <a:solidFill>
                  <a:srgbClr val="FF0000"/>
                </a:solidFill>
                <a:sym typeface="Wingdings" pitchFamily="2" charset="2"/>
              </a:rPr>
              <a:t>‘Large or Abrupt’</a:t>
            </a:r>
            <a:r>
              <a:rPr lang="en-GB" dirty="0">
                <a:sym typeface="Wingdings" pitchFamily="2" charset="2"/>
              </a:rPr>
              <a:t> control inputs may exceed the limit load factors and cause structural </a:t>
            </a:r>
            <a:r>
              <a:rPr lang="en-GB" dirty="0" smtClean="0">
                <a:sym typeface="Wingdings" pitchFamily="2" charset="2"/>
              </a:rPr>
              <a:t>damage</a:t>
            </a:r>
            <a:endParaRPr lang="en-GB" dirty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Be increasing gentle with control inputs above this speed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09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Aircraft 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836712"/>
            <a:ext cx="9282236" cy="5328492"/>
          </a:xfrm>
        </p:spPr>
        <p:txBody>
          <a:bodyPr/>
          <a:lstStyle/>
          <a:p>
            <a:pPr marL="0" indent="0">
              <a:lnSpc>
                <a:spcPct val="85000"/>
              </a:lnSpc>
              <a:buNone/>
            </a:pPr>
            <a:endParaRPr lang="en-GB" i="1" dirty="0">
              <a:solidFill>
                <a:schemeClr val="bg2"/>
              </a:solidFill>
              <a:sym typeface="Wingdings" pitchFamily="2" charset="2"/>
            </a:endParaRPr>
          </a:p>
          <a:p>
            <a:pPr>
              <a:lnSpc>
                <a:spcPct val="85000"/>
              </a:lnSpc>
            </a:pPr>
            <a:r>
              <a:rPr lang="en-GB" b="1" dirty="0">
                <a:sym typeface="Wingdings" pitchFamily="2" charset="2"/>
              </a:rPr>
              <a:t>Max rough air speed (</a:t>
            </a:r>
            <a:r>
              <a:rPr lang="en-GB" b="1" dirty="0" err="1">
                <a:sym typeface="Wingdings" pitchFamily="2" charset="2"/>
              </a:rPr>
              <a:t>Vno</a:t>
            </a:r>
            <a:r>
              <a:rPr lang="en-GB" b="1" dirty="0">
                <a:sym typeface="Wingdings" pitchFamily="2" charset="2"/>
              </a:rPr>
              <a:t>) </a:t>
            </a:r>
            <a:endParaRPr lang="en-GB" b="1" dirty="0" smtClean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Marked by top of green arc on ASI</a:t>
            </a:r>
          </a:p>
          <a:p>
            <a:pPr lvl="1">
              <a:lnSpc>
                <a:spcPct val="85000"/>
              </a:lnSpc>
            </a:pP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C42 not quoted, EV-97 118 mph</a:t>
            </a:r>
            <a:endParaRPr lang="en-GB" b="1" dirty="0" smtClean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Max airspeed recommended </a:t>
            </a:r>
            <a:r>
              <a:rPr lang="en-GB" dirty="0">
                <a:sym typeface="Wingdings" pitchFamily="2" charset="2"/>
              </a:rPr>
              <a:t>in rough air to avoid overstressing the airframe. </a:t>
            </a:r>
            <a:r>
              <a:rPr lang="en-GB" dirty="0" smtClean="0">
                <a:sym typeface="Wingdings" pitchFamily="2" charset="2"/>
              </a:rPr>
              <a:t>In some aircraft </a:t>
            </a:r>
            <a:r>
              <a:rPr lang="en-GB" dirty="0" err="1" smtClean="0">
                <a:sym typeface="Wingdings" pitchFamily="2" charset="2"/>
              </a:rPr>
              <a:t>Vno</a:t>
            </a:r>
            <a:r>
              <a:rPr lang="en-GB" dirty="0" smtClean="0">
                <a:sym typeface="Wingdings" pitchFamily="2" charset="2"/>
              </a:rPr>
              <a:t> is </a:t>
            </a:r>
            <a:r>
              <a:rPr lang="en-GB" dirty="0">
                <a:sym typeface="Wingdings" pitchFamily="2" charset="2"/>
              </a:rPr>
              <a:t>not specified so </a:t>
            </a:r>
            <a:r>
              <a:rPr lang="en-GB" dirty="0" err="1">
                <a:sym typeface="Wingdings" pitchFamily="2" charset="2"/>
              </a:rPr>
              <a:t>Va</a:t>
            </a:r>
            <a:r>
              <a:rPr lang="en-GB" dirty="0">
                <a:sym typeface="Wingdings" pitchFamily="2" charset="2"/>
              </a:rPr>
              <a:t> should be </a:t>
            </a:r>
            <a:r>
              <a:rPr lang="en-GB" dirty="0" smtClean="0">
                <a:sym typeface="Wingdings" pitchFamily="2" charset="2"/>
              </a:rPr>
              <a:t>used</a:t>
            </a:r>
          </a:p>
          <a:p>
            <a:pPr lvl="1">
              <a:lnSpc>
                <a:spcPct val="85000"/>
              </a:lnSpc>
            </a:pPr>
            <a:endParaRPr lang="en-GB" dirty="0">
              <a:sym typeface="Wingdings" pitchFamily="2" charset="2"/>
            </a:endParaRPr>
          </a:p>
          <a:p>
            <a:pPr>
              <a:lnSpc>
                <a:spcPct val="85000"/>
              </a:lnSpc>
            </a:pPr>
            <a:r>
              <a:rPr lang="en-GB" b="1" dirty="0">
                <a:sym typeface="Wingdings" pitchFamily="2" charset="2"/>
              </a:rPr>
              <a:t>Flap limiting speed (</a:t>
            </a:r>
            <a:r>
              <a:rPr lang="en-GB" b="1" dirty="0" err="1">
                <a:sym typeface="Wingdings" pitchFamily="2" charset="2"/>
              </a:rPr>
              <a:t>Vfe</a:t>
            </a:r>
            <a:r>
              <a:rPr lang="en-GB" b="1" dirty="0">
                <a:sym typeface="Wingdings" pitchFamily="2" charset="2"/>
              </a:rPr>
              <a:t>) </a:t>
            </a:r>
            <a:endParaRPr lang="en-GB" b="1" dirty="0" smtClean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Marked by top of white arc on ASI</a:t>
            </a:r>
          </a:p>
          <a:p>
            <a:pPr lvl="1">
              <a:lnSpc>
                <a:spcPct val="85000"/>
              </a:lnSpc>
            </a:pP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C42 63 KT, Ev-97 77mph</a:t>
            </a: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Maximum </a:t>
            </a:r>
            <a:r>
              <a:rPr lang="en-GB" dirty="0">
                <a:sym typeface="Wingdings" pitchFamily="2" charset="2"/>
              </a:rPr>
              <a:t>speed for flap deployment and use – above this can result in flap or rear spar damage</a:t>
            </a:r>
          </a:p>
          <a:p>
            <a:pPr marL="0" indent="0">
              <a:lnSpc>
                <a:spcPct val="85000"/>
              </a:lnSpc>
              <a:buNone/>
            </a:pPr>
            <a:endParaRPr lang="en-GB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85000"/>
              </a:lnSpc>
            </a:pPr>
            <a:r>
              <a:rPr lang="en-GB" b="1" dirty="0">
                <a:sym typeface="Wingdings" pitchFamily="2" charset="2"/>
              </a:rPr>
              <a:t>Maximum bank angle</a:t>
            </a:r>
            <a:r>
              <a:rPr lang="en-GB" dirty="0">
                <a:solidFill>
                  <a:srgbClr val="FF0000"/>
                </a:solidFill>
                <a:sym typeface="Wingdings" pitchFamily="2" charset="2"/>
              </a:rPr>
              <a:t> 60 degrees</a:t>
            </a:r>
          </a:p>
          <a:p>
            <a:pPr lvl="1">
              <a:lnSpc>
                <a:spcPct val="85000"/>
              </a:lnSpc>
            </a:pPr>
            <a:r>
              <a:rPr lang="en-GB" dirty="0">
                <a:sym typeface="Wingdings" pitchFamily="2" charset="2"/>
              </a:rPr>
              <a:t>Most </a:t>
            </a:r>
            <a:r>
              <a:rPr lang="en-GB" dirty="0" err="1">
                <a:sym typeface="Wingdings" pitchFamily="2" charset="2"/>
              </a:rPr>
              <a:t>microlights</a:t>
            </a:r>
            <a:r>
              <a:rPr lang="en-GB" dirty="0">
                <a:sym typeface="Wingdings" pitchFamily="2" charset="2"/>
              </a:rPr>
              <a:t> use the generic limit of 60 deg. Beyond this is considered aerobatic and speeds and loadings can rapidly </a:t>
            </a:r>
            <a:r>
              <a:rPr lang="en-GB" dirty="0" smtClean="0">
                <a:sym typeface="Wingdings" pitchFamily="2" charset="2"/>
              </a:rPr>
              <a:t>increase</a:t>
            </a:r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478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Aircraft 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6"/>
            <a:ext cx="8915400" cy="532849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b="1" dirty="0" smtClean="0">
                <a:sym typeface="Wingdings" pitchFamily="2" charset="2"/>
              </a:rPr>
              <a:t>Maximum </a:t>
            </a:r>
            <a:r>
              <a:rPr lang="en-GB" b="1" dirty="0">
                <a:sym typeface="Wingdings" pitchFamily="2" charset="2"/>
              </a:rPr>
              <a:t>pitch angle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>
                <a:solidFill>
                  <a:srgbClr val="FF0000"/>
                </a:solidFill>
                <a:sym typeface="Wingdings" pitchFamily="2" charset="2"/>
              </a:rPr>
              <a:t>45 degrees </a:t>
            </a:r>
            <a:endParaRPr lang="en-GB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Check </a:t>
            </a:r>
            <a:r>
              <a:rPr lang="en-GB" dirty="0">
                <a:sym typeface="Wingdings" pitchFamily="2" charset="2"/>
              </a:rPr>
              <a:t>flight manual - </a:t>
            </a:r>
            <a:r>
              <a:rPr lang="en-GB" dirty="0" smtClean="0">
                <a:sym typeface="Wingdings" pitchFamily="2" charset="2"/>
              </a:rPr>
              <a:t>beyond </a:t>
            </a:r>
            <a:r>
              <a:rPr lang="en-GB" dirty="0">
                <a:sym typeface="Wingdings" pitchFamily="2" charset="2"/>
              </a:rPr>
              <a:t>this is considered aerobatic </a:t>
            </a:r>
            <a:endParaRPr lang="en-GB" i="1" dirty="0">
              <a:solidFill>
                <a:schemeClr val="bg2"/>
              </a:solidFill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>
                <a:sym typeface="Wingdings" pitchFamily="2" charset="2"/>
              </a:rPr>
              <a:t>Steep nose up can </a:t>
            </a:r>
            <a:r>
              <a:rPr lang="en-GB" dirty="0" smtClean="0">
                <a:sym typeface="Wingdings" pitchFamily="2" charset="2"/>
              </a:rPr>
              <a:t>lead to very steep stalls with significant height loss</a:t>
            </a:r>
            <a:endParaRPr lang="en-GB" dirty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>
                <a:sym typeface="Wingdings" pitchFamily="2" charset="2"/>
              </a:rPr>
              <a:t>Steep nose down can lead </a:t>
            </a:r>
            <a:r>
              <a:rPr lang="en-GB" dirty="0" smtClean="0">
                <a:sym typeface="Wingdings" pitchFamily="2" charset="2"/>
              </a:rPr>
              <a:t>to quickly exceeding </a:t>
            </a:r>
            <a:r>
              <a:rPr lang="en-GB" dirty="0" err="1" smtClean="0">
                <a:sym typeface="Wingdings" pitchFamily="2" charset="2"/>
              </a:rPr>
              <a:t>Vne</a:t>
            </a:r>
            <a:endParaRPr lang="en-GB" dirty="0" smtClean="0"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endParaRPr lang="en-GB" dirty="0">
              <a:sym typeface="Wingdings" pitchFamily="2" charset="2"/>
            </a:endParaRPr>
          </a:p>
          <a:p>
            <a:pPr>
              <a:lnSpc>
                <a:spcPct val="85000"/>
              </a:lnSpc>
            </a:pPr>
            <a:r>
              <a:rPr lang="en-GB" b="1" dirty="0">
                <a:sym typeface="Wingdings" pitchFamily="2" charset="2"/>
              </a:rPr>
              <a:t>Maximum G loadings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>
                <a:solidFill>
                  <a:srgbClr val="FF0000"/>
                </a:solidFill>
                <a:sym typeface="Wingdings" pitchFamily="2" charset="2"/>
              </a:rPr>
              <a:t>+4g and -2g </a:t>
            </a:r>
            <a:r>
              <a:rPr lang="en-GB" i="1" dirty="0" smtClean="0">
                <a:solidFill>
                  <a:schemeClr val="bg2"/>
                </a:solidFill>
                <a:sym typeface="Wingdings" pitchFamily="2" charset="2"/>
              </a:rPr>
              <a:t>(LF=L/W)</a:t>
            </a:r>
            <a:endParaRPr lang="en-GB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lnSpc>
                <a:spcPct val="85000"/>
              </a:lnSpc>
            </a:pPr>
            <a:r>
              <a:rPr lang="en-GB" dirty="0" smtClean="0">
                <a:sym typeface="Wingdings" pitchFamily="2" charset="2"/>
              </a:rPr>
              <a:t>These are standard </a:t>
            </a:r>
            <a:r>
              <a:rPr lang="en-GB" dirty="0">
                <a:sym typeface="Wingdings" pitchFamily="2" charset="2"/>
              </a:rPr>
              <a:t>values for most </a:t>
            </a:r>
            <a:r>
              <a:rPr lang="en-GB" dirty="0" err="1">
                <a:sym typeface="Wingdings" pitchFamily="2" charset="2"/>
              </a:rPr>
              <a:t>microlights</a:t>
            </a:r>
            <a:r>
              <a:rPr lang="en-GB" dirty="0">
                <a:sym typeface="Wingdings" pitchFamily="2" charset="2"/>
              </a:rPr>
              <a:t> - exceeding these load limits can result in catastrophic structural failure </a:t>
            </a:r>
            <a:endParaRPr lang="en-GB" dirty="0" smtClean="0">
              <a:sym typeface="Wingdings" pitchFamily="2" charset="2"/>
            </a:endParaRPr>
          </a:p>
          <a:p>
            <a:pPr>
              <a:lnSpc>
                <a:spcPct val="85000"/>
              </a:lnSpc>
              <a:buFontTx/>
              <a:buChar char="•"/>
            </a:pPr>
            <a:endParaRPr lang="en-GB" b="1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85000"/>
              </a:lnSpc>
              <a:buFontTx/>
              <a:buChar char="•"/>
            </a:pPr>
            <a:endParaRPr lang="en-GB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ct val="85000"/>
              </a:lnSpc>
            </a:pPr>
            <a:r>
              <a:rPr lang="en-GB" b="1" dirty="0" smtClean="0">
                <a:solidFill>
                  <a:srgbClr val="FF0000"/>
                </a:solidFill>
                <a:sym typeface="Wingdings" pitchFamily="2" charset="2"/>
              </a:rPr>
              <a:t>Manoeuvres </a:t>
            </a:r>
            <a:r>
              <a:rPr lang="en-GB" b="1" dirty="0">
                <a:solidFill>
                  <a:srgbClr val="FF0000"/>
                </a:solidFill>
                <a:sym typeface="Wingdings" pitchFamily="2" charset="2"/>
              </a:rPr>
              <a:t>at these limits may be considered as unusual attitudes, but if left uncorrected may develop further and become dangerous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80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Would This Happen?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6"/>
            <a:ext cx="8915400" cy="4824436"/>
          </a:xfrm>
        </p:spPr>
        <p:txBody>
          <a:bodyPr/>
          <a:lstStyle/>
          <a:p>
            <a:r>
              <a:rPr lang="en-GB" dirty="0" smtClean="0"/>
              <a:t>Encountering severe meteorological conditions</a:t>
            </a:r>
          </a:p>
          <a:p>
            <a:pPr lvl="1"/>
            <a:r>
              <a:rPr lang="en-GB" dirty="0" smtClean="0"/>
              <a:t>Turbulence from mountain terrain, wave rotor, thunderstorms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Severe wake turbulence</a:t>
            </a:r>
          </a:p>
          <a:p>
            <a:pPr lvl="1"/>
            <a:r>
              <a:rPr lang="en-GB" dirty="0" smtClean="0"/>
              <a:t>Inadvertently crossing the wake of aircraft or helicopter</a:t>
            </a:r>
          </a:p>
          <a:p>
            <a:r>
              <a:rPr lang="en-GB" dirty="0" smtClean="0"/>
              <a:t>Loss of control in cloud</a:t>
            </a:r>
          </a:p>
          <a:p>
            <a:pPr lvl="1"/>
            <a:r>
              <a:rPr lang="en-GB" dirty="0" err="1" smtClean="0"/>
              <a:t>Microlight</a:t>
            </a:r>
            <a:r>
              <a:rPr lang="en-GB" dirty="0" smtClean="0"/>
              <a:t> aircraft should be flown VFR only however pilots that have been caught out and have to descend through cloud become disorientated and loss of control has quickly resulted</a:t>
            </a:r>
          </a:p>
          <a:p>
            <a:r>
              <a:rPr lang="en-GB" dirty="0" smtClean="0"/>
              <a:t>Mishandling the controls during stall recovery or steep turns</a:t>
            </a:r>
          </a:p>
          <a:p>
            <a:r>
              <a:rPr lang="en-GB" dirty="0" smtClean="0"/>
              <a:t>Deliberately attempting manoeuvres out of the aircraft limits</a:t>
            </a:r>
          </a:p>
          <a:p>
            <a:pPr lvl="1"/>
            <a:r>
              <a:rPr lang="en-GB" dirty="0" err="1" smtClean="0"/>
              <a:t>Microlight</a:t>
            </a:r>
            <a:r>
              <a:rPr lang="en-GB" dirty="0" smtClean="0"/>
              <a:t> aircraft are not designed for aerobatics</a:t>
            </a:r>
          </a:p>
        </p:txBody>
      </p:sp>
    </p:spTree>
    <p:extLst>
      <p:ext uri="{BB962C8B-B14F-4D97-AF65-F5344CB8AC3E}">
        <p14:creationId xmlns:p14="http://schemas.microsoft.com/office/powerpoint/2010/main" val="27945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6393160" y="1124744"/>
            <a:ext cx="2664296" cy="2448272"/>
          </a:xfrm>
          <a:prstGeom prst="roundRect">
            <a:avLst>
              <a:gd name="adj" fmla="val 9215"/>
            </a:avLst>
          </a:prstGeom>
          <a:solidFill>
            <a:srgbClr val="FF0000">
              <a:alpha val="6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83" y="2974716"/>
            <a:ext cx="2813275" cy="764551"/>
          </a:xfrm>
        </p:spPr>
        <p:txBody>
          <a:bodyPr/>
          <a:lstStyle/>
          <a:p>
            <a:r>
              <a:rPr lang="en-GB" sz="1700" b="0" dirty="0" smtClean="0">
                <a:solidFill>
                  <a:schemeClr val="bg1"/>
                </a:solidFill>
              </a:rPr>
              <a:t>4. Nose High and Banked</a:t>
            </a:r>
            <a:endParaRPr lang="en-GB" sz="1700" b="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54"/>
          <a:stretch/>
        </p:blipFill>
        <p:spPr>
          <a:xfrm>
            <a:off x="6609184" y="1333159"/>
            <a:ext cx="2212844" cy="17764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3"/>
          <a:stretch/>
        </p:blipFill>
        <p:spPr>
          <a:xfrm>
            <a:off x="3830776" y="2567197"/>
            <a:ext cx="2221259" cy="17979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" name="Group 3"/>
          <p:cNvGrpSpPr/>
          <p:nvPr/>
        </p:nvGrpSpPr>
        <p:grpSpPr>
          <a:xfrm>
            <a:off x="3512840" y="0"/>
            <a:ext cx="2813275" cy="2449283"/>
            <a:chOff x="3512840" y="0"/>
            <a:chExt cx="2813275" cy="2449283"/>
          </a:xfrm>
        </p:grpSpPr>
        <p:sp>
          <p:nvSpPr>
            <p:cNvPr id="12" name="Rounded Rectangle 11"/>
            <p:cNvSpPr/>
            <p:nvPr/>
          </p:nvSpPr>
          <p:spPr>
            <a:xfrm>
              <a:off x="3603043" y="116632"/>
              <a:ext cx="2664296" cy="2332651"/>
            </a:xfrm>
            <a:prstGeom prst="roundRect">
              <a:avLst>
                <a:gd name="adj" fmla="val 9215"/>
              </a:avLst>
            </a:prstGeom>
            <a:solidFill>
              <a:srgbClr val="FF0000">
                <a:alpha val="69804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3136" y="620688"/>
              <a:ext cx="2227220" cy="175780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Title 1"/>
            <p:cNvSpPr txBox="1">
              <a:spLocks/>
            </p:cNvSpPr>
            <p:nvPr/>
          </p:nvSpPr>
          <p:spPr bwMode="auto">
            <a:xfrm>
              <a:off x="3512840" y="0"/>
              <a:ext cx="2813275" cy="764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9pPr>
            </a:lstStyle>
            <a:p>
              <a:r>
                <a:rPr lang="en-GB" sz="1700" b="0" dirty="0" smtClean="0">
                  <a:solidFill>
                    <a:schemeClr val="bg1"/>
                  </a:solidFill>
                </a:rPr>
                <a:t>2. Nose High</a:t>
              </a:r>
              <a:endParaRPr lang="en-GB" sz="1700" b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512840" y="4444448"/>
            <a:ext cx="2813275" cy="2485407"/>
            <a:chOff x="3512840" y="4444448"/>
            <a:chExt cx="2813275" cy="2485407"/>
          </a:xfrm>
        </p:grpSpPr>
        <p:sp>
          <p:nvSpPr>
            <p:cNvPr id="13" name="Rounded Rectangle 12"/>
            <p:cNvSpPr/>
            <p:nvPr/>
          </p:nvSpPr>
          <p:spPr>
            <a:xfrm>
              <a:off x="3603043" y="4444448"/>
              <a:ext cx="2664296" cy="2368928"/>
            </a:xfrm>
            <a:prstGeom prst="roundRect">
              <a:avLst>
                <a:gd name="adj" fmla="val 9215"/>
              </a:avLst>
            </a:prstGeom>
            <a:solidFill>
              <a:srgbClr val="FF0000">
                <a:alpha val="69804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30"/>
            <a:stretch/>
          </p:blipFill>
          <p:spPr>
            <a:xfrm>
              <a:off x="3820027" y="4509120"/>
              <a:ext cx="2230329" cy="178673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6" name="Title 1"/>
            <p:cNvSpPr txBox="1">
              <a:spLocks/>
            </p:cNvSpPr>
            <p:nvPr/>
          </p:nvSpPr>
          <p:spPr bwMode="auto">
            <a:xfrm>
              <a:off x="3512840" y="6165304"/>
              <a:ext cx="2813275" cy="764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9pPr>
            </a:lstStyle>
            <a:p>
              <a:r>
                <a:rPr lang="en-GB" sz="1700" b="0" dirty="0" smtClean="0">
                  <a:solidFill>
                    <a:schemeClr val="bg1"/>
                  </a:solidFill>
                </a:rPr>
                <a:t>1. Nose Low</a:t>
              </a:r>
              <a:endParaRPr lang="en-GB" sz="1700" b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04528" y="2808465"/>
            <a:ext cx="2813275" cy="2564751"/>
            <a:chOff x="704528" y="2808465"/>
            <a:chExt cx="2813275" cy="2564751"/>
          </a:xfrm>
        </p:grpSpPr>
        <p:sp>
          <p:nvSpPr>
            <p:cNvPr id="14" name="Rounded Rectangle 13"/>
            <p:cNvSpPr/>
            <p:nvPr/>
          </p:nvSpPr>
          <p:spPr>
            <a:xfrm>
              <a:off x="843242" y="2924944"/>
              <a:ext cx="2664296" cy="2448272"/>
            </a:xfrm>
            <a:prstGeom prst="roundRect">
              <a:avLst>
                <a:gd name="adj" fmla="val 9215"/>
              </a:avLst>
            </a:prstGeom>
            <a:solidFill>
              <a:srgbClr val="FF0000">
                <a:alpha val="69804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76"/>
            <a:stretch/>
          </p:blipFill>
          <p:spPr>
            <a:xfrm>
              <a:off x="1095169" y="3397206"/>
              <a:ext cx="2206474" cy="177710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381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7" name="Title 1"/>
            <p:cNvSpPr txBox="1">
              <a:spLocks/>
            </p:cNvSpPr>
            <p:nvPr/>
          </p:nvSpPr>
          <p:spPr bwMode="auto">
            <a:xfrm>
              <a:off x="704528" y="2808465"/>
              <a:ext cx="2813275" cy="764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3000" b="1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</a:defRPr>
              </a:lvl9pPr>
            </a:lstStyle>
            <a:p>
              <a:r>
                <a:rPr lang="en-GB" sz="1700" b="0" dirty="0" smtClean="0">
                  <a:solidFill>
                    <a:schemeClr val="bg1"/>
                  </a:solidFill>
                </a:rPr>
                <a:t>3. Nose Low and Banked</a:t>
              </a:r>
              <a:endParaRPr lang="en-GB" sz="1700" b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 bwMode="auto">
          <a:xfrm>
            <a:off x="495300" y="47625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r>
              <a:rPr lang="en-GB" dirty="0" smtClean="0"/>
              <a:t>The Four Basic Unusual Attitudes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47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88504" y="2709020"/>
            <a:ext cx="8982818" cy="3240360"/>
          </a:xfrm>
          <a:prstGeom prst="roundRect">
            <a:avLst>
              <a:gd name="adj" fmla="val 9215"/>
            </a:avLst>
          </a:prstGeom>
          <a:solidFill>
            <a:srgbClr val="FF0000">
              <a:alpha val="6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0"/>
          <a:stretch/>
        </p:blipFill>
        <p:spPr>
          <a:xfrm>
            <a:off x="5673080" y="2874410"/>
            <a:ext cx="3658504" cy="29308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Nose Low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456" y="2925044"/>
            <a:ext cx="5328592" cy="3168252"/>
          </a:xfrm>
        </p:spPr>
        <p:txBody>
          <a:bodyPr/>
          <a:lstStyle/>
          <a:p>
            <a:pPr lvl="1"/>
            <a:r>
              <a:rPr lang="en-GB" dirty="0" smtClean="0">
                <a:solidFill>
                  <a:schemeClr val="bg1"/>
                </a:solidFill>
              </a:rPr>
              <a:t>Close throttle,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if airspeed becoming high </a:t>
            </a:r>
            <a:r>
              <a:rPr lang="en-GB" i="1" dirty="0" smtClean="0">
                <a:solidFill>
                  <a:schemeClr val="bg1"/>
                </a:solidFill>
              </a:rPr>
              <a:t>(This will reduce acceleration rate)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Retract flaps if extended to avoid exceeding </a:t>
            </a:r>
            <a:r>
              <a:rPr lang="en-GB" dirty="0" err="1" smtClean="0">
                <a:solidFill>
                  <a:schemeClr val="bg1"/>
                </a:solidFill>
              </a:rPr>
              <a:t>Vfe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Ease out of dive and adopt shallow climbing attitude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Once airspeed is safe apply full power and adopt climb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 bwMode="auto">
          <a:xfrm>
            <a:off x="364008" y="1124744"/>
            <a:ext cx="93758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Airspeed will be rising – the danger is that </a:t>
            </a:r>
            <a:r>
              <a:rPr lang="en-GB" dirty="0" err="1" smtClean="0"/>
              <a:t>Vne</a:t>
            </a:r>
            <a:r>
              <a:rPr lang="en-GB" dirty="0" smtClean="0"/>
              <a:t> can be exceeded</a:t>
            </a:r>
          </a:p>
        </p:txBody>
      </p:sp>
      <p:sp>
        <p:nvSpPr>
          <p:cNvPr id="19" name="Content Placeholder 3"/>
          <p:cNvSpPr txBox="1">
            <a:spLocks/>
          </p:cNvSpPr>
          <p:nvPr/>
        </p:nvSpPr>
        <p:spPr bwMode="auto">
          <a:xfrm>
            <a:off x="488504" y="1700808"/>
            <a:ext cx="5976663" cy="137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6600" spc="300" dirty="0" smtClean="0">
                <a:solidFill>
                  <a:srgbClr val="FF37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RECOVERY</a:t>
            </a:r>
          </a:p>
        </p:txBody>
      </p:sp>
    </p:spTree>
    <p:extLst>
      <p:ext uri="{BB962C8B-B14F-4D97-AF65-F5344CB8AC3E}">
        <p14:creationId xmlns:p14="http://schemas.microsoft.com/office/powerpoint/2010/main" val="66462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uiExpand="1" build="p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88504" y="2708920"/>
            <a:ext cx="8982818" cy="3456284"/>
          </a:xfrm>
          <a:prstGeom prst="roundRect">
            <a:avLst>
              <a:gd name="adj" fmla="val 9215"/>
            </a:avLst>
          </a:prstGeom>
          <a:solidFill>
            <a:srgbClr val="FF0000">
              <a:alpha val="6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Nose High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456" y="2780928"/>
            <a:ext cx="5328592" cy="3384276"/>
          </a:xfrm>
        </p:spPr>
        <p:txBody>
          <a:bodyPr/>
          <a:lstStyle/>
          <a:p>
            <a:pPr lvl="1"/>
            <a:r>
              <a:rPr lang="en-GB" sz="1900" dirty="0" smtClean="0">
                <a:solidFill>
                  <a:schemeClr val="bg1"/>
                </a:solidFill>
              </a:rPr>
              <a:t>Simultaneously</a:t>
            </a:r>
          </a:p>
          <a:p>
            <a:pPr lvl="2"/>
            <a:r>
              <a:rPr lang="en-GB" sz="1900" dirty="0" smtClean="0">
                <a:solidFill>
                  <a:schemeClr val="bg1"/>
                </a:solidFill>
              </a:rPr>
              <a:t>Apply power – this will reduce rate of speed decay. Prevent yaw with rudder</a:t>
            </a:r>
          </a:p>
          <a:p>
            <a:pPr lvl="2"/>
            <a:r>
              <a:rPr lang="en-GB" sz="1900" dirty="0" smtClean="0">
                <a:solidFill>
                  <a:schemeClr val="bg1"/>
                </a:solidFill>
              </a:rPr>
              <a:t>Lower the nose to level attitude</a:t>
            </a:r>
          </a:p>
          <a:p>
            <a:pPr lvl="2"/>
            <a:r>
              <a:rPr lang="en-GB" sz="1900" i="1" dirty="0" smtClean="0">
                <a:solidFill>
                  <a:schemeClr val="bg1"/>
                </a:solidFill>
              </a:rPr>
              <a:t>(If done correctly this will result in less than 1G and has benefit of reducing stall speed)</a:t>
            </a: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Once airspeed is safe apply full power and adopt shallow climb</a:t>
            </a:r>
            <a:endParaRPr lang="en-GB" sz="1900" dirty="0">
              <a:solidFill>
                <a:schemeClr val="bg1"/>
              </a:solidFill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 bwMode="auto">
          <a:xfrm>
            <a:off x="364008" y="1052736"/>
            <a:ext cx="9375825" cy="100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Airspeed will be reducing - the danger is that a steep stall will be rapidly approaching</a:t>
            </a:r>
          </a:p>
        </p:txBody>
      </p:sp>
      <p:sp>
        <p:nvSpPr>
          <p:cNvPr id="19" name="Content Placeholder 3"/>
          <p:cNvSpPr txBox="1">
            <a:spLocks/>
          </p:cNvSpPr>
          <p:nvPr/>
        </p:nvSpPr>
        <p:spPr bwMode="auto">
          <a:xfrm>
            <a:off x="488504" y="1700808"/>
            <a:ext cx="5976663" cy="1371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6600" spc="300" dirty="0" smtClean="0">
                <a:solidFill>
                  <a:srgbClr val="FF37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RECOVERY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251" y="2852936"/>
            <a:ext cx="3923209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537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build="p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889</Words>
  <Application>Microsoft Office PowerPoint</Application>
  <PresentationFormat>A4 Paper (210x297 mm)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Exercise 15 Recognition of Unusual Attitudes;  Prevention of Dangerous Conditions </vt:lpstr>
      <vt:lpstr>Unusual Attitudes</vt:lpstr>
      <vt:lpstr>Aircraft Limitations</vt:lpstr>
      <vt:lpstr>Aircraft Limitations</vt:lpstr>
      <vt:lpstr>Aircraft Limitations</vt:lpstr>
      <vt:lpstr>Why Would This Happen?</vt:lpstr>
      <vt:lpstr>4. Nose High and Banked</vt:lpstr>
      <vt:lpstr>1. Nose Low</vt:lpstr>
      <vt:lpstr>2. Nose High</vt:lpstr>
      <vt:lpstr>3. Nose Low and Banked</vt:lpstr>
      <vt:lpstr>4. Nose High and Banked</vt:lpstr>
      <vt:lpstr>Assess the Attitude</vt:lpstr>
      <vt:lpstr>PowerPoint Presentation</vt:lpstr>
      <vt:lpstr>Airmanship</vt:lpstr>
      <vt:lpstr>Exercise 15 Recognition of Unusual Attitudes;  Prevention of Dangerous Conditions </vt:lpstr>
    </vt:vector>
  </TitlesOfParts>
  <Company>Thomson Medex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</dc:title>
  <dc:creator>furniss_m</dc:creator>
  <cp:lastModifiedBy>Marcus Furniss</cp:lastModifiedBy>
  <cp:revision>317</cp:revision>
  <dcterms:created xsi:type="dcterms:W3CDTF">2006-05-24T18:30:12Z</dcterms:created>
  <dcterms:modified xsi:type="dcterms:W3CDTF">2020-07-02T12:38:13Z</dcterms:modified>
</cp:coreProperties>
</file>