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67" r:id="rId3"/>
    <p:sldId id="363" r:id="rId4"/>
    <p:sldId id="366" r:id="rId5"/>
    <p:sldId id="365" r:id="rId6"/>
    <p:sldId id="334" r:id="rId7"/>
    <p:sldId id="346" r:id="rId8"/>
    <p:sldId id="344" r:id="rId9"/>
    <p:sldId id="350" r:id="rId10"/>
    <p:sldId id="341" r:id="rId11"/>
    <p:sldId id="352" r:id="rId12"/>
    <p:sldId id="353" r:id="rId13"/>
    <p:sldId id="333" r:id="rId14"/>
    <p:sldId id="347" r:id="rId15"/>
    <p:sldId id="348" r:id="rId16"/>
    <p:sldId id="343" r:id="rId17"/>
    <p:sldId id="340" r:id="rId18"/>
    <p:sldId id="357" r:id="rId19"/>
    <p:sldId id="354" r:id="rId20"/>
    <p:sldId id="355" r:id="rId21"/>
    <p:sldId id="356" r:id="rId22"/>
    <p:sldId id="358" r:id="rId23"/>
    <p:sldId id="359" r:id="rId24"/>
    <p:sldId id="362" r:id="rId25"/>
    <p:sldId id="360" r:id="rId26"/>
    <p:sldId id="361" r:id="rId27"/>
    <p:sldId id="364" r:id="rId28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76092"/>
    <a:srgbClr val="1C1FAE"/>
    <a:srgbClr val="BFBFBF"/>
    <a:srgbClr val="0070C0"/>
    <a:srgbClr val="0066FF"/>
    <a:srgbClr val="7030A0"/>
    <a:srgbClr val="4F81BD"/>
    <a:srgbClr val="558ED5"/>
    <a:srgbClr val="C9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4" autoAdjust="0"/>
    <p:restoredTop sz="94624" autoAdjust="0"/>
  </p:normalViewPr>
  <p:slideViewPr>
    <p:cSldViewPr>
      <p:cViewPr>
        <p:scale>
          <a:sx n="66" d="100"/>
          <a:sy n="66" d="100"/>
        </p:scale>
        <p:origin x="-1188" y="-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B346F-E856-4417-805E-E04C81BDF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7/2/2020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Circuit Training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26700" y="692696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4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4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8121352" y="645333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6" y="-531440"/>
            <a:ext cx="9577064" cy="75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79438"/>
          </a:xfrm>
        </p:spPr>
        <p:txBody>
          <a:bodyPr/>
          <a:lstStyle/>
          <a:p>
            <a:r>
              <a:rPr lang="en-GB" dirty="0" smtClean="0"/>
              <a:t>The 26 Circuit at Barton</a:t>
            </a:r>
            <a:endParaRPr lang="en-GB" dirty="0"/>
          </a:p>
        </p:txBody>
      </p:sp>
      <p:pic>
        <p:nvPicPr>
          <p:cNvPr id="7" name="Content Placeholder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2049" flipH="1">
            <a:off x="6813516" y="1084733"/>
            <a:ext cx="845064" cy="5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10363464" flipH="1">
            <a:off x="2722511" y="1304536"/>
            <a:ext cx="3496500" cy="1387268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376092">
              <a:alpha val="16863"/>
            </a:srgbClr>
          </a:solidFill>
          <a:ln>
            <a:noFill/>
          </a:ln>
          <a:scene3d>
            <a:camera prst="isometricOffAxis1Top">
              <a:rot lat="18000000" lon="7589850" rev="138000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08784" y="180475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Top">
                <a:rot lat="18600000" lon="19199999" rev="2460000"/>
              </a:camera>
              <a:lightRig rig="threePt" dir="t"/>
            </a:scene3d>
          </a:bodyPr>
          <a:lstStyle/>
          <a:p>
            <a:r>
              <a:rPr lang="en-GB" sz="2000" dirty="0" smtClean="0">
                <a:solidFill>
                  <a:srgbClr val="376092"/>
                </a:solidFill>
                <a:latin typeface="Trebuchet MS" pitchFamily="34" charset="0"/>
              </a:rPr>
              <a:t>Wind from West</a:t>
            </a:r>
            <a:endParaRPr lang="en-GB" sz="2000" dirty="0">
              <a:solidFill>
                <a:srgbClr val="37609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164" y="908720"/>
            <a:ext cx="11492796" cy="6377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06" y="188640"/>
            <a:ext cx="8915400" cy="579438"/>
          </a:xfrm>
        </p:spPr>
        <p:txBody>
          <a:bodyPr/>
          <a:lstStyle/>
          <a:p>
            <a:r>
              <a:rPr lang="en-GB" dirty="0" smtClean="0"/>
              <a:t>The 08 </a:t>
            </a:r>
            <a:r>
              <a:rPr lang="en-GB" dirty="0"/>
              <a:t>Circuit </a:t>
            </a:r>
            <a:r>
              <a:rPr lang="en-GB" dirty="0" smtClean="0"/>
              <a:t>at Barton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944888" y="5013176"/>
            <a:ext cx="2160240" cy="15841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3772966" y="2620860"/>
            <a:ext cx="9305141" cy="2176292"/>
            <a:chOff x="-1095672" y="2620860"/>
            <a:chExt cx="9305141" cy="2176292"/>
          </a:xfrm>
        </p:grpSpPr>
        <p:sp>
          <p:nvSpPr>
            <p:cNvPr id="88" name="Right Arrow 87"/>
            <p:cNvSpPr/>
            <p:nvPr/>
          </p:nvSpPr>
          <p:spPr>
            <a:xfrm>
              <a:off x="-1095672" y="2620860"/>
              <a:ext cx="9305141" cy="2176292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chemeClr val="bg1">
                <a:lumMod val="75000"/>
                <a:alpha val="85882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itle 1"/>
            <p:cNvSpPr txBox="1">
              <a:spLocks/>
            </p:cNvSpPr>
            <p:nvPr/>
          </p:nvSpPr>
          <p:spPr bwMode="auto">
            <a:xfrm rot="10800000">
              <a:off x="2811587" y="3438551"/>
              <a:ext cx="4649896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 from the East (080)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93" name="Title 1"/>
          <p:cNvSpPr txBox="1">
            <a:spLocks/>
          </p:cNvSpPr>
          <p:nvPr/>
        </p:nvSpPr>
        <p:spPr bwMode="auto">
          <a:xfrm>
            <a:off x="4160912" y="5001864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LIVE SIDE</a:t>
            </a:r>
            <a:endParaRPr lang="en-GB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4180428" y="5949280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DEAD SIDE</a:t>
            </a:r>
            <a:endParaRPr lang="en-GB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0" name="Group 119"/>
          <p:cNvGrpSpPr/>
          <p:nvPr/>
        </p:nvGrpSpPr>
        <p:grpSpPr>
          <a:xfrm flipH="1">
            <a:off x="756177" y="4487039"/>
            <a:ext cx="3450269" cy="1974232"/>
            <a:chOff x="5745088" y="4482478"/>
            <a:chExt cx="3456384" cy="1974232"/>
          </a:xfrm>
        </p:grpSpPr>
        <p:grpSp>
          <p:nvGrpSpPr>
            <p:cNvPr id="116" name="Group 115"/>
            <p:cNvGrpSpPr/>
            <p:nvPr/>
          </p:nvGrpSpPr>
          <p:grpSpPr>
            <a:xfrm>
              <a:off x="5745088" y="4482478"/>
              <a:ext cx="3456384" cy="1305486"/>
              <a:chOff x="5745088" y="4482478"/>
              <a:chExt cx="3456384" cy="1305486"/>
            </a:xfrm>
          </p:grpSpPr>
          <p:sp>
            <p:nvSpPr>
              <p:cNvPr id="98" name="Arc 97"/>
              <p:cNvSpPr/>
              <p:nvPr/>
            </p:nvSpPr>
            <p:spPr>
              <a:xfrm rot="5400000">
                <a:off x="7905328" y="448247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5745088" y="5778622"/>
                <a:ext cx="2808312" cy="934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itle 1"/>
            <p:cNvSpPr txBox="1">
              <a:spLocks/>
            </p:cNvSpPr>
            <p:nvPr/>
          </p:nvSpPr>
          <p:spPr bwMode="auto">
            <a:xfrm>
              <a:off x="6105128" y="5877272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Final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 flipH="1">
            <a:off x="4088904" y="5305769"/>
            <a:ext cx="4463295" cy="1155502"/>
            <a:chOff x="1391633" y="5301208"/>
            <a:chExt cx="4471206" cy="1155502"/>
          </a:xfrm>
        </p:grpSpPr>
        <p:sp>
          <p:nvSpPr>
            <p:cNvPr id="85" name="Title 1"/>
            <p:cNvSpPr txBox="1">
              <a:spLocks/>
            </p:cNvSpPr>
            <p:nvPr/>
          </p:nvSpPr>
          <p:spPr bwMode="auto">
            <a:xfrm>
              <a:off x="2000672" y="5877272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Climb Out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391633" y="5301208"/>
              <a:ext cx="4471206" cy="954827"/>
              <a:chOff x="1391633" y="5301208"/>
              <a:chExt cx="4471206" cy="95482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391633" y="5778622"/>
                <a:ext cx="4471206" cy="220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0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303746" y="5416946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9" name="Group 118"/>
          <p:cNvGrpSpPr/>
          <p:nvPr/>
        </p:nvGrpSpPr>
        <p:grpSpPr>
          <a:xfrm flipH="1">
            <a:off x="2571042" y="1052736"/>
            <a:ext cx="6628081" cy="1850127"/>
            <a:chOff x="743562" y="1048175"/>
            <a:chExt cx="6639829" cy="1850127"/>
          </a:xfrm>
        </p:grpSpPr>
        <p:sp>
          <p:nvSpPr>
            <p:cNvPr id="81" name="Title 1"/>
            <p:cNvSpPr txBox="1">
              <a:spLocks/>
            </p:cNvSpPr>
            <p:nvPr/>
          </p:nvSpPr>
          <p:spPr bwMode="auto">
            <a:xfrm>
              <a:off x="4016896" y="104817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Downwind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43562" y="1124744"/>
              <a:ext cx="6639829" cy="1773558"/>
              <a:chOff x="743562" y="1124744"/>
              <a:chExt cx="6639829" cy="177355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1419483" y="1605921"/>
                <a:ext cx="572451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Arc 96"/>
              <p:cNvSpPr/>
              <p:nvPr/>
            </p:nvSpPr>
            <p:spPr>
              <a:xfrm rot="16200000">
                <a:off x="743562" y="160215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743562" y="2232842"/>
                <a:ext cx="0" cy="3880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7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544301" y="1240482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" name="Group 121"/>
          <p:cNvGrpSpPr/>
          <p:nvPr/>
        </p:nvGrpSpPr>
        <p:grpSpPr>
          <a:xfrm flipH="1">
            <a:off x="220396" y="1606719"/>
            <a:ext cx="2350646" cy="3715714"/>
            <a:chOff x="7383391" y="1602158"/>
            <a:chExt cx="2354812" cy="3715714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201472" y="2250230"/>
              <a:ext cx="0" cy="288032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7383391" y="1602158"/>
              <a:ext cx="2354812" cy="3715714"/>
              <a:chOff x="7383391" y="1602158"/>
              <a:chExt cx="2354812" cy="371571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7383391" y="1602158"/>
                <a:ext cx="2354812" cy="3194993"/>
                <a:chOff x="7383391" y="1602158"/>
                <a:chExt cx="2354812" cy="3194993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7894106" y="1602158"/>
                  <a:ext cx="1296144" cy="1296144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Title 1"/>
                <p:cNvSpPr txBox="1">
                  <a:spLocks/>
                </p:cNvSpPr>
                <p:nvPr/>
              </p:nvSpPr>
              <p:spPr bwMode="auto">
                <a:xfrm rot="16200000">
                  <a:off x="8531896" y="3590845"/>
                  <a:ext cx="1833175" cy="579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 kern="1200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9pPr>
                </a:lstStyle>
                <a:p>
                  <a:r>
                    <a:rPr lang="en-GB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rPr>
                    <a:t>Base</a:t>
                  </a:r>
                  <a:endPara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110" name="Straight Connector 109"/>
                <p:cNvCxnSpPr>
                  <a:stCxn id="107" idx="0"/>
                </p:cNvCxnSpPr>
                <p:nvPr/>
              </p:nvCxnSpPr>
              <p:spPr>
                <a:xfrm>
                  <a:off x="7383391" y="1602159"/>
                  <a:ext cx="1183447" cy="988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5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75604">
                <a:off x="8724058" y="4594520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1" name="Group 120"/>
          <p:cNvGrpSpPr/>
          <p:nvPr/>
        </p:nvGrpSpPr>
        <p:grpSpPr>
          <a:xfrm flipH="1">
            <a:off x="7905272" y="2535431"/>
            <a:ext cx="1872264" cy="3247752"/>
            <a:chOff x="164124" y="2530870"/>
            <a:chExt cx="1875582" cy="3247752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43562" y="2780928"/>
              <a:ext cx="0" cy="2349622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64124" y="2530870"/>
              <a:ext cx="1875582" cy="3247752"/>
              <a:chOff x="164124" y="2530870"/>
              <a:chExt cx="1875582" cy="3247752"/>
            </a:xfrm>
          </p:grpSpPr>
          <p:sp>
            <p:nvSpPr>
              <p:cNvPr id="83" name="Title 1"/>
              <p:cNvSpPr txBox="1">
                <a:spLocks/>
              </p:cNvSpPr>
              <p:nvPr/>
            </p:nvSpPr>
            <p:spPr bwMode="auto">
              <a:xfrm rot="16200000">
                <a:off x="-462745" y="3590845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Crosswind</a:t>
                </a:r>
                <a:endPara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87" name="Arc 86"/>
              <p:cNvSpPr/>
              <p:nvPr/>
            </p:nvSpPr>
            <p:spPr>
              <a:xfrm rot="10800000">
                <a:off x="743562" y="448247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1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66711">
                <a:off x="324917" y="2530870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4088904" y="5535936"/>
            <a:ext cx="1800200" cy="485352"/>
            <a:chOff x="4016896" y="5733256"/>
            <a:chExt cx="1800200" cy="485352"/>
          </a:xfrm>
        </p:grpSpPr>
        <p:sp>
          <p:nvSpPr>
            <p:cNvPr id="5" name="Rectangle 4"/>
            <p:cNvSpPr/>
            <p:nvPr/>
          </p:nvSpPr>
          <p:spPr>
            <a:xfrm>
              <a:off x="4016896" y="5805264"/>
              <a:ext cx="1800200" cy="3600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 rot="16200000">
              <a:off x="5439055" y="5823265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26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 rot="5400000">
              <a:off x="3962889" y="5876569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08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9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93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52484" y="4160437"/>
            <a:ext cx="2078299" cy="2078299"/>
            <a:chOff x="352484" y="4331095"/>
            <a:chExt cx="2078299" cy="2078299"/>
          </a:xfrm>
        </p:grpSpPr>
        <p:sp>
          <p:nvSpPr>
            <p:cNvPr id="29" name="Oval 28"/>
            <p:cNvSpPr/>
            <p:nvPr/>
          </p:nvSpPr>
          <p:spPr>
            <a:xfrm>
              <a:off x="352484" y="4331095"/>
              <a:ext cx="2078299" cy="2078299"/>
            </a:xfrm>
            <a:prstGeom prst="ellipse">
              <a:avLst/>
            </a:prstGeom>
            <a:solidFill>
              <a:srgbClr val="FF0000">
                <a:alpha val="41961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itle 1"/>
            <p:cNvSpPr txBox="1">
              <a:spLocks/>
            </p:cNvSpPr>
            <p:nvPr/>
          </p:nvSpPr>
          <p:spPr bwMode="auto">
            <a:xfrm>
              <a:off x="488504" y="508052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600" dirty="0" smtClean="0">
                  <a:solidFill>
                    <a:srgbClr val="FF0000"/>
                  </a:solidFill>
                </a:rPr>
                <a:t>LOOK OUT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420" y="836712"/>
            <a:ext cx="3887484" cy="4771232"/>
            <a:chOff x="201420" y="836712"/>
            <a:chExt cx="3887484" cy="4771232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201420" y="836712"/>
              <a:ext cx="3887484" cy="4771232"/>
              <a:chOff x="5672929" y="768231"/>
              <a:chExt cx="3909126" cy="482477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672929" y="1048175"/>
                <a:ext cx="3908398" cy="4544826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itle 1"/>
              <p:cNvSpPr txBox="1">
                <a:spLocks/>
              </p:cNvSpPr>
              <p:nvPr/>
            </p:nvSpPr>
            <p:spPr bwMode="auto">
              <a:xfrm rot="18742517">
                <a:off x="8834042" y="936806"/>
                <a:ext cx="916588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1600" dirty="0" smtClean="0">
                    <a:solidFill>
                      <a:srgbClr val="376092"/>
                    </a:solidFill>
                  </a:rPr>
                  <a:t>45 </a:t>
                </a:r>
                <a:r>
                  <a:rPr lang="en-GB" sz="1600" dirty="0" err="1" smtClean="0">
                    <a:solidFill>
                      <a:srgbClr val="376092"/>
                    </a:solidFill>
                  </a:rPr>
                  <a:t>Deg</a:t>
                </a:r>
                <a:endParaRPr lang="en-GB" sz="1600" dirty="0">
                  <a:solidFill>
                    <a:srgbClr val="376092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65941" y="1184669"/>
              <a:ext cx="2078299" cy="2078299"/>
              <a:chOff x="352484" y="4331095"/>
              <a:chExt cx="2078299" cy="207829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52484" y="4331095"/>
                <a:ext cx="2078299" cy="2078299"/>
              </a:xfrm>
              <a:prstGeom prst="ellipse">
                <a:avLst/>
              </a:prstGeom>
              <a:solidFill>
                <a:srgbClr val="FF0000">
                  <a:alpha val="41961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Title 1"/>
              <p:cNvSpPr txBox="1">
                <a:spLocks/>
              </p:cNvSpPr>
              <p:nvPr/>
            </p:nvSpPr>
            <p:spPr bwMode="auto">
              <a:xfrm>
                <a:off x="488504" y="5080525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LOOK OUT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8915400" cy="579438"/>
          </a:xfrm>
        </p:spPr>
        <p:txBody>
          <a:bodyPr/>
          <a:lstStyle/>
          <a:p>
            <a:r>
              <a:rPr lang="en-GB" dirty="0" smtClean="0"/>
              <a:t>The 08 Circuit at Barton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03028" y="4244758"/>
            <a:ext cx="2078299" cy="2078299"/>
            <a:chOff x="7503028" y="4244758"/>
            <a:chExt cx="2078299" cy="2078299"/>
          </a:xfrm>
        </p:grpSpPr>
        <p:grpSp>
          <p:nvGrpSpPr>
            <p:cNvPr id="65" name="Group 64"/>
            <p:cNvGrpSpPr/>
            <p:nvPr/>
          </p:nvGrpSpPr>
          <p:grpSpPr>
            <a:xfrm>
              <a:off x="7503028" y="4244758"/>
              <a:ext cx="2078299" cy="2078299"/>
              <a:chOff x="352484" y="4331095"/>
              <a:chExt cx="2078299" cy="207829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52484" y="4331095"/>
                <a:ext cx="2078299" cy="2078299"/>
              </a:xfrm>
              <a:prstGeom prst="ellipse">
                <a:avLst/>
              </a:prstGeom>
              <a:solidFill>
                <a:srgbClr val="FF0000">
                  <a:alpha val="41961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Title 1"/>
              <p:cNvSpPr txBox="1">
                <a:spLocks/>
              </p:cNvSpPr>
              <p:nvPr/>
            </p:nvSpPr>
            <p:spPr bwMode="auto">
              <a:xfrm>
                <a:off x="488504" y="5080525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LOOK OUT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639048" y="4297656"/>
              <a:ext cx="1028945" cy="504056"/>
              <a:chOff x="1182511" y="4950510"/>
              <a:chExt cx="1588522" cy="504056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ontent Placeholder 2"/>
              <p:cNvSpPr txBox="1">
                <a:spLocks/>
              </p:cNvSpPr>
              <p:nvPr/>
            </p:nvSpPr>
            <p:spPr bwMode="auto">
              <a:xfrm>
                <a:off x="1186857" y="4950510"/>
                <a:ext cx="1584176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600’ turn onto Crosswind Leg</a:t>
                </a:r>
                <a:endParaRPr lang="en-GB" sz="1000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7426898" y="1184670"/>
            <a:ext cx="2078299" cy="2078299"/>
            <a:chOff x="352484" y="4331095"/>
            <a:chExt cx="2078299" cy="2078299"/>
          </a:xfrm>
        </p:grpSpPr>
        <p:sp>
          <p:nvSpPr>
            <p:cNvPr id="63" name="Oval 62"/>
            <p:cNvSpPr/>
            <p:nvPr/>
          </p:nvSpPr>
          <p:spPr>
            <a:xfrm>
              <a:off x="352484" y="4331095"/>
              <a:ext cx="2078299" cy="2078299"/>
            </a:xfrm>
            <a:prstGeom prst="ellipse">
              <a:avLst/>
            </a:prstGeom>
            <a:solidFill>
              <a:srgbClr val="FF0000">
                <a:alpha val="41961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itle 1"/>
            <p:cNvSpPr txBox="1">
              <a:spLocks/>
            </p:cNvSpPr>
            <p:nvPr/>
          </p:nvSpPr>
          <p:spPr bwMode="auto">
            <a:xfrm>
              <a:off x="488504" y="508052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600" dirty="0" smtClean="0">
                  <a:solidFill>
                    <a:srgbClr val="FF0000"/>
                  </a:solidFill>
                </a:rPr>
                <a:t>LOOK OUT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0394" y="1052736"/>
            <a:ext cx="9557142" cy="5408535"/>
            <a:chOff x="220394" y="1052736"/>
            <a:chExt cx="9557142" cy="5408535"/>
          </a:xfrm>
        </p:grpSpPr>
        <p:grpSp>
          <p:nvGrpSpPr>
            <p:cNvPr id="82" name="Group 81"/>
            <p:cNvGrpSpPr/>
            <p:nvPr/>
          </p:nvGrpSpPr>
          <p:grpSpPr>
            <a:xfrm flipH="1">
              <a:off x="756177" y="4487039"/>
              <a:ext cx="3450269" cy="1974232"/>
              <a:chOff x="5745088" y="4482478"/>
              <a:chExt cx="3456384" cy="1974232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5745088" y="4482478"/>
                <a:ext cx="3456384" cy="1305486"/>
                <a:chOff x="5745088" y="4482478"/>
                <a:chExt cx="3456384" cy="1305486"/>
              </a:xfrm>
            </p:grpSpPr>
            <p:sp>
              <p:nvSpPr>
                <p:cNvPr id="131" name="Arc 130"/>
                <p:cNvSpPr/>
                <p:nvPr/>
              </p:nvSpPr>
              <p:spPr>
                <a:xfrm rot="5400000">
                  <a:off x="7905328" y="4482478"/>
                  <a:ext cx="1296144" cy="1296144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5745088" y="5778622"/>
                  <a:ext cx="2808312" cy="934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Title 1"/>
              <p:cNvSpPr txBox="1">
                <a:spLocks/>
              </p:cNvSpPr>
              <p:nvPr/>
            </p:nvSpPr>
            <p:spPr bwMode="auto">
              <a:xfrm>
                <a:off x="6105128" y="5877272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Final</a:t>
                </a:r>
                <a:endPara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flipH="1">
              <a:off x="4088904" y="5783183"/>
              <a:ext cx="4463295" cy="678088"/>
              <a:chOff x="1391633" y="5778622"/>
              <a:chExt cx="4471206" cy="678088"/>
            </a:xfrm>
          </p:grpSpPr>
          <p:sp>
            <p:nvSpPr>
              <p:cNvPr id="111" name="Title 1"/>
              <p:cNvSpPr txBox="1">
                <a:spLocks/>
              </p:cNvSpPr>
              <p:nvPr/>
            </p:nvSpPr>
            <p:spPr bwMode="auto">
              <a:xfrm>
                <a:off x="2000672" y="5877272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Climb Out</a:t>
                </a:r>
                <a:endPara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1391633" y="5778622"/>
                <a:ext cx="4471206" cy="220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flipH="1">
              <a:off x="1418548" y="1052736"/>
              <a:ext cx="7780575" cy="1850127"/>
              <a:chOff x="743562" y="1048175"/>
              <a:chExt cx="7794365" cy="1850127"/>
            </a:xfrm>
          </p:grpSpPr>
          <p:sp>
            <p:nvSpPr>
              <p:cNvPr id="97" name="Title 1"/>
              <p:cNvSpPr txBox="1">
                <a:spLocks/>
              </p:cNvSpPr>
              <p:nvPr/>
            </p:nvSpPr>
            <p:spPr bwMode="auto">
              <a:xfrm>
                <a:off x="4016896" y="1048175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Downwind</a:t>
                </a:r>
                <a:endPara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43562" y="1602158"/>
                <a:ext cx="7794365" cy="1296144"/>
                <a:chOff x="743562" y="1602158"/>
                <a:chExt cx="7794365" cy="1296144"/>
              </a:xfrm>
            </p:grpSpPr>
            <p:cxnSp>
              <p:nvCxnSpPr>
                <p:cNvPr id="99" name="Straight Connector 98"/>
                <p:cNvCxnSpPr>
                  <a:stCxn id="104" idx="2"/>
                </p:cNvCxnSpPr>
                <p:nvPr/>
              </p:nvCxnSpPr>
              <p:spPr>
                <a:xfrm>
                  <a:off x="1391634" y="1602159"/>
                  <a:ext cx="7146293" cy="376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Arc 103"/>
                <p:cNvSpPr/>
                <p:nvPr/>
              </p:nvSpPr>
              <p:spPr>
                <a:xfrm rot="16200000">
                  <a:off x="743562" y="1602158"/>
                  <a:ext cx="1296144" cy="1296144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 flipH="1">
              <a:off x="220394" y="1606719"/>
              <a:ext cx="1840835" cy="3528392"/>
              <a:chOff x="7894106" y="1602158"/>
              <a:chExt cx="1844097" cy="3528392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9201472" y="2250230"/>
                <a:ext cx="0" cy="28803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>
                <a:off x="7894106" y="1602158"/>
                <a:ext cx="1844097" cy="3194993"/>
                <a:chOff x="7894106" y="1602158"/>
                <a:chExt cx="1844097" cy="3194993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7894106" y="1602158"/>
                  <a:ext cx="1296144" cy="1296144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Title 1"/>
                <p:cNvSpPr txBox="1">
                  <a:spLocks/>
                </p:cNvSpPr>
                <p:nvPr/>
              </p:nvSpPr>
              <p:spPr bwMode="auto">
                <a:xfrm rot="16200000">
                  <a:off x="8531896" y="3590845"/>
                  <a:ext cx="1833175" cy="579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 kern="1200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9pPr>
                </a:lstStyle>
                <a:p>
                  <a:r>
                    <a:rPr lang="en-GB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rPr>
                    <a:t>Base</a:t>
                  </a:r>
                  <a:endPara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 flipH="1">
              <a:off x="7905272" y="2254791"/>
              <a:ext cx="1872264" cy="3528392"/>
              <a:chOff x="164124" y="2250230"/>
              <a:chExt cx="1875582" cy="3528392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H="1">
                <a:off x="743562" y="2250230"/>
                <a:ext cx="0" cy="28803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87"/>
              <p:cNvGrpSpPr/>
              <p:nvPr/>
            </p:nvGrpSpPr>
            <p:grpSpPr>
              <a:xfrm>
                <a:off x="164124" y="2963976"/>
                <a:ext cx="1875582" cy="2814646"/>
                <a:chOff x="164124" y="2963976"/>
                <a:chExt cx="1875582" cy="2814646"/>
              </a:xfrm>
            </p:grpSpPr>
            <p:sp>
              <p:nvSpPr>
                <p:cNvPr id="89" name="Title 1"/>
                <p:cNvSpPr txBox="1">
                  <a:spLocks/>
                </p:cNvSpPr>
                <p:nvPr/>
              </p:nvSpPr>
              <p:spPr bwMode="auto">
                <a:xfrm rot="16200000">
                  <a:off x="-462745" y="3590845"/>
                  <a:ext cx="1833175" cy="579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 kern="1200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9pPr>
                </a:lstStyle>
                <a:p>
                  <a:r>
                    <a:rPr lang="en-GB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rPr>
                    <a:t>Crosswind</a:t>
                  </a:r>
                  <a:endPara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rot="10800000">
                  <a:off x="743562" y="4482478"/>
                  <a:ext cx="1296144" cy="1296144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3818207" y="1116270"/>
            <a:ext cx="1727145" cy="1346735"/>
            <a:chOff x="3818207" y="1116270"/>
            <a:chExt cx="1727145" cy="1346735"/>
          </a:xfrm>
        </p:grpSpPr>
        <p:grpSp>
          <p:nvGrpSpPr>
            <p:cNvPr id="71" name="Group 70"/>
            <p:cNvGrpSpPr/>
            <p:nvPr/>
          </p:nvGrpSpPr>
          <p:grpSpPr>
            <a:xfrm>
              <a:off x="4304928" y="1958949"/>
              <a:ext cx="1240424" cy="504056"/>
              <a:chOff x="1182511" y="4950510"/>
              <a:chExt cx="1588522" cy="504056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Content Placeholder 2"/>
              <p:cNvSpPr txBox="1">
                <a:spLocks/>
              </p:cNvSpPr>
              <p:nvPr/>
            </p:nvSpPr>
            <p:spPr bwMode="auto">
              <a:xfrm>
                <a:off x="1186857" y="4950510"/>
                <a:ext cx="1584176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FAWTH checks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RT call</a:t>
                </a:r>
                <a:endParaRPr lang="en-GB" sz="1000" dirty="0"/>
              </a:p>
            </p:txBody>
          </p:sp>
        </p:grpSp>
        <p:pic>
          <p:nvPicPr>
            <p:cNvPr id="115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2469" y="1232008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944888" y="5535936"/>
            <a:ext cx="1800200" cy="485352"/>
            <a:chOff x="4016896" y="5733256"/>
            <a:chExt cx="1800200" cy="485352"/>
          </a:xfrm>
        </p:grpSpPr>
        <p:sp>
          <p:nvSpPr>
            <p:cNvPr id="124" name="Rectangle 123"/>
            <p:cNvSpPr/>
            <p:nvPr/>
          </p:nvSpPr>
          <p:spPr>
            <a:xfrm>
              <a:off x="4016896" y="5805264"/>
              <a:ext cx="1800200" cy="3600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ontent Placeholder 2"/>
            <p:cNvSpPr txBox="1">
              <a:spLocks/>
            </p:cNvSpPr>
            <p:nvPr/>
          </p:nvSpPr>
          <p:spPr bwMode="auto">
            <a:xfrm rot="16200000">
              <a:off x="5439055" y="5823265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27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Content Placeholder 2"/>
            <p:cNvSpPr txBox="1">
              <a:spLocks/>
            </p:cNvSpPr>
            <p:nvPr/>
          </p:nvSpPr>
          <p:spPr bwMode="auto">
            <a:xfrm rot="5400000">
              <a:off x="3962889" y="5876569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09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17095" y="4869160"/>
            <a:ext cx="2379538" cy="1396068"/>
            <a:chOff x="5817095" y="4869160"/>
            <a:chExt cx="2379538" cy="1396068"/>
          </a:xfrm>
        </p:grpSpPr>
        <p:grpSp>
          <p:nvGrpSpPr>
            <p:cNvPr id="53" name="Group 52"/>
            <p:cNvGrpSpPr/>
            <p:nvPr/>
          </p:nvGrpSpPr>
          <p:grpSpPr>
            <a:xfrm>
              <a:off x="5817095" y="4869160"/>
              <a:ext cx="1718369" cy="942814"/>
              <a:chOff x="1137881" y="4950509"/>
              <a:chExt cx="1718369" cy="706801"/>
            </a:xfrm>
            <a:effectLst/>
          </p:grpSpPr>
          <p:sp>
            <p:nvSpPr>
              <p:cNvPr id="54" name="Rounded Rectangle 53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ontent Placeholder 2"/>
              <p:cNvSpPr txBox="1">
                <a:spLocks/>
              </p:cNvSpPr>
              <p:nvPr/>
            </p:nvSpPr>
            <p:spPr bwMode="auto">
              <a:xfrm>
                <a:off x="1137881" y="4950509"/>
                <a:ext cx="1718369" cy="706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Accelerate to </a:t>
                </a:r>
                <a:r>
                  <a:rPr lang="en-GB" sz="1000" dirty="0" err="1" smtClean="0"/>
                  <a:t>Vy</a:t>
                </a:r>
                <a:r>
                  <a:rPr lang="en-GB" sz="1000" dirty="0" smtClean="0"/>
                  <a:t> - 70 mph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Above 300’ AGL retract flaps and adopt 80 mph </a:t>
                </a:r>
                <a:endParaRPr lang="en-GB" sz="1000" dirty="0"/>
              </a:p>
            </p:txBody>
          </p:sp>
        </p:grpSp>
        <p:pic>
          <p:nvPicPr>
            <p:cNvPr id="127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57543" y="5426139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820534" y="4869160"/>
            <a:ext cx="2652222" cy="1386875"/>
            <a:chOff x="1820534" y="4869160"/>
            <a:chExt cx="2652222" cy="1386875"/>
          </a:xfrm>
        </p:grpSpPr>
        <p:grpSp>
          <p:nvGrpSpPr>
            <p:cNvPr id="77" name="Group 76"/>
            <p:cNvGrpSpPr/>
            <p:nvPr/>
          </p:nvGrpSpPr>
          <p:grpSpPr>
            <a:xfrm>
              <a:off x="2543886" y="4869160"/>
              <a:ext cx="1928870" cy="493901"/>
              <a:chOff x="1182511" y="4950510"/>
              <a:chExt cx="1928870" cy="493901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Content Placeholder 2"/>
              <p:cNvSpPr txBox="1">
                <a:spLocks/>
              </p:cNvSpPr>
              <p:nvPr/>
            </p:nvSpPr>
            <p:spPr bwMode="auto">
              <a:xfrm>
                <a:off x="1186856" y="4968483"/>
                <a:ext cx="1924525" cy="475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60 mph, 2</a:t>
                </a:r>
                <a:r>
                  <a:rPr lang="en-GB" sz="1000" baseline="30000" dirty="0" smtClean="0"/>
                  <a:t>nd</a:t>
                </a:r>
                <a:r>
                  <a:rPr lang="en-GB" sz="1000" dirty="0" smtClean="0"/>
                  <a:t> / 3</a:t>
                </a:r>
                <a:r>
                  <a:rPr lang="en-GB" sz="1000" baseline="30000" dirty="0" smtClean="0"/>
                  <a:t>rd</a:t>
                </a:r>
                <a:r>
                  <a:rPr lang="en-GB" sz="1000" dirty="0" smtClean="0"/>
                  <a:t> Flaps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RT call</a:t>
                </a:r>
                <a:endParaRPr lang="en-GB" sz="1000" dirty="0"/>
              </a:p>
            </p:txBody>
          </p:sp>
        </p:grpSp>
        <p:pic>
          <p:nvPicPr>
            <p:cNvPr id="119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04796" y="5416946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78762" y="2606861"/>
            <a:ext cx="2850635" cy="739976"/>
            <a:chOff x="278762" y="2606861"/>
            <a:chExt cx="2850635" cy="739976"/>
          </a:xfrm>
        </p:grpSpPr>
        <p:grpSp>
          <p:nvGrpSpPr>
            <p:cNvPr id="74" name="Group 73"/>
            <p:cNvGrpSpPr/>
            <p:nvPr/>
          </p:nvGrpSpPr>
          <p:grpSpPr>
            <a:xfrm>
              <a:off x="1540875" y="2852936"/>
              <a:ext cx="1588522" cy="493901"/>
              <a:chOff x="1182511" y="4950510"/>
              <a:chExt cx="1588522" cy="49390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 bwMode="auto">
              <a:xfrm>
                <a:off x="1186857" y="4968483"/>
                <a:ext cx="1584176" cy="475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PAT descent 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70 mph, </a:t>
                </a:r>
                <a:r>
                  <a:rPr lang="en-GB" sz="1000" dirty="0" err="1" smtClean="0"/>
                  <a:t>Ist</a:t>
                </a:r>
                <a:r>
                  <a:rPr lang="en-GB" sz="1000" dirty="0" smtClean="0"/>
                  <a:t> Flaps</a:t>
                </a:r>
                <a:endParaRPr lang="en-GB" sz="1000" dirty="0"/>
              </a:p>
            </p:txBody>
          </p:sp>
        </p:grpSp>
        <p:pic>
          <p:nvPicPr>
            <p:cNvPr id="102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00000">
              <a:off x="278762" y="2606861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020943" y="2606862"/>
            <a:ext cx="2625348" cy="750130"/>
            <a:chOff x="7020943" y="2606862"/>
            <a:chExt cx="2625348" cy="750130"/>
          </a:xfrm>
        </p:grpSpPr>
        <p:pic>
          <p:nvPicPr>
            <p:cNvPr id="106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5739">
              <a:off x="8691464" y="2606862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67"/>
            <p:cNvGrpSpPr/>
            <p:nvPr/>
          </p:nvGrpSpPr>
          <p:grpSpPr>
            <a:xfrm>
              <a:off x="7020943" y="2852936"/>
              <a:ext cx="1588522" cy="504056"/>
              <a:chOff x="1182511" y="4878502"/>
              <a:chExt cx="1588522" cy="504056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182511" y="4878502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Content Placeholder 2"/>
              <p:cNvSpPr txBox="1">
                <a:spLocks/>
              </p:cNvSpPr>
              <p:nvPr/>
            </p:nvSpPr>
            <p:spPr bwMode="auto">
              <a:xfrm>
                <a:off x="1186857" y="4906630"/>
                <a:ext cx="1584176" cy="475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At 1000’ level out and trim</a:t>
                </a:r>
                <a:r>
                  <a:rPr lang="en-GB" sz="1000" dirty="0"/>
                  <a:t> </a:t>
                </a:r>
                <a:r>
                  <a:rPr lang="en-GB" sz="1000" dirty="0" smtClean="0"/>
                  <a:t> - airspeed 90 mph </a:t>
                </a:r>
                <a:endParaRPr lang="en-GB" sz="10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889104" y="1958949"/>
            <a:ext cx="1687277" cy="648072"/>
            <a:chOff x="2473635" y="1844824"/>
            <a:chExt cx="1687277" cy="648072"/>
          </a:xfrm>
        </p:grpSpPr>
        <p:sp>
          <p:nvSpPr>
            <p:cNvPr id="95" name="Rounded Rectangle 94"/>
            <p:cNvSpPr/>
            <p:nvPr/>
          </p:nvSpPr>
          <p:spPr>
            <a:xfrm>
              <a:off x="2491833" y="1844824"/>
              <a:ext cx="1628163" cy="59930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 bwMode="auto">
            <a:xfrm>
              <a:off x="2473635" y="1851424"/>
              <a:ext cx="1687277" cy="64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Check parallel to runway</a:t>
              </a:r>
            </a:p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Check to Dead side for joining traffic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58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1" y="-553636"/>
            <a:ext cx="9582608" cy="7583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79438"/>
          </a:xfrm>
        </p:spPr>
        <p:txBody>
          <a:bodyPr/>
          <a:lstStyle/>
          <a:p>
            <a:r>
              <a:rPr lang="en-GB" dirty="0" smtClean="0"/>
              <a:t>The 08 Circuit at Barton</a:t>
            </a:r>
            <a:endParaRPr lang="en-GB" dirty="0"/>
          </a:p>
        </p:txBody>
      </p:sp>
      <p:pic>
        <p:nvPicPr>
          <p:cNvPr id="7" name="Content Placeholder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95706">
            <a:off x="1212426" y="1551579"/>
            <a:ext cx="820773" cy="52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0363464">
            <a:off x="2125596" y="1411114"/>
            <a:ext cx="3464922" cy="1251967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376092">
              <a:alpha val="16863"/>
            </a:srgbClr>
          </a:solidFill>
          <a:ln>
            <a:noFill/>
          </a:ln>
          <a:scene3d>
            <a:camera prst="isometricOffAxis1Top">
              <a:rot lat="18106631" lon="7589851" rev="138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52800" y="173274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Top">
                <a:rot lat="18600000" lon="19199999" rev="2460000"/>
              </a:camera>
              <a:lightRig rig="threePt" dir="t"/>
            </a:scene3d>
          </a:bodyPr>
          <a:lstStyle/>
          <a:p>
            <a:r>
              <a:rPr lang="en-GB" sz="2000" dirty="0" smtClean="0">
                <a:solidFill>
                  <a:srgbClr val="376092"/>
                </a:solidFill>
                <a:latin typeface="Trebuchet MS" pitchFamily="34" charset="0"/>
              </a:rPr>
              <a:t>Wind from East</a:t>
            </a:r>
            <a:endParaRPr lang="en-GB" sz="2000" dirty="0">
              <a:solidFill>
                <a:srgbClr val="37609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Standard Into Wind Take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628900"/>
            <a:ext cx="4673725" cy="489644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 Off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Line up on centreline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Nose wheel straight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Stick slightly aft of neutral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 ahead for reference point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Release brakes (heels on floor EV-97)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Smoothly apply full power over 3 seconds</a:t>
            </a: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2166578"/>
            <a:ext cx="4375773" cy="291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5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Standard Into Wind Take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28900"/>
            <a:ext cx="5033763" cy="489644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 Off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rudder as appropriate to keep straight 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Anticipate </a:t>
            </a:r>
            <a:r>
              <a:rPr lang="en-GB" dirty="0">
                <a:solidFill>
                  <a:srgbClr val="FF0000"/>
                </a:solidFill>
              </a:rPr>
              <a:t>and correct yaw to left with right </a:t>
            </a:r>
            <a:r>
              <a:rPr lang="en-GB" dirty="0" smtClean="0">
                <a:solidFill>
                  <a:srgbClr val="FF0000"/>
                </a:solidFill>
              </a:rPr>
              <a:t>rudder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 wings level with ailerons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Confirm full power has been achieved and airspeed is rising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Apply back pressure on stick to raise nose wheel just above the ground and hold this nose attitude until lift off</a:t>
            </a: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44" y="2168379"/>
            <a:ext cx="4371792" cy="291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5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Standard Into Wind Take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628900"/>
            <a:ext cx="4847971" cy="4608412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Climb Out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aircraft lifts off prevent the nose from pitching up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Adopt shallow climbing angle and accelerate to 70 mph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 wings level with aileron, in balance with rudder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Aim at reference point to track on centreline of runway</a:t>
            </a: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/>
        </p:blipFill>
        <p:spPr>
          <a:xfrm>
            <a:off x="5343271" y="2088806"/>
            <a:ext cx="4434265" cy="285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Into Wind Powered Approach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Uses power to accurately control the descent path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Reduces effects of turbulence and wind gradient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Less steep – more comfortable for passengers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Approach path controlled by coordinated use of</a:t>
            </a: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Power to control descent path (Height)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Elevator (Pitch) to control Airspeed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Into Wind Powered Approach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Circuit planning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Constantly keep a vigilant look out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Avoided conflict with other circuit traffic by adjusting airspeed or widen/lengthen circuit as appropriate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Flatter descent for powered approach compared to glide approach</a:t>
            </a:r>
          </a:p>
          <a:p>
            <a:pPr marL="457200" lvl="1" indent="0">
              <a:buNone/>
            </a:pP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On Base Leg initiate descent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Allow for drift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PAT to achieve 70 mph and 1</a:t>
            </a:r>
            <a:r>
              <a:rPr lang="en-GB" baseline="30000" dirty="0" smtClean="0">
                <a:sym typeface="Wingdings" pitchFamily="2" charset="2"/>
              </a:rPr>
              <a:t>st</a:t>
            </a:r>
            <a:r>
              <a:rPr lang="en-GB" dirty="0" smtClean="0">
                <a:sym typeface="Wingdings" pitchFamily="2" charset="2"/>
              </a:rPr>
              <a:t> Flaps (ensure airspeed below </a:t>
            </a:r>
            <a:r>
              <a:rPr lang="en-GB" dirty="0" err="1" smtClean="0">
                <a:sym typeface="Wingdings" pitchFamily="2" charset="2"/>
              </a:rPr>
              <a:t>Vfe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Adjust power (medium low) to establish correct approach angle</a:t>
            </a:r>
            <a:endParaRPr lang="en-GB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18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Into Wind Powered Approach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5249788" cy="3672308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Turn onto Final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Look long and low before turning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Judge the turn so you line up on the extended runway centreline 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Establish Final approach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Correct airspeed (60 mph EV-97)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Landing flaps set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Medium low power setting</a:t>
            </a:r>
          </a:p>
          <a:p>
            <a:pPr marL="457200" lvl="1" indent="0">
              <a:buNone/>
            </a:pPr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8504" y="4869160"/>
            <a:ext cx="9073008" cy="183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Pick an aiming point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Aim at reference point on the runway (just after the runway numbers)</a:t>
            </a:r>
          </a:p>
          <a:p>
            <a:pPr marL="0" indent="0">
              <a:buFont typeface="Arial" charset="0"/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7"/>
          <a:stretch/>
        </p:blipFill>
        <p:spPr>
          <a:xfrm>
            <a:off x="5673081" y="1677346"/>
            <a:ext cx="3888432" cy="330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6393160" y="3261726"/>
            <a:ext cx="2113971" cy="743338"/>
            <a:chOff x="6393160" y="3189718"/>
            <a:chExt cx="2113971" cy="743338"/>
          </a:xfrm>
        </p:grpSpPr>
        <p:sp>
          <p:nvSpPr>
            <p:cNvPr id="7" name="Oval 6"/>
            <p:cNvSpPr/>
            <p:nvPr/>
          </p:nvSpPr>
          <p:spPr>
            <a:xfrm>
              <a:off x="7931067" y="3587052"/>
              <a:ext cx="576064" cy="243273"/>
            </a:xfrm>
            <a:prstGeom prst="ellipse">
              <a:avLst/>
            </a:prstGeom>
            <a:solidFill>
              <a:srgbClr val="FF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6393160" y="3189718"/>
              <a:ext cx="1525577" cy="7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FontTx/>
                <a:buNone/>
              </a:pPr>
              <a:endParaRPr lang="en-GB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endParaRPr>
            </a:p>
            <a:p>
              <a:pPr marL="0" indent="0"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sym typeface="Wingdings" pitchFamily="2" charset="2"/>
                </a:rPr>
                <a:t>Reference Point</a:t>
              </a:r>
            </a:p>
            <a:p>
              <a:pPr marL="0" indent="0">
                <a:buFont typeface="Arial" charset="0"/>
                <a:buNone/>
              </a:pPr>
              <a:endParaRPr lang="en-GB" sz="20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endParaRPr>
            </a:p>
            <a:p>
              <a:endParaRPr lang="en-GB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0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– Amendment to following presentation;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528" y="3573016"/>
            <a:ext cx="6934200" cy="208823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Due to movement in magnetic variation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Runway </a:t>
            </a:r>
            <a:r>
              <a:rPr lang="en-GB" sz="4000" dirty="0" smtClean="0">
                <a:solidFill>
                  <a:srgbClr val="FF0000"/>
                </a:solidFill>
              </a:rPr>
              <a:t>27</a:t>
            </a:r>
            <a:r>
              <a:rPr lang="en-GB" dirty="0" smtClean="0">
                <a:solidFill>
                  <a:srgbClr val="FF0000"/>
                </a:solidFill>
              </a:rPr>
              <a:t> is now </a:t>
            </a:r>
            <a:r>
              <a:rPr lang="en-GB" sz="4000" dirty="0" smtClean="0">
                <a:solidFill>
                  <a:srgbClr val="FF0000"/>
                </a:solidFill>
              </a:rPr>
              <a:t>26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Runway </a:t>
            </a:r>
            <a:r>
              <a:rPr lang="en-GB" sz="4000" dirty="0" smtClean="0">
                <a:solidFill>
                  <a:srgbClr val="FF0000"/>
                </a:solidFill>
              </a:rPr>
              <a:t>09</a:t>
            </a:r>
            <a:r>
              <a:rPr lang="en-GB" dirty="0" smtClean="0">
                <a:solidFill>
                  <a:srgbClr val="FF0000"/>
                </a:solidFill>
              </a:rPr>
              <a:t> is now </a:t>
            </a:r>
            <a:r>
              <a:rPr lang="en-GB" sz="4000" dirty="0" smtClean="0">
                <a:solidFill>
                  <a:srgbClr val="FF0000"/>
                </a:solidFill>
              </a:rPr>
              <a:t>08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Into Wind Powered Approach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7"/>
            <a:ext cx="8915400" cy="1728092"/>
          </a:xfrm>
        </p:spPr>
        <p:txBody>
          <a:bodyPr/>
          <a:lstStyle/>
          <a:p>
            <a:r>
              <a:rPr lang="en-GB" dirty="0" smtClean="0"/>
              <a:t>The reference point should stay stationary in your view</a:t>
            </a:r>
          </a:p>
          <a:p>
            <a:r>
              <a:rPr lang="en-GB" dirty="0" smtClean="0">
                <a:sym typeface="Wingdings" pitchFamily="2" charset="2"/>
              </a:rPr>
              <a:t>If reference point is rising in your field of view then you are sinking below the approach path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Increase power and raise the nose a little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82887" y="-387424"/>
            <a:ext cx="6258681" cy="6611657"/>
            <a:chOff x="2082887" y="-387424"/>
            <a:chExt cx="6258681" cy="6611657"/>
          </a:xfrm>
        </p:grpSpPr>
        <p:sp>
          <p:nvSpPr>
            <p:cNvPr id="12" name="Block Arc 11"/>
            <p:cNvSpPr/>
            <p:nvPr/>
          </p:nvSpPr>
          <p:spPr>
            <a:xfrm rot="1763414">
              <a:off x="2082887" y="-387424"/>
              <a:ext cx="6258681" cy="6084827"/>
            </a:xfrm>
            <a:prstGeom prst="blockArc">
              <a:avLst>
                <a:gd name="adj1" fmla="val 4511161"/>
                <a:gd name="adj2" fmla="val 5460818"/>
                <a:gd name="adj3" fmla="val 5449"/>
              </a:avLst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1994">
              <a:off x="2503325" y="4597424"/>
              <a:ext cx="1256492" cy="326803"/>
            </a:xfrm>
            <a:prstGeom prst="rect">
              <a:avLst/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 rot="239870">
              <a:off x="4527929" y="5370792"/>
              <a:ext cx="3279630" cy="853441"/>
              <a:chOff x="4323629" y="5718015"/>
              <a:chExt cx="3279630" cy="853441"/>
            </a:xfrm>
          </p:grpSpPr>
          <p:sp>
            <p:nvSpPr>
              <p:cNvPr id="6" name="Right Arrow 5"/>
              <p:cNvSpPr/>
              <p:nvPr/>
            </p:nvSpPr>
            <p:spPr>
              <a:xfrm rot="600803">
                <a:off x="4323629" y="5909088"/>
                <a:ext cx="3279630" cy="662368"/>
              </a:xfrm>
              <a:prstGeom prst="rightArrow">
                <a:avLst>
                  <a:gd name="adj1" fmla="val 50000"/>
                  <a:gd name="adj2" fmla="val 126514"/>
                </a:avLst>
              </a:prstGeom>
              <a:solidFill>
                <a:srgbClr val="376092">
                  <a:alpha val="4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70099">
                <a:off x="4598129" y="5718015"/>
                <a:ext cx="1840526" cy="76551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-394376" y="3884121"/>
            <a:ext cx="9532327" cy="1155342"/>
            <a:chOff x="-394376" y="3884121"/>
            <a:chExt cx="9532327" cy="1155342"/>
          </a:xfrm>
        </p:grpSpPr>
        <p:sp>
          <p:nvSpPr>
            <p:cNvPr id="20" name="Right Arrow 19"/>
            <p:cNvSpPr/>
            <p:nvPr/>
          </p:nvSpPr>
          <p:spPr>
            <a:xfrm rot="1275870">
              <a:off x="-394376" y="4377095"/>
              <a:ext cx="9532327" cy="662368"/>
            </a:xfrm>
            <a:prstGeom prst="rightArrow">
              <a:avLst>
                <a:gd name="adj1" fmla="val 50000"/>
                <a:gd name="adj2" fmla="val 126514"/>
              </a:avLst>
            </a:prstGeom>
            <a:solidFill>
              <a:srgbClr val="FF0000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963">
              <a:off x="1476906" y="3884121"/>
              <a:ext cx="1840526" cy="76551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276195">
              <a:off x="3775917" y="4722013"/>
              <a:ext cx="2037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rebuchet MS" pitchFamily="34" charset="0"/>
                </a:rPr>
                <a:t>Planned approach path</a:t>
              </a:r>
              <a:endParaRPr lang="en-GB" sz="1400" dirty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8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8504" y="3614762"/>
            <a:ext cx="7627669" cy="6175442"/>
            <a:chOff x="488504" y="3614762"/>
            <a:chExt cx="7627669" cy="6175442"/>
          </a:xfrm>
        </p:grpSpPr>
        <p:sp>
          <p:nvSpPr>
            <p:cNvPr id="8" name="Rectangle 7"/>
            <p:cNvSpPr/>
            <p:nvPr/>
          </p:nvSpPr>
          <p:spPr>
            <a:xfrm rot="742045">
              <a:off x="2889340" y="3614762"/>
              <a:ext cx="1256492" cy="326803"/>
            </a:xfrm>
            <a:prstGeom prst="rect">
              <a:avLst/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5" name="Block Arc 4"/>
            <p:cNvSpPr/>
            <p:nvPr/>
          </p:nvSpPr>
          <p:spPr>
            <a:xfrm rot="12404736">
              <a:off x="488504" y="3705377"/>
              <a:ext cx="6258681" cy="6084827"/>
            </a:xfrm>
            <a:prstGeom prst="blockArc">
              <a:avLst>
                <a:gd name="adj1" fmla="val 4511161"/>
                <a:gd name="adj2" fmla="val 5460818"/>
                <a:gd name="adj3" fmla="val 5449"/>
              </a:avLst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763975">
              <a:off x="4836543" y="4750383"/>
              <a:ext cx="3279630" cy="662368"/>
            </a:xfrm>
            <a:prstGeom prst="rightArrow">
              <a:avLst>
                <a:gd name="adj1" fmla="val 50000"/>
                <a:gd name="adj2" fmla="val 126514"/>
              </a:avLst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236">
              <a:off x="5225474" y="4448681"/>
              <a:ext cx="1840526" cy="76551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Into Wind Powered Approach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2016223"/>
          </a:xfrm>
        </p:spPr>
        <p:txBody>
          <a:bodyPr/>
          <a:lstStyle/>
          <a:p>
            <a:pPr marL="457200" lvl="1" indent="0">
              <a:buNone/>
            </a:pP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If reference is descending in your field of view then you are rising above the approach path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Reduce power and lower the nose a little</a:t>
            </a: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-394376" y="3140968"/>
            <a:ext cx="9532327" cy="1898495"/>
            <a:chOff x="-394376" y="3140968"/>
            <a:chExt cx="9532327" cy="1898495"/>
          </a:xfrm>
        </p:grpSpPr>
        <p:sp>
          <p:nvSpPr>
            <p:cNvPr id="7" name="Right Arrow 6"/>
            <p:cNvSpPr/>
            <p:nvPr/>
          </p:nvSpPr>
          <p:spPr>
            <a:xfrm rot="1275870">
              <a:off x="-394376" y="4377095"/>
              <a:ext cx="9532327" cy="662368"/>
            </a:xfrm>
            <a:prstGeom prst="rightArrow">
              <a:avLst>
                <a:gd name="adj1" fmla="val 50000"/>
                <a:gd name="adj2" fmla="val 126514"/>
              </a:avLst>
            </a:prstGeom>
            <a:solidFill>
              <a:srgbClr val="FF0000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11" name="TextBox 10"/>
            <p:cNvSpPr txBox="1"/>
            <p:nvPr/>
          </p:nvSpPr>
          <p:spPr>
            <a:xfrm rot="1276195">
              <a:off x="3775917" y="4722013"/>
              <a:ext cx="2037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rebuchet MS" pitchFamily="34" charset="0"/>
                </a:rPr>
                <a:t>Planned approach path</a:t>
              </a:r>
              <a:endParaRPr lang="en-GB" sz="1400" dirty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969">
              <a:off x="1703424" y="3140968"/>
              <a:ext cx="1840526" cy="76551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77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8822" y="5834289"/>
            <a:ext cx="10585176" cy="106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Round Out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7"/>
            <a:ext cx="8915400" cy="285400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Maintain the correct airspeed (60mph EV-97, 55KT </a:t>
            </a:r>
            <a:r>
              <a:rPr lang="en-GB" dirty="0" smtClean="0">
                <a:sym typeface="Wingdings" pitchFamily="2" charset="2"/>
              </a:rPr>
              <a:t>C42)</a:t>
            </a:r>
          </a:p>
          <a:p>
            <a:r>
              <a:rPr lang="en-GB" dirty="0" smtClean="0">
                <a:sym typeface="Wingdings" pitchFamily="2" charset="2"/>
              </a:rPr>
              <a:t>At approximately 30 feet above the ground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Transfer your gaze from the aiming point to the far end of the runway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Easy back on the stick to end up in a level attitude approximately       3 feet (1 metre) above the ground</a:t>
            </a:r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12" name="Block Arc 11"/>
          <p:cNvSpPr/>
          <p:nvPr/>
        </p:nvSpPr>
        <p:spPr>
          <a:xfrm rot="1213697">
            <a:off x="-1030560" y="-6144483"/>
            <a:ext cx="12104071" cy="11699179"/>
          </a:xfrm>
          <a:prstGeom prst="blockArc">
            <a:avLst>
              <a:gd name="adj1" fmla="val 4247509"/>
              <a:gd name="adj2" fmla="val 5423256"/>
              <a:gd name="adj3" fmla="val 2796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327579">
            <a:off x="1801332" y="4610275"/>
            <a:ext cx="1182796" cy="319855"/>
          </a:xfrm>
          <a:prstGeom prst="rect">
            <a:avLst/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99978">
            <a:off x="5011445" y="5124377"/>
            <a:ext cx="3279630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74">
            <a:off x="5270408" y="4999390"/>
            <a:ext cx="1840526" cy="7655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Right Arrow 19"/>
          <p:cNvSpPr/>
          <p:nvPr/>
        </p:nvSpPr>
        <p:spPr>
          <a:xfrm rot="1275870">
            <a:off x="-7564754" y="2377137"/>
            <a:ext cx="9532327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FF0000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789">
            <a:off x="632866" y="3990975"/>
            <a:ext cx="1840526" cy="7655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 rot="1276195">
            <a:off x="-63248" y="375597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approach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5263115" y="7024027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786135" y="7025321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8822" y="5834289"/>
            <a:ext cx="10585176" cy="106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Off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3663957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Reduce the power to idle</a:t>
            </a: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(This may have been done earlier to maintain correct approach path)</a:t>
            </a:r>
          </a:p>
          <a:p>
            <a:r>
              <a:rPr lang="en-GB" dirty="0" smtClean="0">
                <a:sym typeface="Wingdings" pitchFamily="2" charset="2"/>
              </a:rPr>
              <a:t>As airspeed reduces ease back on the stick to raise the nose to balance any tendency to sink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(This increases AOA which counters the loss in lift due reducing airspeed)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Maintaining hold off height accurately involves developing both skill and judgement through practice </a:t>
            </a:r>
          </a:p>
          <a:p>
            <a:r>
              <a:rPr lang="en-GB" dirty="0" smtClean="0">
                <a:sym typeface="Wingdings" pitchFamily="2" charset="2"/>
              </a:rPr>
              <a:t>Maintain runway centreline using small aileron inputs to counter any drift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12" name="Block Arc 11"/>
          <p:cNvSpPr/>
          <p:nvPr/>
        </p:nvSpPr>
        <p:spPr>
          <a:xfrm rot="1213697">
            <a:off x="-4270921" y="-6144483"/>
            <a:ext cx="12104071" cy="11699179"/>
          </a:xfrm>
          <a:prstGeom prst="blockArc">
            <a:avLst>
              <a:gd name="adj1" fmla="val 4247509"/>
              <a:gd name="adj2" fmla="val 5423256"/>
              <a:gd name="adj3" fmla="val 2796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99978">
            <a:off x="1770404" y="5171085"/>
            <a:ext cx="6492231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74">
            <a:off x="2030047" y="4999390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5574393" y="6913176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2091065" y="6938754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95" y="5183767"/>
            <a:ext cx="1840526" cy="7655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77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34289"/>
            <a:ext cx="9993560" cy="106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99978">
            <a:off x="-223318" y="5179436"/>
            <a:ext cx="6492231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 Off  - Common Issues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95424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Height judgement – refine skills, remember to look ahead</a:t>
            </a:r>
          </a:p>
          <a:p>
            <a:r>
              <a:rPr lang="en-GB" dirty="0" smtClean="0">
                <a:sym typeface="Wingdings" pitchFamily="2" charset="2"/>
              </a:rPr>
              <a:t>Not holding off long enough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Landing too fast, difficult </a:t>
            </a:r>
            <a:r>
              <a:rPr lang="en-GB" dirty="0">
                <a:sym typeface="Wingdings" pitchFamily="2" charset="2"/>
              </a:rPr>
              <a:t>to </a:t>
            </a:r>
            <a:r>
              <a:rPr lang="en-GB" dirty="0" smtClean="0">
                <a:sym typeface="Wingdings" pitchFamily="2" charset="2"/>
              </a:rPr>
              <a:t>control, possibly nose wheel first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Patient required – wait for nose attitude to be correct for touch down</a:t>
            </a:r>
          </a:p>
          <a:p>
            <a:r>
              <a:rPr lang="en-GB" dirty="0" smtClean="0">
                <a:sym typeface="Wingdings" pitchFamily="2" charset="2"/>
              </a:rPr>
              <a:t>Ballooning at round out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Too much backward pressure on stick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If airspeed sufficient, check pressure on stick and wait for aircraft to settle to correct height and continue with hold off</a:t>
            </a:r>
          </a:p>
          <a:p>
            <a:r>
              <a:rPr lang="en-GB" dirty="0">
                <a:sym typeface="Wingdings" pitchFamily="2" charset="2"/>
              </a:rPr>
              <a:t>Ballooning </a:t>
            </a:r>
            <a:r>
              <a:rPr lang="en-GB" dirty="0" smtClean="0">
                <a:sym typeface="Wingdings" pitchFamily="2" charset="2"/>
              </a:rPr>
              <a:t>in hold off</a:t>
            </a:r>
            <a:endParaRPr lang="en-GB" dirty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Too high and slow airspeed –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GO AROUND</a:t>
            </a: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74">
            <a:off x="73086" y="4999390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3616528" y="6927797"/>
            <a:ext cx="1840526" cy="310305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131087" y="6866746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4" y="5183767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069">
            <a:off x="7566257" y="5186177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7543102" y="6938871"/>
            <a:ext cx="1840526" cy="245885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8822" y="5834289"/>
            <a:ext cx="10585176" cy="106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Touch down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495424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Continue to hold off, allowing aircraft to lower towards ground  -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HAVE PATIENCE</a:t>
            </a:r>
          </a:p>
          <a:p>
            <a:r>
              <a:rPr lang="en-GB" dirty="0" smtClean="0">
                <a:sym typeface="Wingdings" pitchFamily="2" charset="2"/>
              </a:rPr>
              <a:t>Ensure aircraft is tracking down runway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Use </a:t>
            </a:r>
            <a:r>
              <a:rPr lang="en-GB" dirty="0">
                <a:sym typeface="Wingdings" pitchFamily="2" charset="2"/>
              </a:rPr>
              <a:t>rudder to align </a:t>
            </a:r>
            <a:r>
              <a:rPr lang="en-GB" dirty="0" smtClean="0">
                <a:sym typeface="Wingdings" pitchFamily="2" charset="2"/>
              </a:rPr>
              <a:t>fuselage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Ailerons to control lateral drift</a:t>
            </a:r>
          </a:p>
          <a:p>
            <a:r>
              <a:rPr lang="en-GB" dirty="0" smtClean="0">
                <a:sym typeface="Wingdings" pitchFamily="2" charset="2"/>
              </a:rPr>
              <a:t>Aim to touchdown with airspeed at a minimum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Stick being nearly fully back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Nose high attitude (the Flare)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Nose wheel clear of the runway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12" name="Block Arc 11"/>
          <p:cNvSpPr/>
          <p:nvPr/>
        </p:nvSpPr>
        <p:spPr>
          <a:xfrm rot="1213697">
            <a:off x="-4270921" y="-6144483"/>
            <a:ext cx="12104071" cy="11699179"/>
          </a:xfrm>
          <a:prstGeom prst="blockArc">
            <a:avLst>
              <a:gd name="adj1" fmla="val 4247509"/>
              <a:gd name="adj2" fmla="val 5423256"/>
              <a:gd name="adj3" fmla="val 2796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99978">
            <a:off x="1770404" y="5171085"/>
            <a:ext cx="6492231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74">
            <a:off x="2030047" y="4999390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5574393" y="6913176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2091065" y="6938754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95" y="5183767"/>
            <a:ext cx="1840526" cy="7655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8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34289"/>
            <a:ext cx="9993560" cy="106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99978">
            <a:off x="-223318" y="5179436"/>
            <a:ext cx="6492231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Roll Out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495424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Once on </a:t>
            </a:r>
            <a:r>
              <a:rPr lang="en-GB" dirty="0" smtClean="0">
                <a:sym typeface="Wingdings" pitchFamily="2" charset="2"/>
              </a:rPr>
              <a:t>ground: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steer </a:t>
            </a:r>
            <a:r>
              <a:rPr lang="en-GB" dirty="0">
                <a:sym typeface="Wingdings" pitchFamily="2" charset="2"/>
              </a:rPr>
              <a:t>with rudder 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maintain </a:t>
            </a:r>
            <a:r>
              <a:rPr lang="en-GB" dirty="0">
                <a:sym typeface="Wingdings" pitchFamily="2" charset="2"/>
              </a:rPr>
              <a:t>back pressure </a:t>
            </a:r>
            <a:r>
              <a:rPr lang="en-GB" dirty="0" smtClean="0">
                <a:sym typeface="Wingdings" pitchFamily="2" charset="2"/>
              </a:rPr>
              <a:t>on stick until nose wheel lowers </a:t>
            </a:r>
          </a:p>
          <a:p>
            <a:r>
              <a:rPr lang="en-GB" dirty="0" smtClean="0">
                <a:sym typeface="Wingdings" pitchFamily="2" charset="2"/>
              </a:rPr>
              <a:t>Brake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gently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necessary</a:t>
            </a:r>
          </a:p>
          <a:p>
            <a:r>
              <a:rPr lang="en-GB" dirty="0" smtClean="0">
                <a:sym typeface="Wingdings" pitchFamily="2" charset="2"/>
              </a:rPr>
              <a:t>Once at safe taxi speed vacate runway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Post landing checks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ATC clearance to taxi</a:t>
            </a:r>
          </a:p>
          <a:p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74">
            <a:off x="73086" y="4999390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3616528" y="6927797"/>
            <a:ext cx="1840526" cy="310305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131087" y="6866746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4" y="5183767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069">
            <a:off x="7566257" y="5186177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7543102" y="6938871"/>
            <a:ext cx="1840526" cy="245885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3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34289"/>
            <a:ext cx="9993560" cy="106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99978">
            <a:off x="-223318" y="5179436"/>
            <a:ext cx="6492231" cy="662368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Comments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3032"/>
            <a:ext cx="8418140" cy="4954240"/>
          </a:xfrm>
        </p:spPr>
        <p:txBody>
          <a:bodyPr/>
          <a:lstStyle/>
          <a:p>
            <a:pPr marL="0" indent="0">
              <a:buNone/>
            </a:pPr>
            <a:endParaRPr lang="en-GB" b="1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Basic principles of the circuit applies to all airfields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Standard circuits are LH unless informed otherwise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Circuit heights at other airfields may vary between 500’ and 1000’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Remember that the QFE pressure setting is used in the circuit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74">
            <a:off x="73086" y="4999390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3616528" y="6927797"/>
            <a:ext cx="1840526" cy="310305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131087" y="6866746"/>
            <a:ext cx="1840526" cy="382757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4" y="5183767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069">
            <a:off x="7566257" y="5186177"/>
            <a:ext cx="1840526" cy="765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1">
            <a:off x="7543102" y="6938871"/>
            <a:ext cx="1840526" cy="245885"/>
          </a:xfrm>
          <a:prstGeom prst="rect">
            <a:avLst/>
          </a:prstGeom>
          <a:ln>
            <a:noFill/>
          </a:ln>
          <a:effectLst>
            <a:outerShdw blurRad="114300" dist="1193800" dir="16200000" sx="101000" sy="101000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1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48" y="2780928"/>
            <a:ext cx="5805652" cy="459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2132856"/>
            <a:ext cx="8915400" cy="108012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What is the purpose of The Circuit?</a:t>
            </a:r>
          </a:p>
          <a:p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531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48" y="2780928"/>
            <a:ext cx="5805652" cy="459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367230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circuit</a:t>
            </a:r>
            <a:r>
              <a:rPr lang="en-GB" dirty="0"/>
              <a:t> is a standard path for </a:t>
            </a:r>
            <a:r>
              <a:rPr lang="en-GB" dirty="0" smtClean="0"/>
              <a:t>coordinating</a:t>
            </a:r>
            <a:r>
              <a:rPr lang="en-GB" dirty="0"/>
              <a:t> </a:t>
            </a:r>
            <a:r>
              <a:rPr lang="en-GB" dirty="0" smtClean="0"/>
              <a:t>air traffic around an airfield, as safely as possible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using a consistent flight pattern pilots will know from where to expect other air traffic, and be able to see it and avoid it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4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0867"/>
            <a:ext cx="8850188" cy="489644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several sessions we will learn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Circuit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procedures 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fly the circuit accurately and safely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 take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landing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techniques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deal with circuit emergencies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Plenty of practice is required to build up skills!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939413"/>
            <a:ext cx="3312368" cy="229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3922443"/>
            <a:ext cx="3319333" cy="229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Standard Into Wind Take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28900"/>
            <a:ext cx="8915400" cy="252018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Before Take Off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 take off checks  - </a:t>
            </a:r>
            <a:r>
              <a:rPr lang="en-GB" dirty="0" smtClean="0">
                <a:solidFill>
                  <a:srgbClr val="FF0000"/>
                </a:solidFill>
              </a:rPr>
              <a:t>VITAL  ACTIONS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Flap setting for conditions and surface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 before entering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runway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ATC obtain permission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before entering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runway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lining up check correct runway using compass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48" y="2780928"/>
            <a:ext cx="5805652" cy="45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14991"/>
          <a:stretch/>
        </p:blipFill>
        <p:spPr>
          <a:xfrm>
            <a:off x="4016896" y="1645771"/>
            <a:ext cx="5647757" cy="40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Runways at Barton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4885"/>
            <a:ext cx="3593604" cy="4176363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runway directions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26/08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02/20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32/14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land and take off into wind to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 take off ground speed and distance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 landing ground speed and distance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08526" y="3428999"/>
            <a:ext cx="4464496" cy="656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6653757">
            <a:off x="5405036" y="3487443"/>
            <a:ext cx="3700898" cy="337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3120714">
            <a:off x="6591602" y="3276317"/>
            <a:ext cx="3220285" cy="322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56" y="908720"/>
            <a:ext cx="11492796" cy="6377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06" y="188640"/>
            <a:ext cx="8915400" cy="579438"/>
          </a:xfrm>
        </p:spPr>
        <p:txBody>
          <a:bodyPr/>
          <a:lstStyle/>
          <a:p>
            <a:r>
              <a:rPr lang="en-GB" dirty="0" smtClean="0"/>
              <a:t>The 26 </a:t>
            </a:r>
            <a:r>
              <a:rPr lang="en-GB" dirty="0"/>
              <a:t>Circuit </a:t>
            </a:r>
            <a:r>
              <a:rPr lang="en-GB" dirty="0" smtClean="0"/>
              <a:t>at Barton</a:t>
            </a:r>
            <a:endParaRPr lang="en-GB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5745088" y="4482478"/>
            <a:ext cx="3456384" cy="1974232"/>
            <a:chOff x="5745088" y="4482478"/>
            <a:chExt cx="3456384" cy="1974232"/>
          </a:xfrm>
        </p:grpSpPr>
        <p:grpSp>
          <p:nvGrpSpPr>
            <p:cNvPr id="116" name="Group 115"/>
            <p:cNvGrpSpPr/>
            <p:nvPr/>
          </p:nvGrpSpPr>
          <p:grpSpPr>
            <a:xfrm>
              <a:off x="5745088" y="4482478"/>
              <a:ext cx="3456384" cy="1305486"/>
              <a:chOff x="5745088" y="4482478"/>
              <a:chExt cx="3456384" cy="1305486"/>
            </a:xfrm>
          </p:grpSpPr>
          <p:sp>
            <p:nvSpPr>
              <p:cNvPr id="98" name="Arc 97"/>
              <p:cNvSpPr/>
              <p:nvPr/>
            </p:nvSpPr>
            <p:spPr>
              <a:xfrm rot="5400000">
                <a:off x="7905328" y="448247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5745088" y="5778622"/>
                <a:ext cx="2808312" cy="934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itle 1"/>
            <p:cNvSpPr txBox="1">
              <a:spLocks/>
            </p:cNvSpPr>
            <p:nvPr/>
          </p:nvSpPr>
          <p:spPr bwMode="auto">
            <a:xfrm>
              <a:off x="6105128" y="5877272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Final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00872" y="5013176"/>
            <a:ext cx="2160240" cy="15841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-2871412" y="2620860"/>
            <a:ext cx="9305141" cy="2176292"/>
            <a:chOff x="-1095672" y="2620860"/>
            <a:chExt cx="9305141" cy="2176292"/>
          </a:xfrm>
        </p:grpSpPr>
        <p:sp>
          <p:nvSpPr>
            <p:cNvPr id="88" name="Right Arrow 87"/>
            <p:cNvSpPr/>
            <p:nvPr/>
          </p:nvSpPr>
          <p:spPr>
            <a:xfrm>
              <a:off x="-1095672" y="2620860"/>
              <a:ext cx="9305141" cy="2176292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chemeClr val="bg1">
                <a:lumMod val="75000"/>
                <a:alpha val="85882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itle 1"/>
            <p:cNvSpPr txBox="1">
              <a:spLocks/>
            </p:cNvSpPr>
            <p:nvPr/>
          </p:nvSpPr>
          <p:spPr bwMode="auto">
            <a:xfrm>
              <a:off x="3006570" y="3438551"/>
              <a:ext cx="451425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 from the West (260)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93" name="Title 1"/>
          <p:cNvSpPr txBox="1">
            <a:spLocks/>
          </p:cNvSpPr>
          <p:nvPr/>
        </p:nvSpPr>
        <p:spPr bwMode="auto">
          <a:xfrm>
            <a:off x="4016896" y="5001864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LIVE SIDE</a:t>
            </a:r>
            <a:endParaRPr lang="en-GB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4036412" y="5949280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DEAD SIDE</a:t>
            </a:r>
            <a:endParaRPr lang="en-GB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1391634" y="5301208"/>
            <a:ext cx="2625262" cy="1155502"/>
            <a:chOff x="1391634" y="5301208"/>
            <a:chExt cx="2625262" cy="1155502"/>
          </a:xfrm>
        </p:grpSpPr>
        <p:sp>
          <p:nvSpPr>
            <p:cNvPr id="85" name="Title 1"/>
            <p:cNvSpPr txBox="1">
              <a:spLocks/>
            </p:cNvSpPr>
            <p:nvPr/>
          </p:nvSpPr>
          <p:spPr bwMode="auto">
            <a:xfrm>
              <a:off x="2000672" y="5877272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Climb Out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391634" y="5301208"/>
              <a:ext cx="2625262" cy="954827"/>
              <a:chOff x="1391634" y="5301208"/>
              <a:chExt cx="2625262" cy="95482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391634" y="5778622"/>
                <a:ext cx="2625262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0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303746" y="5416946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9" name="Group 118"/>
          <p:cNvGrpSpPr/>
          <p:nvPr/>
        </p:nvGrpSpPr>
        <p:grpSpPr>
          <a:xfrm>
            <a:off x="743562" y="1048175"/>
            <a:ext cx="6639829" cy="1850127"/>
            <a:chOff x="743562" y="1048175"/>
            <a:chExt cx="6639829" cy="1850127"/>
          </a:xfrm>
        </p:grpSpPr>
        <p:sp>
          <p:nvSpPr>
            <p:cNvPr id="81" name="Title 1"/>
            <p:cNvSpPr txBox="1">
              <a:spLocks/>
            </p:cNvSpPr>
            <p:nvPr/>
          </p:nvSpPr>
          <p:spPr bwMode="auto">
            <a:xfrm>
              <a:off x="4016896" y="104817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Downwind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43562" y="1124744"/>
              <a:ext cx="6639829" cy="1773558"/>
              <a:chOff x="743562" y="1124744"/>
              <a:chExt cx="6639829" cy="177355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1419483" y="1605921"/>
                <a:ext cx="572451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Arc 96"/>
              <p:cNvSpPr/>
              <p:nvPr/>
            </p:nvSpPr>
            <p:spPr>
              <a:xfrm rot="16200000">
                <a:off x="743562" y="160215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743562" y="2232842"/>
                <a:ext cx="0" cy="3880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7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544301" y="1240482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" name="Group 121"/>
          <p:cNvGrpSpPr/>
          <p:nvPr/>
        </p:nvGrpSpPr>
        <p:grpSpPr>
          <a:xfrm>
            <a:off x="7383391" y="1602158"/>
            <a:ext cx="2354812" cy="3715714"/>
            <a:chOff x="7383391" y="1602158"/>
            <a:chExt cx="2354812" cy="3715714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201472" y="2250230"/>
              <a:ext cx="0" cy="288032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7383391" y="1602158"/>
              <a:ext cx="2354812" cy="3715714"/>
              <a:chOff x="7383391" y="1602158"/>
              <a:chExt cx="2354812" cy="371571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7383391" y="1602158"/>
                <a:ext cx="2354812" cy="3194993"/>
                <a:chOff x="7383391" y="1602158"/>
                <a:chExt cx="2354812" cy="3194993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7894106" y="1602158"/>
                  <a:ext cx="1296144" cy="1296144"/>
                </a:xfrm>
                <a:prstGeom prst="arc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Title 1"/>
                <p:cNvSpPr txBox="1">
                  <a:spLocks/>
                </p:cNvSpPr>
                <p:nvPr/>
              </p:nvSpPr>
              <p:spPr bwMode="auto">
                <a:xfrm rot="16200000">
                  <a:off x="8531896" y="3590845"/>
                  <a:ext cx="1833175" cy="579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 kern="1200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292929"/>
                      </a:solidFill>
                      <a:latin typeface="Trebuchet MS" pitchFamily="34" charset="0"/>
                      <a:ea typeface="ＭＳ Ｐゴシック" pitchFamily="24" charset="-128"/>
                    </a:defRPr>
                  </a:lvl9pPr>
                </a:lstStyle>
                <a:p>
                  <a:r>
                    <a:rPr lang="en-GB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</a:rPr>
                    <a:t>Base</a:t>
                  </a:r>
                  <a:endPara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110" name="Straight Connector 109"/>
                <p:cNvCxnSpPr>
                  <a:stCxn id="107" idx="0"/>
                </p:cNvCxnSpPr>
                <p:nvPr/>
              </p:nvCxnSpPr>
              <p:spPr>
                <a:xfrm>
                  <a:off x="7383391" y="1602159"/>
                  <a:ext cx="1183447" cy="988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5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75604">
                <a:off x="8724058" y="4594520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164124" y="2530870"/>
            <a:ext cx="1875582" cy="3247752"/>
            <a:chOff x="164124" y="2530870"/>
            <a:chExt cx="1875582" cy="3247752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43562" y="2780928"/>
              <a:ext cx="0" cy="2349622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64124" y="2530870"/>
              <a:ext cx="1875582" cy="3247752"/>
              <a:chOff x="164124" y="2530870"/>
              <a:chExt cx="1875582" cy="3247752"/>
            </a:xfrm>
          </p:grpSpPr>
          <p:sp>
            <p:nvSpPr>
              <p:cNvPr id="83" name="Title 1"/>
              <p:cNvSpPr txBox="1">
                <a:spLocks/>
              </p:cNvSpPr>
              <p:nvPr/>
            </p:nvSpPr>
            <p:spPr bwMode="auto">
              <a:xfrm rot="16200000">
                <a:off x="-462745" y="3590845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Crosswind</a:t>
                </a:r>
                <a:endPara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87" name="Arc 86"/>
              <p:cNvSpPr/>
              <p:nvPr/>
            </p:nvSpPr>
            <p:spPr>
              <a:xfrm rot="10800000">
                <a:off x="743562" y="448247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1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66711">
                <a:off x="324917" y="2530870"/>
                <a:ext cx="954827" cy="723352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3944888" y="5535936"/>
            <a:ext cx="1800200" cy="485352"/>
            <a:chOff x="4016896" y="5733256"/>
            <a:chExt cx="1800200" cy="485352"/>
          </a:xfrm>
        </p:grpSpPr>
        <p:sp>
          <p:nvSpPr>
            <p:cNvPr id="5" name="Rectangle 4"/>
            <p:cNvSpPr/>
            <p:nvPr/>
          </p:nvSpPr>
          <p:spPr>
            <a:xfrm>
              <a:off x="4016896" y="5805264"/>
              <a:ext cx="1800200" cy="3600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 rot="16200000">
              <a:off x="5439055" y="5823265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26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 rot="5400000">
              <a:off x="3962889" y="5876569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08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3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93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7503028" y="4244758"/>
            <a:ext cx="2078299" cy="2078299"/>
            <a:chOff x="352484" y="4331095"/>
            <a:chExt cx="2078299" cy="2078299"/>
          </a:xfrm>
        </p:grpSpPr>
        <p:sp>
          <p:nvSpPr>
            <p:cNvPr id="66" name="Oval 65"/>
            <p:cNvSpPr/>
            <p:nvPr/>
          </p:nvSpPr>
          <p:spPr>
            <a:xfrm>
              <a:off x="352484" y="4331095"/>
              <a:ext cx="2078299" cy="2078299"/>
            </a:xfrm>
            <a:prstGeom prst="ellipse">
              <a:avLst/>
            </a:prstGeom>
            <a:solidFill>
              <a:srgbClr val="FF0000">
                <a:alpha val="41961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itle 1"/>
            <p:cNvSpPr txBox="1">
              <a:spLocks/>
            </p:cNvSpPr>
            <p:nvPr/>
          </p:nvSpPr>
          <p:spPr bwMode="auto">
            <a:xfrm>
              <a:off x="488504" y="508052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600" dirty="0" smtClean="0">
                  <a:solidFill>
                    <a:srgbClr val="FF0000"/>
                  </a:solidFill>
                </a:rPr>
                <a:t>LOOK OUT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484" y="4160437"/>
            <a:ext cx="2078299" cy="2078299"/>
            <a:chOff x="352484" y="4331095"/>
            <a:chExt cx="2078299" cy="2078299"/>
          </a:xfrm>
        </p:grpSpPr>
        <p:sp>
          <p:nvSpPr>
            <p:cNvPr id="29" name="Oval 28"/>
            <p:cNvSpPr/>
            <p:nvPr/>
          </p:nvSpPr>
          <p:spPr>
            <a:xfrm>
              <a:off x="352484" y="4331095"/>
              <a:ext cx="2078299" cy="2078299"/>
            </a:xfrm>
            <a:prstGeom prst="ellipse">
              <a:avLst/>
            </a:prstGeom>
            <a:solidFill>
              <a:srgbClr val="FF0000">
                <a:alpha val="41961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itle 1"/>
            <p:cNvSpPr txBox="1">
              <a:spLocks/>
            </p:cNvSpPr>
            <p:nvPr/>
          </p:nvSpPr>
          <p:spPr bwMode="auto">
            <a:xfrm>
              <a:off x="488504" y="508052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600" dirty="0" smtClean="0">
                  <a:solidFill>
                    <a:srgbClr val="FF0000"/>
                  </a:solidFill>
                </a:rPr>
                <a:t>LOOK OUT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5941" y="1184669"/>
            <a:ext cx="2078299" cy="2078299"/>
            <a:chOff x="352484" y="4331095"/>
            <a:chExt cx="2078299" cy="2078299"/>
          </a:xfrm>
        </p:grpSpPr>
        <p:sp>
          <p:nvSpPr>
            <p:cNvPr id="60" name="Oval 59"/>
            <p:cNvSpPr/>
            <p:nvPr/>
          </p:nvSpPr>
          <p:spPr>
            <a:xfrm>
              <a:off x="352484" y="4331095"/>
              <a:ext cx="2078299" cy="2078299"/>
            </a:xfrm>
            <a:prstGeom prst="ellipse">
              <a:avLst/>
            </a:prstGeom>
            <a:solidFill>
              <a:srgbClr val="FF0000">
                <a:alpha val="41961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itle 1"/>
            <p:cNvSpPr txBox="1">
              <a:spLocks/>
            </p:cNvSpPr>
            <p:nvPr/>
          </p:nvSpPr>
          <p:spPr bwMode="auto">
            <a:xfrm>
              <a:off x="488504" y="508052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600" dirty="0" smtClean="0">
                  <a:solidFill>
                    <a:srgbClr val="FF0000"/>
                  </a:solidFill>
                </a:rPr>
                <a:t>LOOK OUT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79438"/>
          </a:xfrm>
        </p:spPr>
        <p:txBody>
          <a:bodyPr/>
          <a:lstStyle/>
          <a:p>
            <a:r>
              <a:rPr lang="en-GB" dirty="0" smtClean="0"/>
              <a:t>The 26 Circuit at Barton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31767" y="4266454"/>
            <a:ext cx="1028945" cy="504056"/>
            <a:chOff x="1182511" y="4950510"/>
            <a:chExt cx="1588522" cy="504056"/>
          </a:xfrm>
        </p:grpSpPr>
        <p:sp>
          <p:nvSpPr>
            <p:cNvPr id="49" name="Rounded Rectangle 48"/>
            <p:cNvSpPr/>
            <p:nvPr/>
          </p:nvSpPr>
          <p:spPr>
            <a:xfrm>
              <a:off x="1182511" y="4950510"/>
              <a:ext cx="1584176" cy="47592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1186857" y="4950510"/>
              <a:ext cx="158417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600’ turn onto Crosswind Leg</a:t>
              </a:r>
              <a:endParaRPr lang="en-GB" sz="1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20688" y="1838224"/>
            <a:ext cx="1240424" cy="504056"/>
            <a:chOff x="1182511" y="4950510"/>
            <a:chExt cx="1588522" cy="504056"/>
          </a:xfrm>
        </p:grpSpPr>
        <p:sp>
          <p:nvSpPr>
            <p:cNvPr id="72" name="Rounded Rectangle 71"/>
            <p:cNvSpPr/>
            <p:nvPr/>
          </p:nvSpPr>
          <p:spPr>
            <a:xfrm>
              <a:off x="1182511" y="4950510"/>
              <a:ext cx="1584176" cy="47592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 bwMode="auto">
            <a:xfrm>
              <a:off x="1186857" y="4950510"/>
              <a:ext cx="158417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FAWTH checks</a:t>
              </a:r>
            </a:p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RT call</a:t>
              </a:r>
              <a:endParaRPr lang="en-GB" sz="1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961112" y="4977218"/>
            <a:ext cx="1928870" cy="493901"/>
            <a:chOff x="1182511" y="4950510"/>
            <a:chExt cx="1928870" cy="493901"/>
          </a:xfrm>
        </p:grpSpPr>
        <p:sp>
          <p:nvSpPr>
            <p:cNvPr id="78" name="Rounded Rectangle 77"/>
            <p:cNvSpPr/>
            <p:nvPr/>
          </p:nvSpPr>
          <p:spPr>
            <a:xfrm>
              <a:off x="1182511" y="4950510"/>
              <a:ext cx="1584176" cy="47592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1186856" y="4968483"/>
              <a:ext cx="1924525" cy="475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60 mph, 2</a:t>
              </a:r>
              <a:r>
                <a:rPr lang="en-GB" sz="1000" baseline="30000" dirty="0" smtClean="0"/>
                <a:t>nd</a:t>
              </a:r>
              <a:r>
                <a:rPr lang="en-GB" sz="1000" dirty="0" smtClean="0"/>
                <a:t> / 3</a:t>
              </a:r>
              <a:r>
                <a:rPr lang="en-GB" sz="1000" baseline="30000" dirty="0" smtClean="0"/>
                <a:t>rd</a:t>
              </a:r>
              <a:r>
                <a:rPr lang="en-GB" sz="1000" dirty="0" smtClean="0"/>
                <a:t> Flaps</a:t>
              </a:r>
            </a:p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RT call</a:t>
              </a:r>
              <a:endParaRPr lang="en-GB" sz="1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44888" y="4482478"/>
            <a:ext cx="5256584" cy="1974232"/>
            <a:chOff x="3944888" y="4482478"/>
            <a:chExt cx="5256584" cy="1974232"/>
          </a:xfrm>
        </p:grpSpPr>
        <p:grpSp>
          <p:nvGrpSpPr>
            <p:cNvPr id="120" name="Group 119"/>
            <p:cNvGrpSpPr/>
            <p:nvPr/>
          </p:nvGrpSpPr>
          <p:grpSpPr>
            <a:xfrm>
              <a:off x="3944888" y="4482478"/>
              <a:ext cx="5256584" cy="1305486"/>
              <a:chOff x="3944888" y="4482478"/>
              <a:chExt cx="5256584" cy="1305486"/>
            </a:xfrm>
          </p:grpSpPr>
          <p:sp>
            <p:nvSpPr>
              <p:cNvPr id="122" name="Arc 121"/>
              <p:cNvSpPr/>
              <p:nvPr/>
            </p:nvSpPr>
            <p:spPr>
              <a:xfrm rot="5400000">
                <a:off x="7905328" y="4482478"/>
                <a:ext cx="1296144" cy="12961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3" name="Straight Connector 122"/>
              <p:cNvCxnSpPr>
                <a:stCxn id="124" idx="1"/>
              </p:cNvCxnSpPr>
              <p:nvPr/>
            </p:nvCxnSpPr>
            <p:spPr>
              <a:xfrm flipV="1">
                <a:off x="3944888" y="5778622"/>
                <a:ext cx="4608512" cy="934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 bwMode="auto">
            <a:xfrm>
              <a:off x="6105128" y="5877272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Final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116" name="Title 1"/>
          <p:cNvSpPr txBox="1">
            <a:spLocks/>
          </p:cNvSpPr>
          <p:nvPr/>
        </p:nvSpPr>
        <p:spPr bwMode="auto">
          <a:xfrm>
            <a:off x="2111713" y="5877272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Climb Out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391634" y="5778622"/>
            <a:ext cx="2625262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820534" y="4941168"/>
            <a:ext cx="2340378" cy="1314867"/>
            <a:chOff x="1820534" y="4941168"/>
            <a:chExt cx="2340378" cy="1314867"/>
          </a:xfrm>
        </p:grpSpPr>
        <p:grpSp>
          <p:nvGrpSpPr>
            <p:cNvPr id="53" name="Group 52"/>
            <p:cNvGrpSpPr/>
            <p:nvPr/>
          </p:nvGrpSpPr>
          <p:grpSpPr>
            <a:xfrm>
              <a:off x="2430783" y="4941168"/>
              <a:ext cx="1730129" cy="942814"/>
              <a:chOff x="1137882" y="4950509"/>
              <a:chExt cx="1730129" cy="706801"/>
            </a:xfrm>
            <a:effectLst/>
          </p:grpSpPr>
          <p:sp>
            <p:nvSpPr>
              <p:cNvPr id="54" name="Rounded Rectangle 53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ontent Placeholder 2"/>
              <p:cNvSpPr txBox="1">
                <a:spLocks/>
              </p:cNvSpPr>
              <p:nvPr/>
            </p:nvSpPr>
            <p:spPr bwMode="auto">
              <a:xfrm>
                <a:off x="1137882" y="4950509"/>
                <a:ext cx="1730129" cy="706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Accelerate to </a:t>
                </a:r>
                <a:r>
                  <a:rPr lang="en-GB" sz="1000" dirty="0" err="1" smtClean="0"/>
                  <a:t>Vy</a:t>
                </a:r>
                <a:r>
                  <a:rPr lang="en-GB" sz="1000" dirty="0" smtClean="0"/>
                  <a:t> - 70 mph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Above 300’ AGL retract flaps and adopt 80 mph </a:t>
                </a:r>
                <a:endParaRPr lang="en-GB" sz="1000" dirty="0"/>
              </a:p>
            </p:txBody>
          </p:sp>
        </p:grpSp>
        <p:pic>
          <p:nvPicPr>
            <p:cNvPr id="119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04796" y="5416946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Title 1"/>
          <p:cNvSpPr txBox="1">
            <a:spLocks/>
          </p:cNvSpPr>
          <p:nvPr/>
        </p:nvSpPr>
        <p:spPr bwMode="auto">
          <a:xfrm>
            <a:off x="4016896" y="1048175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Downwind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112" name="Straight Connector 111"/>
          <p:cNvCxnSpPr>
            <a:endCxn id="107" idx="0"/>
          </p:cNvCxnSpPr>
          <p:nvPr/>
        </p:nvCxnSpPr>
        <p:spPr>
          <a:xfrm flipV="1">
            <a:off x="1419483" y="1602158"/>
            <a:ext cx="7122695" cy="3763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16200000">
            <a:off x="743562" y="1602158"/>
            <a:ext cx="1296144" cy="1296144"/>
          </a:xfrm>
          <a:prstGeom prst="arc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743562" y="2232842"/>
            <a:ext cx="0" cy="388018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90" descr="MCj03036590000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7714" y="1240482"/>
            <a:ext cx="954827" cy="72335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Straight Connector 102"/>
          <p:cNvCxnSpPr/>
          <p:nvPr/>
        </p:nvCxnSpPr>
        <p:spPr>
          <a:xfrm>
            <a:off x="9201472" y="2250230"/>
            <a:ext cx="0" cy="288032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7894106" y="1602158"/>
            <a:ext cx="1844097" cy="3194993"/>
            <a:chOff x="7894106" y="1602158"/>
            <a:chExt cx="1844097" cy="3194993"/>
          </a:xfrm>
        </p:grpSpPr>
        <p:sp>
          <p:nvSpPr>
            <p:cNvPr id="107" name="Arc 106"/>
            <p:cNvSpPr/>
            <p:nvPr/>
          </p:nvSpPr>
          <p:spPr>
            <a:xfrm>
              <a:off x="7894106" y="1602158"/>
              <a:ext cx="1296144" cy="1296144"/>
            </a:xfrm>
            <a:prstGeom prst="arc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Title 1"/>
            <p:cNvSpPr txBox="1">
              <a:spLocks/>
            </p:cNvSpPr>
            <p:nvPr/>
          </p:nvSpPr>
          <p:spPr bwMode="auto">
            <a:xfrm rot="16200000">
              <a:off x="8531896" y="3590845"/>
              <a:ext cx="18331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Base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743562" y="2620860"/>
            <a:ext cx="0" cy="250969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/>
          <p:cNvSpPr txBox="1">
            <a:spLocks/>
          </p:cNvSpPr>
          <p:nvPr/>
        </p:nvSpPr>
        <p:spPr bwMode="auto">
          <a:xfrm rot="16200000">
            <a:off x="-462745" y="3590845"/>
            <a:ext cx="183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Crosswind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1" name="Arc 100"/>
          <p:cNvSpPr/>
          <p:nvPr/>
        </p:nvSpPr>
        <p:spPr>
          <a:xfrm rot="10800000">
            <a:off x="743562" y="4482478"/>
            <a:ext cx="1296144" cy="1296144"/>
          </a:xfrm>
          <a:prstGeom prst="arc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35463" y="2587371"/>
            <a:ext cx="2601313" cy="769621"/>
            <a:chOff x="335463" y="2587371"/>
            <a:chExt cx="2601313" cy="769621"/>
          </a:xfrm>
        </p:grpSpPr>
        <p:grpSp>
          <p:nvGrpSpPr>
            <p:cNvPr id="68" name="Group 67"/>
            <p:cNvGrpSpPr/>
            <p:nvPr/>
          </p:nvGrpSpPr>
          <p:grpSpPr>
            <a:xfrm>
              <a:off x="1348254" y="2852936"/>
              <a:ext cx="1588522" cy="504056"/>
              <a:chOff x="1182511" y="4878502"/>
              <a:chExt cx="1588522" cy="504056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182511" y="4878502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Content Placeholder 2"/>
              <p:cNvSpPr txBox="1">
                <a:spLocks/>
              </p:cNvSpPr>
              <p:nvPr/>
            </p:nvSpPr>
            <p:spPr bwMode="auto">
              <a:xfrm>
                <a:off x="1186857" y="4906630"/>
                <a:ext cx="1584176" cy="475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At 1000’ level out and trim</a:t>
                </a:r>
                <a:r>
                  <a:rPr lang="en-GB" sz="1000" dirty="0"/>
                  <a:t> </a:t>
                </a:r>
                <a:r>
                  <a:rPr lang="en-GB" sz="1000" dirty="0" smtClean="0"/>
                  <a:t> - airspeed 90 mph </a:t>
                </a:r>
                <a:endParaRPr lang="en-GB" sz="1000" dirty="0"/>
              </a:p>
            </p:txBody>
          </p:sp>
        </p:grpSp>
        <p:pic>
          <p:nvPicPr>
            <p:cNvPr id="102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6711">
              <a:off x="335463" y="2587371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7" name="Picture 90" descr="MCj0303659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57543" y="5426139"/>
            <a:ext cx="954827" cy="72335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944888" y="5535936"/>
            <a:ext cx="1800200" cy="485352"/>
            <a:chOff x="4016896" y="5733256"/>
            <a:chExt cx="1800200" cy="485352"/>
          </a:xfrm>
        </p:grpSpPr>
        <p:sp>
          <p:nvSpPr>
            <p:cNvPr id="124" name="Rectangle 123"/>
            <p:cNvSpPr/>
            <p:nvPr/>
          </p:nvSpPr>
          <p:spPr>
            <a:xfrm>
              <a:off x="4016896" y="5805264"/>
              <a:ext cx="1800200" cy="3600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ontent Placeholder 2"/>
            <p:cNvSpPr txBox="1">
              <a:spLocks/>
            </p:cNvSpPr>
            <p:nvPr/>
          </p:nvSpPr>
          <p:spPr bwMode="auto">
            <a:xfrm rot="16200000">
              <a:off x="5439055" y="5823265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27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Content Placeholder 2"/>
            <p:cNvSpPr txBox="1">
              <a:spLocks/>
            </p:cNvSpPr>
            <p:nvPr/>
          </p:nvSpPr>
          <p:spPr bwMode="auto">
            <a:xfrm rot="5400000">
              <a:off x="3962889" y="5876569"/>
              <a:ext cx="432048" cy="2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b="1" dirty="0" smtClean="0">
                  <a:solidFill>
                    <a:schemeClr val="bg1"/>
                  </a:solidFill>
                </a:rPr>
                <a:t>09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72929" y="768231"/>
            <a:ext cx="3909126" cy="4824770"/>
            <a:chOff x="5672929" y="768231"/>
            <a:chExt cx="3909126" cy="482477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672929" y="1048175"/>
              <a:ext cx="3908398" cy="454482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7426898" y="1184670"/>
              <a:ext cx="2078299" cy="2078299"/>
              <a:chOff x="352484" y="4331095"/>
              <a:chExt cx="2078299" cy="2078299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52484" y="4331095"/>
                <a:ext cx="2078299" cy="2078299"/>
              </a:xfrm>
              <a:prstGeom prst="ellipse">
                <a:avLst/>
              </a:prstGeom>
              <a:solidFill>
                <a:srgbClr val="FF0000">
                  <a:alpha val="41961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itle 1"/>
              <p:cNvSpPr txBox="1">
                <a:spLocks/>
              </p:cNvSpPr>
              <p:nvPr/>
            </p:nvSpPr>
            <p:spPr bwMode="auto">
              <a:xfrm>
                <a:off x="488504" y="5080525"/>
                <a:ext cx="18331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</a:defRPr>
                </a:lvl9pPr>
              </a:lstStyle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LOOK OUT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8" name="Title 1"/>
            <p:cNvSpPr txBox="1">
              <a:spLocks/>
            </p:cNvSpPr>
            <p:nvPr/>
          </p:nvSpPr>
          <p:spPr bwMode="auto">
            <a:xfrm rot="18742517">
              <a:off x="8834042" y="936806"/>
              <a:ext cx="91658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600" dirty="0" smtClean="0">
                  <a:solidFill>
                    <a:srgbClr val="376092"/>
                  </a:solidFill>
                </a:rPr>
                <a:t>45 </a:t>
              </a:r>
              <a:r>
                <a:rPr lang="en-GB" sz="1600" dirty="0" err="1" smtClean="0">
                  <a:solidFill>
                    <a:srgbClr val="376092"/>
                  </a:solidFill>
                </a:rPr>
                <a:t>Deg</a:t>
              </a:r>
              <a:endParaRPr lang="en-GB" sz="1600" dirty="0">
                <a:solidFill>
                  <a:srgbClr val="376092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38247" y="2670944"/>
            <a:ext cx="2649234" cy="723352"/>
            <a:chOff x="7038247" y="2670944"/>
            <a:chExt cx="2649234" cy="723352"/>
          </a:xfrm>
        </p:grpSpPr>
        <p:grpSp>
          <p:nvGrpSpPr>
            <p:cNvPr id="74" name="Group 73"/>
            <p:cNvGrpSpPr/>
            <p:nvPr/>
          </p:nvGrpSpPr>
          <p:grpSpPr>
            <a:xfrm>
              <a:off x="7038247" y="2852936"/>
              <a:ext cx="1588522" cy="493901"/>
              <a:chOff x="1182511" y="4950510"/>
              <a:chExt cx="1588522" cy="49390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182511" y="4950510"/>
                <a:ext cx="1584176" cy="47592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 bwMode="auto">
              <a:xfrm>
                <a:off x="1186857" y="4968483"/>
                <a:ext cx="1584176" cy="475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2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PAT descent 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GB" sz="1000" dirty="0" smtClean="0"/>
                  <a:t>70 mph, </a:t>
                </a:r>
                <a:r>
                  <a:rPr lang="en-GB" sz="1000" dirty="0" err="1" smtClean="0"/>
                  <a:t>Ist</a:t>
                </a:r>
                <a:r>
                  <a:rPr lang="en-GB" sz="1000" dirty="0" smtClean="0"/>
                  <a:t> Flaps</a:t>
                </a:r>
                <a:endParaRPr lang="en-GB" sz="1000" dirty="0"/>
              </a:p>
            </p:txBody>
          </p:sp>
        </p:grpSp>
        <p:pic>
          <p:nvPicPr>
            <p:cNvPr id="106" name="Picture 90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75604">
              <a:off x="8732654" y="2670944"/>
              <a:ext cx="954827" cy="72335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473635" y="1844824"/>
            <a:ext cx="1687277" cy="648072"/>
            <a:chOff x="2473635" y="1844824"/>
            <a:chExt cx="1687277" cy="648072"/>
          </a:xfrm>
        </p:grpSpPr>
        <p:sp>
          <p:nvSpPr>
            <p:cNvPr id="82" name="Rounded Rectangle 81"/>
            <p:cNvSpPr/>
            <p:nvPr/>
          </p:nvSpPr>
          <p:spPr>
            <a:xfrm>
              <a:off x="2491833" y="1844824"/>
              <a:ext cx="1628163" cy="59930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ontent Placeholder 2"/>
            <p:cNvSpPr txBox="1">
              <a:spLocks/>
            </p:cNvSpPr>
            <p:nvPr/>
          </p:nvSpPr>
          <p:spPr bwMode="auto">
            <a:xfrm>
              <a:off x="2473635" y="1851424"/>
              <a:ext cx="1687277" cy="64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Check parallel to runway</a:t>
              </a:r>
            </a:p>
            <a:p>
              <a:pPr marL="0" indent="0">
                <a:buFont typeface="Arial" charset="0"/>
                <a:buNone/>
              </a:pPr>
              <a:r>
                <a:rPr lang="en-GB" sz="1000" dirty="0" smtClean="0"/>
                <a:t>Check to Dead side for joining traffic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7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13163</TotalTime>
  <Words>1161</Words>
  <Application>Microsoft Office PowerPoint</Application>
  <PresentationFormat>A4 Paper (210x297 mm)</PresentationFormat>
  <Paragraphs>268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Exercise 12 Circuit Training </vt:lpstr>
      <vt:lpstr>2015 – Amendment to following presentation; </vt:lpstr>
      <vt:lpstr>The Circuit</vt:lpstr>
      <vt:lpstr>The Circuit</vt:lpstr>
      <vt:lpstr>The Circuit</vt:lpstr>
      <vt:lpstr>The Standard Into Wind Take Off</vt:lpstr>
      <vt:lpstr>The Runways at Barton</vt:lpstr>
      <vt:lpstr>The 26 Circuit at Barton</vt:lpstr>
      <vt:lpstr>The 26 Circuit at Barton</vt:lpstr>
      <vt:lpstr>The 26 Circuit at Barton</vt:lpstr>
      <vt:lpstr>The 08 Circuit at Barton</vt:lpstr>
      <vt:lpstr>The 08 Circuit at Barton</vt:lpstr>
      <vt:lpstr>The 08 Circuit at Barton</vt:lpstr>
      <vt:lpstr>The Standard Into Wind Take Off</vt:lpstr>
      <vt:lpstr>The Standard Into Wind Take Off</vt:lpstr>
      <vt:lpstr>The Standard Into Wind Take Off</vt:lpstr>
      <vt:lpstr>Standard Into Wind Powered Approach</vt:lpstr>
      <vt:lpstr>Standard Into Wind Powered Approach</vt:lpstr>
      <vt:lpstr>Standard Into Wind Powered Approach</vt:lpstr>
      <vt:lpstr>Standard Into Wind Powered Approach</vt:lpstr>
      <vt:lpstr>Standard Into Wind Powered Approach</vt:lpstr>
      <vt:lpstr>Round Out</vt:lpstr>
      <vt:lpstr>Hold Off</vt:lpstr>
      <vt:lpstr>Hold Off  - Common Issues</vt:lpstr>
      <vt:lpstr>Touch down</vt:lpstr>
      <vt:lpstr>Roll Out</vt:lpstr>
      <vt:lpstr>Additional Comments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600</cp:revision>
  <dcterms:created xsi:type="dcterms:W3CDTF">2006-05-24T18:30:12Z</dcterms:created>
  <dcterms:modified xsi:type="dcterms:W3CDTF">2020-07-02T12:38:43Z</dcterms:modified>
</cp:coreProperties>
</file>